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83" r:id="rId4"/>
    <p:sldId id="28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4" r:id="rId32"/>
    <p:sldId id="293" r:id="rId33"/>
  </p:sldIdLst>
  <p:sldSz cx="18288000" cy="10287000"/>
  <p:notesSz cx="6858000" cy="9144000"/>
  <p:embeddedFontLst>
    <p:embeddedFont>
      <p:font typeface="Alef" panose="00000500000000000000" pitchFamily="2" charset="-79"/>
      <p:regular r:id="rId34"/>
      <p:bold r:id="rId35"/>
    </p:embeddedFont>
    <p:embeddedFont>
      <p:font typeface="DM Sans" pitchFamily="2" charset="0"/>
      <p:regular r:id="rId36"/>
      <p:bold r:id="rId37"/>
      <p:italic r:id="rId38"/>
      <p:boldItalic r:id="rId39"/>
    </p:embeddedFont>
    <p:embeddedFont>
      <p:font typeface="DM Sans Bold" charset="0"/>
      <p:regular r:id="rId40"/>
    </p:embeddedFont>
    <p:embeddedFont>
      <p:font typeface="DM Sans Bold Italics" panose="020B0604020202020204" charset="0"/>
      <p:regular r:id="rId41"/>
    </p:embeddedFont>
    <p:embeddedFont>
      <p:font typeface="DM Sans Italics" panose="020B0604020202020204" charset="0"/>
      <p:regular r:id="rId42"/>
    </p:embeddedFont>
    <p:embeddedFont>
      <p:font typeface="Kollektif Bold" panose="020B0604020202020204" charset="0"/>
      <p:regular r:id="rId43"/>
    </p:embeddedFont>
    <p:embeddedFont>
      <p:font typeface="Kollektif Bold Italics" panose="020B0604020202020204" charset="0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99F"/>
    <a:srgbClr val="2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75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essenger%20@childhotline.ukraine" TargetMode="External"/><Relationship Id="rId2" Type="http://schemas.openxmlformats.org/officeDocument/2006/relationships/hyperlink" Target="https://www.cybercrime.gov.ua/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Telegram%20@CHL116111" TargetMode="External"/><Relationship Id="rId4" Type="http://schemas.openxmlformats.org/officeDocument/2006/relationships/hyperlink" Target="mailto:Instagram%20@childhotline_ua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12" Type="http://schemas.openxmlformats.org/officeDocument/2006/relationships/hyperlink" Target="http://surl.li/qwjjjb" TargetMode="External"/><Relationship Id="rId2" Type="http://schemas.openxmlformats.org/officeDocument/2006/relationships/hyperlink" Target="https://bit.ly/39GpVHZ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hyperlink" Target="http://surl.li/xogwdb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://surl.li/mweisc" TargetMode="External"/><Relationship Id="rId4" Type="http://schemas.openxmlformats.org/officeDocument/2006/relationships/image" Target="../media/image6.svg"/><Relationship Id="rId9" Type="http://schemas.openxmlformats.org/officeDocument/2006/relationships/hyperlink" Target="https://bit.ly/3jdpS9W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surl.li/kopjmg" TargetMode="External"/><Relationship Id="rId13" Type="http://schemas.openxmlformats.org/officeDocument/2006/relationships/hyperlink" Target="http://surl.li/ggtxhs" TargetMode="External"/><Relationship Id="rId3" Type="http://schemas.openxmlformats.org/officeDocument/2006/relationships/image" Target="../media/image8.svg"/><Relationship Id="rId7" Type="http://schemas.openxmlformats.org/officeDocument/2006/relationships/image" Target="../media/image6.svg"/><Relationship Id="rId12" Type="http://schemas.openxmlformats.org/officeDocument/2006/relationships/hyperlink" Target="http://surl.li/jzpenh" TargetMode="External"/><Relationship Id="rId2" Type="http://schemas.openxmlformats.org/officeDocument/2006/relationships/image" Target="../media/image7.png"/><Relationship Id="rId16" Type="http://schemas.openxmlformats.org/officeDocument/2006/relationships/hyperlink" Target="http://surl.li/qdvhb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://surl.li/njrdaj" TargetMode="External"/><Relationship Id="rId5" Type="http://schemas.openxmlformats.org/officeDocument/2006/relationships/image" Target="../media/image4.svg"/><Relationship Id="rId15" Type="http://schemas.openxmlformats.org/officeDocument/2006/relationships/hyperlink" Target="http://surl.li/wqamqb" TargetMode="External"/><Relationship Id="rId10" Type="http://schemas.openxmlformats.org/officeDocument/2006/relationships/hyperlink" Target="http://surl.li/gaxsnt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surl.li/lqeqsc" TargetMode="External"/><Relationship Id="rId14" Type="http://schemas.openxmlformats.org/officeDocument/2006/relationships/hyperlink" Target="http://surl.li/xbjrzw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surl.li/doisea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10" Type="http://schemas.openxmlformats.org/officeDocument/2006/relationships/hyperlink" Target="http://surl.li/sjtzyl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lib.iitta.gov.ua/id/eprint/709623/1/&#1094;&#1080;&#1082;&#1083;&#1086;&#1075;.pdf" TargetMode="External"/><Relationship Id="rId4" Type="http://schemas.openxmlformats.org/officeDocument/2006/relationships/image" Target="../media/image1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http://surl.li/ngbkzm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hyperlink" Target="http://surl.li/cqtskx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6.png"/><Relationship Id="rId5" Type="http://schemas.openxmlformats.org/officeDocument/2006/relationships/image" Target="../media/image2.svg"/><Relationship Id="rId15" Type="http://schemas.openxmlformats.org/officeDocument/2006/relationships/hyperlink" Target="http://surl.li/nluffy" TargetMode="External"/><Relationship Id="rId10" Type="http://schemas.openxmlformats.org/officeDocument/2006/relationships/hyperlink" Target="http://surl.li/gljvma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8.svg"/><Relationship Id="rId14" Type="http://schemas.openxmlformats.org/officeDocument/2006/relationships/hyperlink" Target="http://surl.li/oessi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18" Type="http://schemas.openxmlformats.org/officeDocument/2006/relationships/hyperlink" Target="http://surl.li/evanbz" TargetMode="External"/><Relationship Id="rId3" Type="http://schemas.openxmlformats.org/officeDocument/2006/relationships/hyperlink" Target="http://surl.li/gozeuy" TargetMode="External"/><Relationship Id="rId21" Type="http://schemas.openxmlformats.org/officeDocument/2006/relationships/hyperlink" Target="http://surl.li/pihfpw" TargetMode="External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hyperlink" Target="http://surl.li/nvlwbl" TargetMode="External"/><Relationship Id="rId2" Type="http://schemas.openxmlformats.org/officeDocument/2006/relationships/hyperlink" Target="http://surl.li/hxwald" TargetMode="External"/><Relationship Id="rId16" Type="http://schemas.openxmlformats.org/officeDocument/2006/relationships/hyperlink" Target="http://surl.li/xvrhvc" TargetMode="External"/><Relationship Id="rId20" Type="http://schemas.openxmlformats.org/officeDocument/2006/relationships/hyperlink" Target="http://surl.li/sdfuwz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svg"/><Relationship Id="rId5" Type="http://schemas.openxmlformats.org/officeDocument/2006/relationships/hyperlink" Target="http://surl.li/hhwdhb" TargetMode="External"/><Relationship Id="rId15" Type="http://schemas.openxmlformats.org/officeDocument/2006/relationships/hyperlink" Target="http://surl.li/iyxhlw" TargetMode="External"/><Relationship Id="rId10" Type="http://schemas.openxmlformats.org/officeDocument/2006/relationships/image" Target="../media/image7.png"/><Relationship Id="rId19" Type="http://schemas.openxmlformats.org/officeDocument/2006/relationships/hyperlink" Target="http://surl.li/wgnpat" TargetMode="External"/><Relationship Id="rId4" Type="http://schemas.openxmlformats.org/officeDocument/2006/relationships/hyperlink" Target="http://surl.li/quwtyb" TargetMode="External"/><Relationship Id="rId9" Type="http://schemas.openxmlformats.org/officeDocument/2006/relationships/image" Target="../media/image2.svg"/><Relationship Id="rId14" Type="http://schemas.openxmlformats.org/officeDocument/2006/relationships/hyperlink" Target="http://surl.li/gczzhh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surl.li/bjwuda" TargetMode="External"/><Relationship Id="rId13" Type="http://schemas.openxmlformats.org/officeDocument/2006/relationships/hyperlink" Target="http://surl.li/yplsva" TargetMode="External"/><Relationship Id="rId18" Type="http://schemas.openxmlformats.org/officeDocument/2006/relationships/hyperlink" Target="file:///C:\Users\User\Downloads\Telegram%20Desktop\&#1047;&#1041;&#1030;&#1056;&#1053;&#1048;&#1050;%20&#1051;&#1040;%20&#1057;&#1058;&#1056;&#1040;&#1044;&#1040;_&#1055;&#1057;&#1048;&#1061;&#1054;&#1051;&#1054;&#1043;&#1030;&#1071;.pdf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12" Type="http://schemas.openxmlformats.org/officeDocument/2006/relationships/hyperlink" Target="http://surl.li/eaqrmu" TargetMode="External"/><Relationship Id="rId17" Type="http://schemas.openxmlformats.org/officeDocument/2006/relationships/hyperlink" Target="https://salo.li/163a750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://surl.li/pgczqv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hyperlink" Target="http://surl.li/ixrxns" TargetMode="External"/><Relationship Id="rId5" Type="http://schemas.openxmlformats.org/officeDocument/2006/relationships/image" Target="../media/image4.svg"/><Relationship Id="rId15" Type="http://schemas.openxmlformats.org/officeDocument/2006/relationships/hyperlink" Target="https://salo.li/BC8cE14" TargetMode="External"/><Relationship Id="rId10" Type="http://schemas.openxmlformats.org/officeDocument/2006/relationships/hyperlink" Target="http://surl.li/awyglm" TargetMode="External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hyperlink" Target="http://surl.li/ckpizb" TargetMode="External"/><Relationship Id="rId14" Type="http://schemas.openxmlformats.org/officeDocument/2006/relationships/hyperlink" Target="http://surl.li/tbfevc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User\Downloads\Telegram%20Desktop\2_5346132886401605386%20(1).pdf" TargetMode="External"/><Relationship Id="rId3" Type="http://schemas.openxmlformats.org/officeDocument/2006/relationships/image" Target="../media/image6.svg"/><Relationship Id="rId7" Type="http://schemas.openxmlformats.org/officeDocument/2006/relationships/image" Target="../media/image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url.li/zulcha" TargetMode="External"/><Relationship Id="rId5" Type="http://schemas.openxmlformats.org/officeDocument/2006/relationships/hyperlink" Target="http://surl.li/xkyups" TargetMode="External"/><Relationship Id="rId4" Type="http://schemas.openxmlformats.org/officeDocument/2006/relationships/image" Target="../media/image1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hyperlink" Target="file:///C:\Users\User\Downloads\Telegram%20Desktop\&#1044;&#1030;&#1058;&#1048;_&#1030;_&#1042;&#1030;&#1049;&#1053;&#1040;_&#1055;&#1057;&#1048;&#1061;&#1054;&#1051;&#1054;&#1043;&#1030;&#1063;&#1053;&#1048;&#1049;_&#1055;&#1056;&#1040;&#1050;&#1058;&#1048;&#1050;&#1059;&#1052;_&#1047;_&#1045;&#1051;&#1045;&#1052;&#1045;&#1053;&#1058;&#1040;&#1052;&#1048;_&#1058;&#1056;&#1045;&#1053;&#1030;&#1053;&#1043;&#1059;.pdf" TargetMode="External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12" Type="http://schemas.openxmlformats.org/officeDocument/2006/relationships/hyperlink" Target="https://clipr.cc/0v4Yy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hyperlink" Target="https://clipr.cc/wvY3C" TargetMode="External"/><Relationship Id="rId5" Type="http://schemas.openxmlformats.org/officeDocument/2006/relationships/image" Target="../media/image2.svg"/><Relationship Id="rId10" Type="http://schemas.openxmlformats.org/officeDocument/2006/relationships/hyperlink" Target="https://clipr.cc/kQK3Q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hyperlink" Target="https://clipr.cc/C7nk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s.gd/oFNv37" TargetMode="External"/><Relationship Id="rId5" Type="http://schemas.openxmlformats.org/officeDocument/2006/relationships/hyperlink" Target="https://is.gd/habrEf" TargetMode="External"/><Relationship Id="rId4" Type="http://schemas.openxmlformats.org/officeDocument/2006/relationships/image" Target="../media/image1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10" Type="http://schemas.openxmlformats.org/officeDocument/2006/relationships/hyperlink" Target="https://clipr.cc/skJ5Q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clipr.cc/6PpQ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ile:///C:\Users\User\Downloads\Telegram%20Desktop\qr%20&#209;&#129;&#208;&#190;&#209;&#134;&#209;&#150;&#208;&#176;&#208;&#187;&#209;&#140;&#208;&#189;&#209;&#150;%20&#208;&#188;&#208;&#181;&#209;&#128;&#208;&#181;&#208;&#182;&#209;&#150;%20full%20a4%20colour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surl.li/sfqlfc" TargetMode="External"/><Relationship Id="rId3" Type="http://schemas.openxmlformats.org/officeDocument/2006/relationships/image" Target="../media/image2.svg"/><Relationship Id="rId7" Type="http://schemas.openxmlformats.org/officeDocument/2006/relationships/hyperlink" Target="http://surl.li/zagcq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url.li/bhvfbe" TargetMode="External"/><Relationship Id="rId11" Type="http://schemas.openxmlformats.org/officeDocument/2006/relationships/hyperlink" Target="http://surl.li/sbjeln" TargetMode="External"/><Relationship Id="rId5" Type="http://schemas.openxmlformats.org/officeDocument/2006/relationships/image" Target="../media/image4.svg"/><Relationship Id="rId10" Type="http://schemas.openxmlformats.org/officeDocument/2006/relationships/hyperlink" Target="http://surl.li/prwnpm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surl.li/fghtqt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svg"/><Relationship Id="rId10" Type="http://schemas.openxmlformats.org/officeDocument/2006/relationships/hyperlink" Target="mailto:go@divchata.org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66AD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D063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6" name="AutoShape 6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7" name="AutoShape 7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Box 8"/>
          <p:cNvSpPr txBox="1"/>
          <p:nvPr/>
        </p:nvSpPr>
        <p:spPr>
          <a:xfrm>
            <a:off x="3703401" y="2564983"/>
            <a:ext cx="11315247" cy="40516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2"/>
              </a:lnSpc>
            </a:pPr>
            <a:r>
              <a:rPr lang="en-US" sz="4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«ЕФЕКТИВНІСТЬ ДІЯЛЬНОСТІ ПРАКТИЧНИХ ПСИХОЛОГІВ У 2024-2025 Н.Р., У НАПРЯМКУ ПІДВИЩЕННЯ ПСИХОЛОГІЧНОЇ КОМПЕТЕНТНОСТІ ВСІХ УЧАСНИКІВ ОСВІТНЬОГО ПРОЦЕСУ»</a:t>
            </a:r>
          </a:p>
        </p:txBody>
      </p:sp>
      <p:sp>
        <p:nvSpPr>
          <p:cNvPr id="9" name="Freeform 9"/>
          <p:cNvSpPr/>
          <p:nvPr/>
        </p:nvSpPr>
        <p:spPr>
          <a:xfrm rot="-10800000">
            <a:off x="9525" y="63583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>
            <a:off x="1083809" y="63869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>
          <a:xfrm>
            <a:off x="0" y="7470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2" name="Freeform 12"/>
          <p:cNvSpPr/>
          <p:nvPr/>
        </p:nvSpPr>
        <p:spPr>
          <a:xfrm rot="-10800000">
            <a:off x="0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3" name="Freeform 13"/>
          <p:cNvSpPr/>
          <p:nvPr/>
        </p:nvSpPr>
        <p:spPr>
          <a:xfrm rot="-5400000">
            <a:off x="1083809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4" name="Freeform 14"/>
          <p:cNvSpPr/>
          <p:nvPr/>
        </p:nvSpPr>
        <p:spPr>
          <a:xfrm rot="-10800000">
            <a:off x="1083809" y="962372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5" name="Freeform 15"/>
          <p:cNvSpPr/>
          <p:nvPr/>
        </p:nvSpPr>
        <p:spPr>
          <a:xfrm rot="-10800000">
            <a:off x="3321750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6" name="Freeform 16"/>
          <p:cNvSpPr/>
          <p:nvPr/>
        </p:nvSpPr>
        <p:spPr>
          <a:xfrm>
            <a:off x="3321750" y="74993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7" name="Freeform 17"/>
          <p:cNvSpPr/>
          <p:nvPr/>
        </p:nvSpPr>
        <p:spPr>
          <a:xfrm rot="5400000">
            <a:off x="4405559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8" name="Freeform 18"/>
          <p:cNvSpPr/>
          <p:nvPr/>
        </p:nvSpPr>
        <p:spPr>
          <a:xfrm>
            <a:off x="2237941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9" name="Freeform 19"/>
          <p:cNvSpPr/>
          <p:nvPr/>
        </p:nvSpPr>
        <p:spPr>
          <a:xfrm>
            <a:off x="3321750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" name="Freeform 20"/>
          <p:cNvSpPr/>
          <p:nvPr/>
        </p:nvSpPr>
        <p:spPr>
          <a:xfrm rot="5400000">
            <a:off x="0" y="96383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1" name="Freeform 21"/>
          <p:cNvSpPr/>
          <p:nvPr/>
        </p:nvSpPr>
        <p:spPr>
          <a:xfrm rot="-5400000">
            <a:off x="15470622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2" name="Freeform 22"/>
          <p:cNvSpPr/>
          <p:nvPr/>
        </p:nvSpPr>
        <p:spPr>
          <a:xfrm rot="-5400000">
            <a:off x="16554431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3" name="Freeform 23"/>
          <p:cNvSpPr/>
          <p:nvPr/>
        </p:nvSpPr>
        <p:spPr>
          <a:xfrm flipH="1" flipV="1">
            <a:off x="17638239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4" name="Freeform 24"/>
          <p:cNvSpPr/>
          <p:nvPr/>
        </p:nvSpPr>
        <p:spPr>
          <a:xfrm rot="-5400000">
            <a:off x="14386813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5" name="Freeform 25"/>
          <p:cNvSpPr/>
          <p:nvPr/>
        </p:nvSpPr>
        <p:spPr>
          <a:xfrm rot="-5400000">
            <a:off x="15470622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6" name="Freeform 26"/>
          <p:cNvSpPr/>
          <p:nvPr/>
        </p:nvSpPr>
        <p:spPr>
          <a:xfrm>
            <a:off x="16554431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7" name="Freeform 27"/>
          <p:cNvSpPr/>
          <p:nvPr/>
        </p:nvSpPr>
        <p:spPr>
          <a:xfrm rot="5400000">
            <a:off x="17638239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8" name="Freeform 28"/>
          <p:cNvSpPr/>
          <p:nvPr/>
        </p:nvSpPr>
        <p:spPr>
          <a:xfrm rot="5400000" flipH="1" flipV="1">
            <a:off x="17638239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9" name="Freeform 29"/>
          <p:cNvSpPr/>
          <p:nvPr/>
        </p:nvSpPr>
        <p:spPr>
          <a:xfrm flipH="1" flipV="1">
            <a:off x="15470622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0" name="Freeform 30"/>
          <p:cNvSpPr/>
          <p:nvPr/>
        </p:nvSpPr>
        <p:spPr>
          <a:xfrm rot="5400000" flipH="1" flipV="1">
            <a:off x="16554431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1" name="Freeform 31"/>
          <p:cNvSpPr/>
          <p:nvPr/>
        </p:nvSpPr>
        <p:spPr>
          <a:xfrm>
            <a:off x="135269" y="185687"/>
            <a:ext cx="5410128" cy="2137741"/>
          </a:xfrm>
          <a:custGeom>
            <a:avLst/>
            <a:gdLst/>
            <a:ahLst/>
            <a:cxnLst/>
            <a:rect l="l" t="t" r="r" b="b"/>
            <a:pathLst>
              <a:path w="5410128" h="2137741">
                <a:moveTo>
                  <a:pt x="0" y="0"/>
                </a:moveTo>
                <a:lnTo>
                  <a:pt x="5410128" y="0"/>
                </a:lnTo>
                <a:lnTo>
                  <a:pt x="5410128" y="2137741"/>
                </a:lnTo>
                <a:lnTo>
                  <a:pt x="0" y="21377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75" y="3663458"/>
            <a:ext cx="7741890" cy="238787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025881" y="1844636"/>
            <a:ext cx="7426031" cy="3086100"/>
            <a:chOff x="0" y="0"/>
            <a:chExt cx="1955827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55827" cy="812800"/>
            </a:xfrm>
            <a:custGeom>
              <a:avLst/>
              <a:gdLst/>
              <a:ahLst/>
              <a:cxnLst/>
              <a:rect l="l" t="t" r="r" b="b"/>
              <a:pathLst>
                <a:path w="1955827" h="812800">
                  <a:moveTo>
                    <a:pt x="52127" y="0"/>
                  </a:moveTo>
                  <a:lnTo>
                    <a:pt x="1903700" y="0"/>
                  </a:lnTo>
                  <a:cubicBezTo>
                    <a:pt x="1932489" y="0"/>
                    <a:pt x="1955827" y="23338"/>
                    <a:pt x="1955827" y="52127"/>
                  </a:cubicBezTo>
                  <a:lnTo>
                    <a:pt x="1955827" y="760673"/>
                  </a:lnTo>
                  <a:cubicBezTo>
                    <a:pt x="1955827" y="789462"/>
                    <a:pt x="1932489" y="812800"/>
                    <a:pt x="1903700" y="812800"/>
                  </a:cubicBezTo>
                  <a:lnTo>
                    <a:pt x="52127" y="812800"/>
                  </a:lnTo>
                  <a:cubicBezTo>
                    <a:pt x="23338" y="812800"/>
                    <a:pt x="0" y="789462"/>
                    <a:pt x="0" y="760673"/>
                  </a:cubicBezTo>
                  <a:lnTo>
                    <a:pt x="0" y="52127"/>
                  </a:lnTo>
                  <a:cubicBezTo>
                    <a:pt x="0" y="23338"/>
                    <a:pt x="23338" y="0"/>
                    <a:pt x="52127" y="0"/>
                  </a:cubicBezTo>
                  <a:close/>
                </a:path>
              </a:pathLst>
            </a:custGeom>
            <a:solidFill>
              <a:srgbClr val="D0632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95582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9" name="AutoShape 9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0" name="AutoShape 10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1" name="AutoShape 11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grpSp>
        <p:nvGrpSpPr>
          <p:cNvPr id="12" name="Group 12"/>
          <p:cNvGrpSpPr/>
          <p:nvPr/>
        </p:nvGrpSpPr>
        <p:grpSpPr>
          <a:xfrm>
            <a:off x="10025881" y="5356264"/>
            <a:ext cx="7426031" cy="3086100"/>
            <a:chOff x="0" y="0"/>
            <a:chExt cx="1955827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955827" cy="812800"/>
            </a:xfrm>
            <a:custGeom>
              <a:avLst/>
              <a:gdLst/>
              <a:ahLst/>
              <a:cxnLst/>
              <a:rect l="l" t="t" r="r" b="b"/>
              <a:pathLst>
                <a:path w="1955827" h="812800">
                  <a:moveTo>
                    <a:pt x="52127" y="0"/>
                  </a:moveTo>
                  <a:lnTo>
                    <a:pt x="1903700" y="0"/>
                  </a:lnTo>
                  <a:cubicBezTo>
                    <a:pt x="1932489" y="0"/>
                    <a:pt x="1955827" y="23338"/>
                    <a:pt x="1955827" y="52127"/>
                  </a:cubicBezTo>
                  <a:lnTo>
                    <a:pt x="1955827" y="760673"/>
                  </a:lnTo>
                  <a:cubicBezTo>
                    <a:pt x="1955827" y="789462"/>
                    <a:pt x="1932489" y="812800"/>
                    <a:pt x="1903700" y="812800"/>
                  </a:cubicBezTo>
                  <a:lnTo>
                    <a:pt x="52127" y="812800"/>
                  </a:lnTo>
                  <a:cubicBezTo>
                    <a:pt x="23338" y="812800"/>
                    <a:pt x="0" y="789462"/>
                    <a:pt x="0" y="760673"/>
                  </a:cubicBezTo>
                  <a:lnTo>
                    <a:pt x="0" y="52127"/>
                  </a:lnTo>
                  <a:cubicBezTo>
                    <a:pt x="0" y="23338"/>
                    <a:pt x="23338" y="0"/>
                    <a:pt x="52127" y="0"/>
                  </a:cubicBezTo>
                  <a:close/>
                </a:path>
              </a:pathLst>
            </a:custGeom>
            <a:solidFill>
              <a:srgbClr val="0066AD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95582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254356" y="2616161"/>
            <a:ext cx="1543050" cy="154305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0A3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254356" y="6127789"/>
            <a:ext cx="1543050" cy="154305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6928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9491148" y="2972509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2" name="Freeform 22"/>
          <p:cNvSpPr/>
          <p:nvPr/>
        </p:nvSpPr>
        <p:spPr>
          <a:xfrm>
            <a:off x="9491148" y="6484138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23" name="Group 23"/>
          <p:cNvGrpSpPr/>
          <p:nvPr/>
        </p:nvGrpSpPr>
        <p:grpSpPr>
          <a:xfrm rot="2700000">
            <a:off x="-2137434" y="-3783523"/>
            <a:ext cx="7415398" cy="3565095"/>
            <a:chOff x="0" y="0"/>
            <a:chExt cx="660400" cy="3175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6" name="AutoShape 26"/>
          <p:cNvSpPr/>
          <p:nvPr/>
        </p:nvSpPr>
        <p:spPr>
          <a:xfrm>
            <a:off x="-2600048" y="-2963974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7" name="AutoShape 27"/>
          <p:cNvSpPr/>
          <p:nvPr/>
        </p:nvSpPr>
        <p:spPr>
          <a:xfrm>
            <a:off x="-2813995" y="-2651297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8" name="AutoShape 28"/>
          <p:cNvSpPr/>
          <p:nvPr/>
        </p:nvSpPr>
        <p:spPr>
          <a:xfrm>
            <a:off x="-2993596" y="-2292827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9" name="AutoShape 29"/>
          <p:cNvSpPr/>
          <p:nvPr/>
        </p:nvSpPr>
        <p:spPr>
          <a:xfrm>
            <a:off x="-3120251" y="-1906560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30" name="AutoShape 30"/>
          <p:cNvSpPr/>
          <p:nvPr/>
        </p:nvSpPr>
        <p:spPr>
          <a:xfrm>
            <a:off x="-3264105" y="-1466883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31" name="AutoShape 31"/>
          <p:cNvSpPr/>
          <p:nvPr/>
        </p:nvSpPr>
        <p:spPr>
          <a:xfrm>
            <a:off x="-3384925" y="-1023159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32" name="AutoShape 32"/>
          <p:cNvSpPr/>
          <p:nvPr/>
        </p:nvSpPr>
        <p:spPr>
          <a:xfrm>
            <a:off x="-3359157" y="-461526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33" name="TextBox 33"/>
          <p:cNvSpPr txBox="1"/>
          <p:nvPr/>
        </p:nvSpPr>
        <p:spPr>
          <a:xfrm>
            <a:off x="10797406" y="1993124"/>
            <a:ext cx="6461894" cy="26750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Психоедукація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може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здійснюватися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у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закладі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допомогою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: </a:t>
            </a:r>
            <a:r>
              <a:rPr lang="en-US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годин</a:t>
            </a:r>
            <a:r>
              <a:rPr lang="en-US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психолога</a:t>
            </a:r>
            <a:r>
              <a:rPr lang="en-US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інформаційних</a:t>
            </a:r>
            <a:r>
              <a:rPr lang="en-US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буклетів</a:t>
            </a:r>
            <a:r>
              <a:rPr lang="en-US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відеофільмів</a:t>
            </a:r>
            <a:r>
              <a:rPr lang="en-US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групових</a:t>
            </a:r>
            <a:r>
              <a:rPr lang="en-US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лекцій</a:t>
            </a:r>
            <a:r>
              <a:rPr lang="en-US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тренінгів</a:t>
            </a:r>
            <a:r>
              <a:rPr lang="en-US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презентацій</a:t>
            </a:r>
            <a:r>
              <a:rPr lang="en-US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флеш-мобів</a:t>
            </a:r>
            <a:r>
              <a:rPr lang="en-US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інтернет-ресурсів</a:t>
            </a:r>
            <a:r>
              <a:rPr lang="en-US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тощо</a:t>
            </a:r>
            <a:endParaRPr lang="en-US" sz="2699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831792" y="6067890"/>
            <a:ext cx="6450454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ПРОСВІТНИЦЬКА РОБОТА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900597" y="5573434"/>
            <a:ext cx="6461894" cy="222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9"/>
              </a:lnSpc>
            </a:pP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Першочерговим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завданням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для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фахівців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служби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є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проведення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у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закладах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воркшопів</a:t>
            </a:r>
            <a:r>
              <a:rPr lang="en-US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майстер-класів</a:t>
            </a:r>
            <a:r>
              <a:rPr lang="en-US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практичних</a:t>
            </a:r>
            <a:r>
              <a:rPr lang="en-US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семінарів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зокрема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для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батьків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та</a:t>
            </a:r>
            <a:r>
              <a:rPr lang="en-US" sz="2699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вчителів</a:t>
            </a:r>
            <a:endParaRPr lang="en-US" sz="2699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69921" y="403138"/>
            <a:ext cx="14827317" cy="5962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55"/>
              </a:lnSpc>
            </a:pPr>
            <a:r>
              <a:rPr lang="en-US" sz="4500" b="1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СТАН ПСИХІЧНОГО ЗДОРОВ’Я ПІДЛІТКІВ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569921" y="1227045"/>
            <a:ext cx="7659679" cy="1027869"/>
            <a:chOff x="0" y="0"/>
            <a:chExt cx="2017364" cy="27071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017364" cy="270714"/>
            </a:xfrm>
            <a:custGeom>
              <a:avLst/>
              <a:gdLst/>
              <a:ahLst/>
              <a:cxnLst/>
              <a:rect l="l" t="t" r="r" b="b"/>
              <a:pathLst>
                <a:path w="2017364" h="270714">
                  <a:moveTo>
                    <a:pt x="51548" y="0"/>
                  </a:moveTo>
                  <a:lnTo>
                    <a:pt x="1965816" y="0"/>
                  </a:lnTo>
                  <a:cubicBezTo>
                    <a:pt x="1979488" y="0"/>
                    <a:pt x="1992599" y="5431"/>
                    <a:pt x="2002266" y="15098"/>
                  </a:cubicBezTo>
                  <a:cubicBezTo>
                    <a:pt x="2011933" y="24765"/>
                    <a:pt x="2017364" y="37876"/>
                    <a:pt x="2017364" y="51548"/>
                  </a:cubicBezTo>
                  <a:lnTo>
                    <a:pt x="2017364" y="219167"/>
                  </a:lnTo>
                  <a:cubicBezTo>
                    <a:pt x="2017364" y="232838"/>
                    <a:pt x="2011933" y="245949"/>
                    <a:pt x="2002266" y="255616"/>
                  </a:cubicBezTo>
                  <a:cubicBezTo>
                    <a:pt x="1992599" y="265283"/>
                    <a:pt x="1979488" y="270714"/>
                    <a:pt x="1965816" y="270714"/>
                  </a:cubicBezTo>
                  <a:lnTo>
                    <a:pt x="51548" y="270714"/>
                  </a:lnTo>
                  <a:cubicBezTo>
                    <a:pt x="37876" y="270714"/>
                    <a:pt x="24765" y="265283"/>
                    <a:pt x="15098" y="255616"/>
                  </a:cubicBezTo>
                  <a:cubicBezTo>
                    <a:pt x="5431" y="245949"/>
                    <a:pt x="0" y="232838"/>
                    <a:pt x="0" y="219167"/>
                  </a:cubicBezTo>
                  <a:lnTo>
                    <a:pt x="0" y="51548"/>
                  </a:lnTo>
                  <a:cubicBezTo>
                    <a:pt x="0" y="37876"/>
                    <a:pt x="5431" y="24765"/>
                    <a:pt x="15098" y="15098"/>
                  </a:cubicBezTo>
                  <a:cubicBezTo>
                    <a:pt x="24765" y="5431"/>
                    <a:pt x="37876" y="0"/>
                    <a:pt x="51548" y="0"/>
                  </a:cubicBezTo>
                  <a:close/>
                </a:path>
              </a:pathLst>
            </a:custGeom>
            <a:solidFill>
              <a:srgbClr val="0060A3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050"/>
              <a:ext cx="2017364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021267" y="2381568"/>
            <a:ext cx="1924626" cy="1027869"/>
            <a:chOff x="0" y="0"/>
            <a:chExt cx="812800" cy="43408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434085"/>
            </a:xfrm>
            <a:custGeom>
              <a:avLst/>
              <a:gdLst/>
              <a:ahLst/>
              <a:cxnLst/>
              <a:rect l="l" t="t" r="r" b="b"/>
              <a:pathLst>
                <a:path w="812800" h="434085">
                  <a:moveTo>
                    <a:pt x="0" y="0"/>
                  </a:moveTo>
                  <a:lnTo>
                    <a:pt x="609600" y="0"/>
                  </a:lnTo>
                  <a:lnTo>
                    <a:pt x="812800" y="217043"/>
                  </a:lnTo>
                  <a:lnTo>
                    <a:pt x="609600" y="434085"/>
                  </a:lnTo>
                  <a:lnTo>
                    <a:pt x="0" y="434085"/>
                  </a:lnTo>
                  <a:lnTo>
                    <a:pt x="203200" y="217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632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177800" y="19050"/>
              <a:ext cx="558800" cy="41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69921" y="2381568"/>
            <a:ext cx="7659679" cy="1027869"/>
            <a:chOff x="0" y="0"/>
            <a:chExt cx="2017364" cy="27071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17364" cy="270714"/>
            </a:xfrm>
            <a:custGeom>
              <a:avLst/>
              <a:gdLst/>
              <a:ahLst/>
              <a:cxnLst/>
              <a:rect l="l" t="t" r="r" b="b"/>
              <a:pathLst>
                <a:path w="2017364" h="270714">
                  <a:moveTo>
                    <a:pt x="51548" y="0"/>
                  </a:moveTo>
                  <a:lnTo>
                    <a:pt x="1965816" y="0"/>
                  </a:lnTo>
                  <a:cubicBezTo>
                    <a:pt x="1979488" y="0"/>
                    <a:pt x="1992599" y="5431"/>
                    <a:pt x="2002266" y="15098"/>
                  </a:cubicBezTo>
                  <a:cubicBezTo>
                    <a:pt x="2011933" y="24765"/>
                    <a:pt x="2017364" y="37876"/>
                    <a:pt x="2017364" y="51548"/>
                  </a:cubicBezTo>
                  <a:lnTo>
                    <a:pt x="2017364" y="219167"/>
                  </a:lnTo>
                  <a:cubicBezTo>
                    <a:pt x="2017364" y="232838"/>
                    <a:pt x="2011933" y="245949"/>
                    <a:pt x="2002266" y="255616"/>
                  </a:cubicBezTo>
                  <a:cubicBezTo>
                    <a:pt x="1992599" y="265283"/>
                    <a:pt x="1979488" y="270714"/>
                    <a:pt x="1965816" y="270714"/>
                  </a:cubicBezTo>
                  <a:lnTo>
                    <a:pt x="51548" y="270714"/>
                  </a:lnTo>
                  <a:cubicBezTo>
                    <a:pt x="37876" y="270714"/>
                    <a:pt x="24765" y="265283"/>
                    <a:pt x="15098" y="255616"/>
                  </a:cubicBezTo>
                  <a:cubicBezTo>
                    <a:pt x="5431" y="245949"/>
                    <a:pt x="0" y="232838"/>
                    <a:pt x="0" y="219167"/>
                  </a:cubicBezTo>
                  <a:lnTo>
                    <a:pt x="0" y="51548"/>
                  </a:lnTo>
                  <a:cubicBezTo>
                    <a:pt x="0" y="37876"/>
                    <a:pt x="5431" y="24765"/>
                    <a:pt x="15098" y="15098"/>
                  </a:cubicBezTo>
                  <a:cubicBezTo>
                    <a:pt x="24765" y="5431"/>
                    <a:pt x="37876" y="0"/>
                    <a:pt x="51548" y="0"/>
                  </a:cubicBezTo>
                  <a:close/>
                </a:path>
              </a:pathLst>
            </a:custGeom>
            <a:solidFill>
              <a:srgbClr val="D0632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9050"/>
              <a:ext cx="2017364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944470" y="3535762"/>
            <a:ext cx="1924626" cy="1027869"/>
            <a:chOff x="0" y="0"/>
            <a:chExt cx="812800" cy="43408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434085"/>
            </a:xfrm>
            <a:custGeom>
              <a:avLst/>
              <a:gdLst/>
              <a:ahLst/>
              <a:cxnLst/>
              <a:rect l="l" t="t" r="r" b="b"/>
              <a:pathLst>
                <a:path w="812800" h="434085">
                  <a:moveTo>
                    <a:pt x="0" y="0"/>
                  </a:moveTo>
                  <a:lnTo>
                    <a:pt x="609600" y="0"/>
                  </a:lnTo>
                  <a:lnTo>
                    <a:pt x="812800" y="217043"/>
                  </a:lnTo>
                  <a:lnTo>
                    <a:pt x="609600" y="434085"/>
                  </a:lnTo>
                  <a:lnTo>
                    <a:pt x="0" y="434085"/>
                  </a:lnTo>
                  <a:lnTo>
                    <a:pt x="203200" y="217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A3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77800" y="19050"/>
              <a:ext cx="558800" cy="41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569921" y="3535762"/>
            <a:ext cx="7659679" cy="1027869"/>
            <a:chOff x="0" y="0"/>
            <a:chExt cx="2017364" cy="270714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017364" cy="270714"/>
            </a:xfrm>
            <a:custGeom>
              <a:avLst/>
              <a:gdLst/>
              <a:ahLst/>
              <a:cxnLst/>
              <a:rect l="l" t="t" r="r" b="b"/>
              <a:pathLst>
                <a:path w="2017364" h="270714">
                  <a:moveTo>
                    <a:pt x="51548" y="0"/>
                  </a:moveTo>
                  <a:lnTo>
                    <a:pt x="1965816" y="0"/>
                  </a:lnTo>
                  <a:cubicBezTo>
                    <a:pt x="1979488" y="0"/>
                    <a:pt x="1992599" y="5431"/>
                    <a:pt x="2002266" y="15098"/>
                  </a:cubicBezTo>
                  <a:cubicBezTo>
                    <a:pt x="2011933" y="24765"/>
                    <a:pt x="2017364" y="37876"/>
                    <a:pt x="2017364" y="51548"/>
                  </a:cubicBezTo>
                  <a:lnTo>
                    <a:pt x="2017364" y="219167"/>
                  </a:lnTo>
                  <a:cubicBezTo>
                    <a:pt x="2017364" y="232838"/>
                    <a:pt x="2011933" y="245949"/>
                    <a:pt x="2002266" y="255616"/>
                  </a:cubicBezTo>
                  <a:cubicBezTo>
                    <a:pt x="1992599" y="265283"/>
                    <a:pt x="1979488" y="270714"/>
                    <a:pt x="1965816" y="270714"/>
                  </a:cubicBezTo>
                  <a:lnTo>
                    <a:pt x="51548" y="270714"/>
                  </a:lnTo>
                  <a:cubicBezTo>
                    <a:pt x="37876" y="270714"/>
                    <a:pt x="24765" y="265283"/>
                    <a:pt x="15098" y="255616"/>
                  </a:cubicBezTo>
                  <a:cubicBezTo>
                    <a:pt x="5431" y="245949"/>
                    <a:pt x="0" y="232838"/>
                    <a:pt x="0" y="219167"/>
                  </a:cubicBezTo>
                  <a:lnTo>
                    <a:pt x="0" y="51548"/>
                  </a:lnTo>
                  <a:cubicBezTo>
                    <a:pt x="0" y="37876"/>
                    <a:pt x="5431" y="24765"/>
                    <a:pt x="15098" y="15098"/>
                  </a:cubicBezTo>
                  <a:cubicBezTo>
                    <a:pt x="24765" y="5431"/>
                    <a:pt x="37876" y="0"/>
                    <a:pt x="51548" y="0"/>
                  </a:cubicBezTo>
                  <a:close/>
                </a:path>
              </a:pathLst>
            </a:custGeom>
            <a:solidFill>
              <a:srgbClr val="0060A3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9050"/>
              <a:ext cx="2017364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-2700000">
            <a:off x="14034654" y="-4091495"/>
            <a:ext cx="7415398" cy="3565095"/>
            <a:chOff x="0" y="0"/>
            <a:chExt cx="660400" cy="3175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D06326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16779354" y="-3323851"/>
            <a:ext cx="5132702" cy="5185216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2" name="AutoShape 22"/>
          <p:cNvSpPr/>
          <p:nvPr/>
        </p:nvSpPr>
        <p:spPr>
          <a:xfrm flipV="1">
            <a:off x="17092031" y="-2963542"/>
            <a:ext cx="5038853" cy="5038853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3" name="AutoShape 23"/>
          <p:cNvSpPr/>
          <p:nvPr/>
        </p:nvSpPr>
        <p:spPr>
          <a:xfrm flipV="1">
            <a:off x="17450501" y="-2612228"/>
            <a:ext cx="4867141" cy="4867141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4" name="AutoShape 24"/>
          <p:cNvSpPr/>
          <p:nvPr/>
        </p:nvSpPr>
        <p:spPr>
          <a:xfrm flipV="1">
            <a:off x="17836769" y="-2308948"/>
            <a:ext cx="4690515" cy="4690515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5" name="AutoShape 25"/>
          <p:cNvSpPr/>
          <p:nvPr/>
        </p:nvSpPr>
        <p:spPr>
          <a:xfrm flipV="1">
            <a:off x="18276445" y="-1822252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grpSp>
        <p:nvGrpSpPr>
          <p:cNvPr id="26" name="Group 26"/>
          <p:cNvGrpSpPr/>
          <p:nvPr/>
        </p:nvGrpSpPr>
        <p:grpSpPr>
          <a:xfrm>
            <a:off x="630505" y="4687455"/>
            <a:ext cx="7659679" cy="1027869"/>
            <a:chOff x="0" y="0"/>
            <a:chExt cx="2017364" cy="270714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2017364" cy="270714"/>
            </a:xfrm>
            <a:custGeom>
              <a:avLst/>
              <a:gdLst/>
              <a:ahLst/>
              <a:cxnLst/>
              <a:rect l="l" t="t" r="r" b="b"/>
              <a:pathLst>
                <a:path w="2017364" h="270714">
                  <a:moveTo>
                    <a:pt x="51548" y="0"/>
                  </a:moveTo>
                  <a:lnTo>
                    <a:pt x="1965816" y="0"/>
                  </a:lnTo>
                  <a:cubicBezTo>
                    <a:pt x="1979488" y="0"/>
                    <a:pt x="1992599" y="5431"/>
                    <a:pt x="2002266" y="15098"/>
                  </a:cubicBezTo>
                  <a:cubicBezTo>
                    <a:pt x="2011933" y="24765"/>
                    <a:pt x="2017364" y="37876"/>
                    <a:pt x="2017364" y="51548"/>
                  </a:cubicBezTo>
                  <a:lnTo>
                    <a:pt x="2017364" y="219167"/>
                  </a:lnTo>
                  <a:cubicBezTo>
                    <a:pt x="2017364" y="232838"/>
                    <a:pt x="2011933" y="245949"/>
                    <a:pt x="2002266" y="255616"/>
                  </a:cubicBezTo>
                  <a:cubicBezTo>
                    <a:pt x="1992599" y="265283"/>
                    <a:pt x="1979488" y="270714"/>
                    <a:pt x="1965816" y="270714"/>
                  </a:cubicBezTo>
                  <a:lnTo>
                    <a:pt x="51548" y="270714"/>
                  </a:lnTo>
                  <a:cubicBezTo>
                    <a:pt x="37876" y="270714"/>
                    <a:pt x="24765" y="265283"/>
                    <a:pt x="15098" y="255616"/>
                  </a:cubicBezTo>
                  <a:cubicBezTo>
                    <a:pt x="5431" y="245949"/>
                    <a:pt x="0" y="232838"/>
                    <a:pt x="0" y="219167"/>
                  </a:cubicBezTo>
                  <a:lnTo>
                    <a:pt x="0" y="51548"/>
                  </a:lnTo>
                  <a:cubicBezTo>
                    <a:pt x="0" y="37876"/>
                    <a:pt x="5431" y="24765"/>
                    <a:pt x="15098" y="15098"/>
                  </a:cubicBezTo>
                  <a:cubicBezTo>
                    <a:pt x="24765" y="5431"/>
                    <a:pt x="37876" y="0"/>
                    <a:pt x="51548" y="0"/>
                  </a:cubicBezTo>
                  <a:close/>
                </a:path>
              </a:pathLst>
            </a:custGeom>
            <a:solidFill>
              <a:srgbClr val="D0632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0" y="19050"/>
              <a:ext cx="2017364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014482" y="1227045"/>
            <a:ext cx="1924626" cy="1027869"/>
            <a:chOff x="0" y="0"/>
            <a:chExt cx="812800" cy="434085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434085"/>
            </a:xfrm>
            <a:custGeom>
              <a:avLst/>
              <a:gdLst/>
              <a:ahLst/>
              <a:cxnLst/>
              <a:rect l="l" t="t" r="r" b="b"/>
              <a:pathLst>
                <a:path w="812800" h="434085">
                  <a:moveTo>
                    <a:pt x="0" y="0"/>
                  </a:moveTo>
                  <a:lnTo>
                    <a:pt x="609600" y="0"/>
                  </a:lnTo>
                  <a:lnTo>
                    <a:pt x="812800" y="217043"/>
                  </a:lnTo>
                  <a:lnTo>
                    <a:pt x="609600" y="434085"/>
                  </a:lnTo>
                  <a:lnTo>
                    <a:pt x="0" y="434085"/>
                  </a:lnTo>
                  <a:lnTo>
                    <a:pt x="203200" y="2170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0A3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77800" y="19050"/>
              <a:ext cx="558800" cy="41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192513" y="6991674"/>
            <a:ext cx="7016109" cy="1543050"/>
            <a:chOff x="0" y="0"/>
            <a:chExt cx="1847864" cy="4064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1847864" cy="406400"/>
            </a:xfrm>
            <a:custGeom>
              <a:avLst/>
              <a:gdLst/>
              <a:ahLst/>
              <a:cxnLst/>
              <a:rect l="l" t="t" r="r" b="b"/>
              <a:pathLst>
                <a:path w="1847864" h="406400">
                  <a:moveTo>
                    <a:pt x="1644664" y="0"/>
                  </a:moveTo>
                  <a:lnTo>
                    <a:pt x="0" y="0"/>
                  </a:lnTo>
                  <a:lnTo>
                    <a:pt x="0" y="406400"/>
                  </a:lnTo>
                  <a:lnTo>
                    <a:pt x="1644664" y="406400"/>
                  </a:lnTo>
                  <a:lnTo>
                    <a:pt x="1847864" y="203200"/>
                  </a:lnTo>
                  <a:lnTo>
                    <a:pt x="1644664" y="0"/>
                  </a:lnTo>
                  <a:close/>
                </a:path>
              </a:pathLst>
            </a:custGeom>
            <a:solidFill>
              <a:srgbClr val="D0632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19050"/>
              <a:ext cx="1733564" cy="387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1013906" y="1518048"/>
            <a:ext cx="5311909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01 - ЗАМКНУТІСТЬ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37110" y="2618861"/>
            <a:ext cx="6969673" cy="38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02 - ЗМІНА ЗОВНІШНЬОГО ВИГЛЯДУ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937110" y="3707212"/>
            <a:ext cx="7046470" cy="79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03 - ВИКОРИСТАННЯ СИМВОЛІКИ НА ОДЯЗІ ЧИ ТІЛІ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9142429" y="1293304"/>
            <a:ext cx="6713943" cy="9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не</a:t>
            </a:r>
            <a:r>
              <a:rPr lang="en-US" sz="2999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ділиться</a:t>
            </a:r>
            <a:r>
              <a:rPr lang="en-US" sz="2999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з </a:t>
            </a: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батьками</a:t>
            </a:r>
            <a:r>
              <a:rPr lang="en-US" sz="2999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куди</a:t>
            </a:r>
            <a:r>
              <a:rPr lang="en-US" sz="2999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йде</a:t>
            </a:r>
            <a:r>
              <a:rPr lang="en-US" sz="2999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з </a:t>
            </a: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ким</a:t>
            </a:r>
            <a:r>
              <a:rPr lang="en-US" sz="2999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чим</a:t>
            </a:r>
            <a:r>
              <a:rPr lang="en-US" sz="2999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буде</a:t>
            </a:r>
            <a:r>
              <a:rPr lang="en-US" sz="2999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займатися</a:t>
            </a:r>
            <a:endParaRPr lang="en-US" sz="2999" i="1" dirty="0">
              <a:solidFill>
                <a:srgbClr val="006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775895" y="4858905"/>
            <a:ext cx="7200900" cy="790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000">
                <a:solidFill>
                  <a:srgbClr val="FFFFFF"/>
                </a:solidFill>
                <a:latin typeface="Kollektif Bold"/>
                <a:ea typeface="Kollektif Bold"/>
                <a:cs typeface="Kollektif Bold"/>
                <a:sym typeface="Kollektif Bold"/>
              </a:rPr>
              <a:t>04 - ЗМІНА НАСТРОЮ ТА ПОВЕДІНКИ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142429" y="3754147"/>
            <a:ext cx="6713943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наприклад</a:t>
            </a:r>
            <a:r>
              <a:rPr lang="en-US" sz="2999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павука</a:t>
            </a:r>
            <a:endParaRPr lang="en-US" sz="2999" i="1" dirty="0">
              <a:solidFill>
                <a:srgbClr val="006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142429" y="2525422"/>
            <a:ext cx="6713943" cy="9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чорний</a:t>
            </a:r>
            <a:r>
              <a:rPr lang="en-US" sz="2999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вільний</a:t>
            </a:r>
            <a:r>
              <a:rPr lang="en-US" sz="2999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одяг</a:t>
            </a:r>
            <a:r>
              <a:rPr lang="en-US" sz="2999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довге</a:t>
            </a:r>
            <a:r>
              <a:rPr lang="en-US" sz="2999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волосся</a:t>
            </a:r>
            <a:r>
              <a:rPr lang="en-US" sz="2999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тощо</a:t>
            </a:r>
            <a:endParaRPr lang="en-US" sz="2999" i="1" dirty="0">
              <a:solidFill>
                <a:srgbClr val="006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569921" y="7112263"/>
            <a:ext cx="6509696" cy="1281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4"/>
              </a:lnSpc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 Italics"/>
                <a:ea typeface="Kollektif Bold Italics"/>
                <a:cs typeface="Kollektif Bold Italics"/>
                <a:sym typeface="Kollektif Bold Italics"/>
              </a:rPr>
              <a:t>ЗА УМОВИ ВИЯВЛЕННЯ ТАКИХ ГРУП АБО ФАКТУ ВСТУПУ ДИТИНИ В ОДНУ З ТАКИХ ГРУП ІНФОРМУВАТИ: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6944470" y="5839149"/>
            <a:ext cx="11331975" cy="4001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81" lvl="1" indent="-237491" algn="l">
              <a:lnSpc>
                <a:spcPts val="2640"/>
              </a:lnSpc>
              <a:buFont typeface="Arial"/>
              <a:buChar char="•"/>
            </a:pP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кіберполіція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(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  <a:hlinkClick r:id="rId2"/>
              </a:rPr>
              <a:t>https://www.cybercrime.gov.ua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) –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цілодобово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; </a:t>
            </a:r>
          </a:p>
          <a:p>
            <a:pPr marL="474981" lvl="1" indent="-237491" algn="l">
              <a:lnSpc>
                <a:spcPts val="2640"/>
              </a:lnSpc>
              <a:buFont typeface="Arial"/>
              <a:buChar char="•"/>
            </a:pP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поліція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: </a:t>
            </a:r>
            <a:r>
              <a:rPr lang="en-US" sz="2200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102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; </a:t>
            </a:r>
          </a:p>
          <a:p>
            <a:pPr marL="474981" lvl="1" indent="-237491" algn="l">
              <a:lnSpc>
                <a:spcPts val="2640"/>
              </a:lnSpc>
              <a:buFont typeface="Arial"/>
              <a:buChar char="•"/>
            </a:pP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адміністрація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навчального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закладу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; </a:t>
            </a:r>
          </a:p>
          <a:p>
            <a:pPr marL="474981" lvl="1" indent="-237491" algn="l">
              <a:lnSpc>
                <a:spcPts val="2640"/>
              </a:lnSpc>
              <a:buFont typeface="Arial"/>
              <a:buChar char="•"/>
            </a:pP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Національна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«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гаряча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»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лінія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для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дітей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та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молоді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: </a:t>
            </a:r>
            <a:r>
              <a:rPr lang="en-US" sz="2200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116 111 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– з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мобільних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або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0 800 500 225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–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зі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стаціонарних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телефонів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пн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. -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пт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. з 12.00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до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20.00 (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безкоштовно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анонімно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конфіденційно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);</a:t>
            </a:r>
          </a:p>
          <a:p>
            <a:pPr marL="474981" lvl="1" indent="-237491" algn="l">
              <a:lnSpc>
                <a:spcPts val="2640"/>
              </a:lnSpc>
              <a:buFont typeface="Arial"/>
              <a:buChar char="•"/>
            </a:pP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Національна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«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гаряча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»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лінія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з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попередження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домашнього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насильства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торгівлі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людьми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та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гендерної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дискримінації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: </a:t>
            </a:r>
            <a:r>
              <a:rPr lang="en-US" sz="2200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116 123 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– з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мобільних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або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0 800 500 335 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–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зі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стаціонарних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телефонів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цілодобово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(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безкоштовно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анонімно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2200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конфіденційно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); </a:t>
            </a:r>
          </a:p>
          <a:p>
            <a:pPr marL="474981" lvl="1" indent="-237491" algn="l">
              <a:lnSpc>
                <a:spcPts val="2640"/>
              </a:lnSpc>
              <a:buFont typeface="Arial"/>
              <a:buChar char="•"/>
            </a:pP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  <a:hlinkClick r:id="rId3"/>
              </a:rPr>
              <a:t>Messenger @childhotline.ukraine </a:t>
            </a:r>
            <a:endParaRPr lang="en-US" sz="2200" dirty="0">
              <a:solidFill>
                <a:srgbClr val="D06326"/>
              </a:solidFill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474981" lvl="1" indent="-237491" algn="l">
              <a:lnSpc>
                <a:spcPts val="2640"/>
              </a:lnSpc>
              <a:buFont typeface="Arial"/>
              <a:buChar char="•"/>
            </a:pP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  <a:hlinkClick r:id="rId4"/>
              </a:rPr>
              <a:t>Instagram @childhotline_ua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</a:p>
          <a:p>
            <a:pPr marL="474981" lvl="1" indent="-237491" algn="l">
              <a:lnSpc>
                <a:spcPts val="2640"/>
              </a:lnSpc>
              <a:buFont typeface="Arial"/>
              <a:buChar char="•"/>
            </a:pP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  <a:hlinkClick r:id="rId5"/>
              </a:rPr>
              <a:t>Telegram @CHL116111</a:t>
            </a:r>
            <a:r>
              <a:rPr lang="en-US" sz="2200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96159" y="1114425"/>
            <a:ext cx="812992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2"/>
              </a:lnSpc>
            </a:pPr>
            <a:r>
              <a:rPr lang="en-US" sz="4800" b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 Italics"/>
                <a:ea typeface="Kollektif Bold Italics"/>
                <a:cs typeface="Kollektif Bold Italics"/>
                <a:sym typeface="Kollektif Bold Italics"/>
              </a:rPr>
              <a:t>НЕБЕЗПЕЧНІ КВЕСТИ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96159" y="2323017"/>
            <a:ext cx="13408782" cy="1379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u="sng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для</a:t>
            </a:r>
            <a:r>
              <a:rPr lang="en-US" sz="2999" u="sng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u="sng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вчителів</a:t>
            </a:r>
            <a:r>
              <a:rPr lang="en-US" sz="2999" u="sng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u="sng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методичні</a:t>
            </a:r>
            <a:r>
              <a:rPr lang="en-US" sz="2999" u="sng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u="sng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рекомендації</a:t>
            </a:r>
            <a:r>
              <a:rPr lang="en-US" sz="2999" u="sng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«</a:t>
            </a:r>
            <a:r>
              <a:rPr lang="en-US" sz="2999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Небезпечні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999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квести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999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для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999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дітей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: </a:t>
            </a:r>
            <a:r>
              <a:rPr lang="en-US" sz="2999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профілактика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999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залучення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»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. К.: ТОВ «</a:t>
            </a: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Агентство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«</a:t>
            </a: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Україна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». 2017. 76 с. URL: </a:t>
            </a:r>
            <a:r>
              <a:rPr lang="en-US" sz="2999" u="sng" dirty="0">
                <a:solidFill>
                  <a:srgbClr val="0066AD"/>
                </a:solidFill>
                <a:latin typeface="DM Sans"/>
                <a:ea typeface="DM Sans"/>
                <a:cs typeface="DM Sans"/>
                <a:sym typeface="DM Sans"/>
                <a:hlinkClick r:id="rId2"/>
              </a:rPr>
              <a:t>https://bit.ly/39GpVHZ</a:t>
            </a:r>
            <a:endParaRPr lang="en-US" sz="2999" u="sng" dirty="0">
              <a:solidFill>
                <a:srgbClr val="0066AD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" name="Freeform 4"/>
          <p:cNvSpPr/>
          <p:nvPr/>
        </p:nvSpPr>
        <p:spPr>
          <a:xfrm rot="-10800000">
            <a:off x="16192287" y="706210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>
            <a:off x="17266571" y="70906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>
            <a:off x="16182762" y="81744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 rot="-10800000">
            <a:off x="16182762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 rot="-5400000">
            <a:off x="17266571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9" name="TextBox 9"/>
          <p:cNvSpPr txBox="1"/>
          <p:nvPr/>
        </p:nvSpPr>
        <p:spPr>
          <a:xfrm>
            <a:off x="1220171" y="4182404"/>
            <a:ext cx="15514020" cy="2759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u="sng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для</a:t>
            </a:r>
            <a:r>
              <a:rPr lang="en-US" sz="2999" u="sng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u="sng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учнів</a:t>
            </a:r>
            <a:r>
              <a:rPr lang="en-US" sz="2999" u="sng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</a:p>
          <a:p>
            <a:pPr marL="647698" lvl="1" indent="-323849" algn="l">
              <a:lnSpc>
                <a:spcPts val="3599"/>
              </a:lnSpc>
              <a:buFont typeface="Arial"/>
              <a:buChar char="•"/>
            </a:pP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ліфлет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«А з </a:t>
            </a:r>
            <a:r>
              <a:rPr lang="en-US" sz="2999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чим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999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ти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999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стикаєшся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в </a:t>
            </a:r>
            <a:r>
              <a:rPr lang="en-US" sz="2999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Інтернеті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?»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(URL: </a:t>
            </a:r>
            <a:r>
              <a:rPr lang="en-US" sz="2999" u="sng" dirty="0">
                <a:solidFill>
                  <a:srgbClr val="0066AD"/>
                </a:solidFill>
                <a:latin typeface="DM Sans"/>
                <a:ea typeface="DM Sans"/>
                <a:cs typeface="DM Sans"/>
                <a:sym typeface="DM Sans"/>
                <a:hlinkClick r:id="rId9"/>
              </a:rPr>
              <a:t>https://bit.ly/3jdpS9W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), </a:t>
            </a:r>
          </a:p>
          <a:p>
            <a:pPr marL="647698" lvl="1" indent="-323849" algn="l">
              <a:lnSpc>
                <a:spcPts val="3599"/>
              </a:lnSpc>
              <a:buFont typeface="Arial"/>
              <a:buChar char="•"/>
            </a:pP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навчальний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анімаційний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ролик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«</a:t>
            </a:r>
            <a:r>
              <a:rPr lang="en-US" sz="2999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Цінуй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999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життя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!» 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(URL: </a:t>
            </a:r>
            <a:r>
              <a:rPr lang="en-US" sz="2999" u="sng" dirty="0">
                <a:solidFill>
                  <a:srgbClr val="0066AD"/>
                </a:solidFill>
                <a:latin typeface="DM Sans"/>
                <a:ea typeface="DM Sans"/>
                <a:cs typeface="DM Sans"/>
                <a:sym typeface="DM Sans"/>
                <a:hlinkClick r:id="rId10"/>
              </a:rPr>
              <a:t>http://surl.li/mweisc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) </a:t>
            </a: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та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методичні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рекомендації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до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нього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: (URL: </a:t>
            </a:r>
            <a:r>
              <a:rPr lang="en-US" sz="2999" u="sng" dirty="0">
                <a:solidFill>
                  <a:srgbClr val="0066AD"/>
                </a:solidFill>
                <a:latin typeface="DM Sans"/>
                <a:ea typeface="DM Sans"/>
                <a:cs typeface="DM Sans"/>
                <a:sym typeface="DM Sans"/>
                <a:hlinkClick r:id="rId11"/>
              </a:rPr>
              <a:t>http://surl.li/xogwdb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); </a:t>
            </a:r>
          </a:p>
          <a:p>
            <a:pPr marL="647698" lvl="1" indent="-323849" algn="l">
              <a:lnSpc>
                <a:spcPts val="3599"/>
              </a:lnSpc>
              <a:buFont typeface="Arial"/>
              <a:buChar char="•"/>
            </a:pP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матеріали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з </a:t>
            </a:r>
            <a:r>
              <a:rPr lang="en-US" sz="2999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превенції</a:t>
            </a:r>
            <a:r>
              <a:rPr lang="en-US" sz="2999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999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залежності</a:t>
            </a:r>
            <a:r>
              <a:rPr lang="en-US" sz="2999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999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від</a:t>
            </a:r>
            <a:r>
              <a:rPr lang="en-US" sz="2999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999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азартних</a:t>
            </a:r>
            <a:r>
              <a:rPr lang="en-US" sz="2999" dirty="0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999" dirty="0" err="1">
                <a:solidFill>
                  <a:srgbClr val="D06326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ігор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що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розміщено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на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9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вебсайті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ДНУ «ІМЗО» (URL: </a:t>
            </a:r>
            <a:r>
              <a:rPr lang="en-US" sz="2999" u="sng" dirty="0">
                <a:solidFill>
                  <a:srgbClr val="0066AD"/>
                </a:solidFill>
                <a:latin typeface="DM Sans"/>
                <a:ea typeface="DM Sans"/>
                <a:cs typeface="DM Sans"/>
                <a:sym typeface="DM Sans"/>
                <a:hlinkClick r:id="rId12"/>
              </a:rPr>
              <a:t>http://surl.li/qwjjjb</a:t>
            </a:r>
            <a:r>
              <a:rPr lang="en-US" sz="29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376809"/>
            <a:ext cx="10806027" cy="525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60"/>
              </a:lnSpc>
            </a:pPr>
            <a:r>
              <a:rPr lang="en-US" sz="4000" b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 Italics"/>
                <a:ea typeface="Kollektif Bold Italics"/>
                <a:cs typeface="Kollektif Bold Italics"/>
                <a:sym typeface="Kollektif Bold Italics"/>
              </a:rPr>
              <a:t>ПРОТИДІЯ ТОРГІВЛІ ЛЮДЬМИ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1028700"/>
            <a:ext cx="1340878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Акти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999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національного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999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законодавства</a:t>
            </a:r>
            <a:r>
              <a:rPr lang="en-US" sz="2999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: </a:t>
            </a:r>
          </a:p>
        </p:txBody>
      </p:sp>
      <p:sp>
        <p:nvSpPr>
          <p:cNvPr id="4" name="Freeform 4"/>
          <p:cNvSpPr/>
          <p:nvPr/>
        </p:nvSpPr>
        <p:spPr>
          <a:xfrm rot="-5400000">
            <a:off x="1752550" y="701940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 rot="5400000">
            <a:off x="1083809" y="810321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 rot="5400000">
            <a:off x="0" y="701940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 rot="-10800000">
            <a:off x="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 rot="-5400000">
            <a:off x="1752550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9" name="TextBox 9"/>
          <p:cNvSpPr txBox="1"/>
          <p:nvPr/>
        </p:nvSpPr>
        <p:spPr>
          <a:xfrm>
            <a:off x="1028700" y="1590675"/>
            <a:ext cx="15514020" cy="3438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51" lvl="1" indent="-269876" algn="l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Закон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«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Про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протидію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торгівлі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людьми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»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від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20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вересня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2011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року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№ 3739-VI; </a:t>
            </a:r>
          </a:p>
          <a:p>
            <a:pPr marL="539751" lvl="1" indent="-269876" algn="l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Постанова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Кабінету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Міністрів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від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23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травня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2012 р. № 417 «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Про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затвердження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Порядку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встановлення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статусу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особи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яка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постраждала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від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торгівлі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людьми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»; </a:t>
            </a:r>
          </a:p>
          <a:p>
            <a:pPr marL="539751" lvl="1" indent="-269876" algn="l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Постанова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Кабінету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Міністрів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від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22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серпня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2012 р. № 783 «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Про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затвердження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Порядку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взаємодії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суб’єктів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які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здійснюють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заходи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у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сфері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протидії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торгівлі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людьми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»; </a:t>
            </a:r>
          </a:p>
          <a:p>
            <a:pPr marL="539751" lvl="1" indent="-269876" algn="l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Розпорядження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Кабінету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Міністрів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від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02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червня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2023 р. № 496-р «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Про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затвердження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Державної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цільової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соціальної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програми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протидії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торгівлі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людьми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на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період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до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2025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року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»; </a:t>
            </a:r>
          </a:p>
          <a:p>
            <a:pPr marL="539751" lvl="1" indent="-269876" algn="l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Кримінальний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кодекс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зокрема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стаття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149 «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Торгівля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людьми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або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інша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незаконна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угода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щодо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людини</a:t>
            </a:r>
            <a:r>
              <a:rPr lang="en-US" sz="2500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»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41597" y="5153025"/>
            <a:ext cx="13408782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b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Інформаційни</a:t>
            </a:r>
            <a:r>
              <a:rPr lang="en-US" sz="2999" b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999" b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ресурси</a:t>
            </a:r>
            <a:r>
              <a:rPr lang="en-US" sz="2999" b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999" b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для</a:t>
            </a:r>
            <a:r>
              <a:rPr lang="en-US" sz="2999" b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 </a:t>
            </a:r>
            <a:r>
              <a:rPr lang="en-US" sz="2999" b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фахівців</a:t>
            </a:r>
            <a:r>
              <a:rPr lang="en-US" sz="2999" b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999" b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психологічної</a:t>
            </a:r>
            <a:r>
              <a:rPr lang="en-US" sz="2999" b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999" b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служби</a:t>
            </a:r>
            <a:r>
              <a:rPr lang="en-US" sz="2999" b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836359" y="5856854"/>
            <a:ext cx="15514020" cy="40286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9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база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кращих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практик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психолого-педагогічного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супроводу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та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підтримки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учасників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освітнього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процесу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в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умовах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воєнних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дій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і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збройних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конфліктів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надання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соціально-психологічної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допомоги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постраждалим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від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насильства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та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торгівлі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людьми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що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розміщено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на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сайті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ДНУ «ІМЗО»: </a:t>
            </a:r>
            <a:r>
              <a:rPr lang="en-US" sz="28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  <a:hlinkClick r:id="rId8"/>
              </a:rPr>
              <a:t>http://surl.li/kopjmg</a:t>
            </a:r>
            <a:r>
              <a:rPr lang="en-US" sz="28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;</a:t>
            </a:r>
          </a:p>
          <a:p>
            <a:pPr marL="626109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додаткові</a:t>
            </a:r>
            <a:r>
              <a:rPr lang="en-US" sz="28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матеріали</a:t>
            </a:r>
            <a:r>
              <a:rPr lang="en-US" sz="28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за</a:t>
            </a:r>
            <a:r>
              <a:rPr lang="en-US" sz="28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цією</a:t>
            </a:r>
            <a:r>
              <a:rPr lang="en-US" sz="28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темою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: – </a:t>
            </a:r>
            <a:r>
              <a:rPr lang="en-US" sz="28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  <a:hlinkClick r:id="rId9"/>
              </a:rPr>
              <a:t>http://surl.li/lqeqsc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; – </a:t>
            </a:r>
            <a:r>
              <a:rPr lang="en-US" sz="28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  <a:hlinkClick r:id="rId10"/>
              </a:rPr>
              <a:t>http://surl.li/gaxsnt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;      – </a:t>
            </a:r>
            <a:r>
              <a:rPr lang="en-US" sz="28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  <a:hlinkClick r:id="rId11"/>
              </a:rPr>
              <a:t>http://surl.li/njrdaj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; – </a:t>
            </a:r>
            <a:r>
              <a:rPr lang="en-US" sz="28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  <a:hlinkClick r:id="rId12"/>
              </a:rPr>
              <a:t>http://surl.li/jzpenh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; – </a:t>
            </a:r>
            <a:r>
              <a:rPr lang="en-US" sz="28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  <a:hlinkClick r:id="rId13"/>
              </a:rPr>
              <a:t>http://surl.li/ggtxhs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;</a:t>
            </a:r>
          </a:p>
          <a:p>
            <a:pPr marL="626109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відеоролики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: – </a:t>
            </a:r>
            <a:r>
              <a:rPr lang="en-US" sz="28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  <a:hlinkClick r:id="rId14"/>
              </a:rPr>
              <a:t>http://surl.li/xbjrzw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; – </a:t>
            </a:r>
            <a:r>
              <a:rPr lang="en-US" sz="28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  <a:hlinkClick r:id="rId15"/>
              </a:rPr>
              <a:t>http://surl.li/wqamqb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; – </a:t>
            </a:r>
            <a:r>
              <a:rPr lang="en-US" sz="28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  <a:hlinkClick r:id="rId16"/>
              </a:rPr>
              <a:t>http://surl.li/qdvhbn</a:t>
            </a:r>
            <a:endParaRPr lang="en-US" sz="2899" u="sng" dirty="0">
              <a:solidFill>
                <a:srgbClr val="0060A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626109" lvl="1" indent="-313054" algn="l">
              <a:lnSpc>
                <a:spcPts val="3479"/>
              </a:lnSpc>
              <a:buFont typeface="Arial"/>
              <a:buChar char="•"/>
            </a:pP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законодавчі</a:t>
            </a:r>
            <a:r>
              <a:rPr lang="en-US" sz="28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акти</a:t>
            </a:r>
            <a:r>
              <a:rPr lang="en-US" sz="28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щодо</a:t>
            </a:r>
            <a:r>
              <a:rPr lang="en-US" sz="28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протидії</a:t>
            </a:r>
            <a:r>
              <a:rPr lang="en-US" sz="28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торгівлі</a:t>
            </a:r>
            <a:r>
              <a:rPr lang="en-US" sz="28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людьми</a:t>
            </a:r>
            <a:r>
              <a:rPr lang="en-US" sz="28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сексуальній</a:t>
            </a:r>
            <a:r>
              <a:rPr lang="en-US" sz="28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експлуатації</a:t>
            </a:r>
            <a:r>
              <a:rPr lang="en-US" sz="28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та</a:t>
            </a:r>
            <a:r>
              <a:rPr lang="en-US" sz="28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8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насильству</a:t>
            </a:r>
            <a:r>
              <a:rPr lang="en-US" sz="2899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28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  <a:hlinkClick r:id="rId8"/>
              </a:rPr>
              <a:t>http://surl.li/kopjmg</a:t>
            </a:r>
            <a:endParaRPr lang="en-US" sz="2899" u="sng" dirty="0">
              <a:solidFill>
                <a:srgbClr val="0060A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47252" y="367007"/>
            <a:ext cx="8129929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52"/>
              </a:lnSpc>
            </a:pPr>
            <a:r>
              <a:rPr lang="en-US" sz="4800" b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 Italics"/>
                <a:ea typeface="Kollektif Bold Italics"/>
                <a:cs typeface="Kollektif Bold Italics"/>
                <a:sym typeface="Kollektif Bold Italics"/>
              </a:rPr>
              <a:t>МЕДІАКУЛЬТУРА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4434329" y="1103722"/>
            <a:ext cx="13408782" cy="1836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99"/>
              </a:lnSpc>
            </a:pP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Формування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належного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рівня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медіакультури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особистості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–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один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із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пріоритетних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напрямів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роботи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фахівців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служби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який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можна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забезпечити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завдяки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комплексу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заходів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серед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яких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–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навчання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усіх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учасників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освітнього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процесу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з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цього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9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питання</a:t>
            </a:r>
            <a:r>
              <a:rPr lang="en-US" sz="29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. </a:t>
            </a:r>
          </a:p>
        </p:txBody>
      </p:sp>
      <p:sp>
        <p:nvSpPr>
          <p:cNvPr id="4" name="Freeform 4"/>
          <p:cNvSpPr/>
          <p:nvPr/>
        </p:nvSpPr>
        <p:spPr>
          <a:xfrm rot="-10800000">
            <a:off x="16192287" y="706210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>
            <a:off x="17266571" y="70906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>
            <a:off x="16182762" y="81744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 rot="-10800000">
            <a:off x="16182762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 rot="-5400000">
            <a:off x="17266571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9" name="TextBox 9"/>
          <p:cNvSpPr txBox="1"/>
          <p:nvPr/>
        </p:nvSpPr>
        <p:spPr>
          <a:xfrm>
            <a:off x="661815" y="3268107"/>
            <a:ext cx="15514020" cy="1732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9" lvl="1" indent="-302260" algn="l">
              <a:lnSpc>
                <a:spcPts val="3359"/>
              </a:lnSpc>
              <a:buFont typeface="Arial"/>
              <a:buChar char="•"/>
            </a:pP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Сайт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ДНУ «ІМЗО» - </a:t>
            </a:r>
            <a:r>
              <a:rPr lang="en-US" sz="27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навчальна</a:t>
            </a:r>
            <a:r>
              <a:rPr lang="en-US" sz="2799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7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програма</a:t>
            </a:r>
            <a:r>
              <a:rPr lang="en-US" sz="2799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7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для</a:t>
            </a:r>
            <a:r>
              <a:rPr lang="en-US" sz="2799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7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учнів</a:t>
            </a:r>
            <a:r>
              <a:rPr lang="en-US" sz="2799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9, 10, 11 </a:t>
            </a:r>
            <a:r>
              <a:rPr lang="en-US" sz="27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класів</a:t>
            </a:r>
            <a:r>
              <a:rPr lang="en-US" sz="2799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закладів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загальної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середньої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освіти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три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роки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навчання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)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Укладачі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: Л. А.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Найдьонова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, Н. І.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Череповська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За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редакцією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Л. А.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Найдьонової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«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Медіокультура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».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Програма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отримала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гриф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МОН і з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нею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можна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ознайомитися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за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799" dirty="0" err="1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покликанням</a:t>
            </a:r>
            <a:r>
              <a:rPr lang="en-US" sz="2799" dirty="0">
                <a:solidFill>
                  <a:srgbClr val="D06326"/>
                </a:solidFill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27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  <a:hlinkClick r:id="rId8"/>
              </a:rPr>
              <a:t>http://surl.li/doisea</a:t>
            </a:r>
            <a:endParaRPr lang="en-US" sz="2799" u="sng" dirty="0">
              <a:solidFill>
                <a:srgbClr val="0060A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773241" y="5174673"/>
            <a:ext cx="15514020" cy="50013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00"/>
              </a:lnSpc>
            </a:pPr>
            <a:r>
              <a:rPr lang="en-US" sz="2500" dirty="0" err="1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Нормативна</a:t>
            </a:r>
            <a:r>
              <a:rPr lang="en-US" sz="2500" dirty="0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база</a:t>
            </a:r>
            <a:r>
              <a:rPr lang="en-US" sz="2500" dirty="0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регулювання</a:t>
            </a:r>
            <a:r>
              <a:rPr lang="en-US" sz="2500" dirty="0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цифрових</a:t>
            </a:r>
            <a:r>
              <a:rPr lang="en-US" sz="2500" dirty="0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прав</a:t>
            </a:r>
            <a:r>
              <a:rPr lang="en-US" sz="2500" dirty="0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громадян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:</a:t>
            </a:r>
          </a:p>
          <a:p>
            <a:pPr marL="539751" lvl="1" indent="-269876" algn="l">
              <a:lnSpc>
                <a:spcPts val="3000"/>
              </a:lnSpc>
              <a:buFont typeface="Arial"/>
              <a:buChar char="•"/>
            </a:pP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Конституція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  <a:p>
            <a:pPr marL="539751" lvl="1" indent="-269876" algn="l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Конвенція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про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кіберзлочинність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. </a:t>
            </a:r>
          </a:p>
          <a:p>
            <a:pPr marL="539751" lvl="1" indent="-269876" algn="l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Закон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«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Про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доступ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до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публічної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інформації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». </a:t>
            </a:r>
          </a:p>
          <a:p>
            <a:pPr marL="539751" lvl="1" indent="-269876" algn="l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Закон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«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Про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інформацію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». </a:t>
            </a:r>
          </a:p>
          <a:p>
            <a:pPr marL="539751" lvl="1" indent="-269876" algn="l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Закон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«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Про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правовий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режим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воєнного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стану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». </a:t>
            </a:r>
          </a:p>
          <a:p>
            <a:pPr marL="539751" lvl="1" indent="-269876" algn="l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Закон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«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Про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звернення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громадян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». </a:t>
            </a:r>
          </a:p>
          <a:p>
            <a:pPr marL="539751" lvl="1" indent="-269876" algn="l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Закон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«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Про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захист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персональних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даних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». </a:t>
            </a:r>
          </a:p>
          <a:p>
            <a:pPr marL="539751" lvl="1" indent="-269876" algn="l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Закон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«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Про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захист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прав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споживачів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».</a:t>
            </a:r>
          </a:p>
          <a:p>
            <a:pPr marL="539751" lvl="1" indent="-269876" algn="l">
              <a:lnSpc>
                <a:spcPts val="3000"/>
              </a:lnSpc>
              <a:buFont typeface="Arial"/>
              <a:buChar char="•"/>
            </a:pP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Постанова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КМУ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від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12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березня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2022 р. № 263 «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Деякі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питання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забезпечення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функціонування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інформаційно-комунікаційних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систем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електронних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комунікаційних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систем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публічних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електронних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реєстрів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в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умовах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воєнного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стану</a:t>
            </a:r>
            <a:r>
              <a:rPr lang="en-US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»</a:t>
            </a:r>
            <a:endParaRPr lang="uk-UA" sz="2500" dirty="0">
              <a:solidFill>
                <a:srgbClr val="0060A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539751" lvl="1" indent="-269876" algn="l">
              <a:lnSpc>
                <a:spcPts val="3000"/>
              </a:lnSpc>
              <a:buFont typeface="Arial"/>
              <a:buChar char="•"/>
            </a:pPr>
            <a:r>
              <a:rPr lang="ru-RU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Рекомендації</a:t>
            </a:r>
            <a:r>
              <a:rPr lang="ru-RU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CM/</a:t>
            </a:r>
            <a:r>
              <a:rPr lang="ru-RU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Rec</a:t>
            </a:r>
            <a:r>
              <a:rPr lang="ru-RU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(2014)6 </a:t>
            </a:r>
            <a:r>
              <a:rPr lang="ru-RU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Комітету</a:t>
            </a:r>
            <a:r>
              <a:rPr lang="ru-RU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міністрів</a:t>
            </a:r>
            <a:r>
              <a:rPr lang="ru-RU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Ради </a:t>
            </a:r>
            <a:r>
              <a:rPr lang="ru-RU" sz="2500" dirty="0" err="1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Європи</a:t>
            </a:r>
            <a:r>
              <a:rPr lang="ru-RU" sz="2500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</a:rPr>
              <a:t> державам-членам</a:t>
            </a:r>
            <a:endParaRPr lang="en-US" sz="2500" dirty="0">
              <a:solidFill>
                <a:srgbClr val="0060A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9" name="Freeform 9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2" name="Freeform 12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3" name="Freeform 13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4" name="Freeform 14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5" name="Freeform 15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6" name="Freeform 16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7" name="Freeform 17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8" name="Freeform 18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19" name="Group 19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2" name="AutoShape 22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3" name="AutoShape 23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4" name="AutoShape 24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5" name="AutoShape 25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6" name="AutoShape 26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grpSp>
        <p:nvGrpSpPr>
          <p:cNvPr id="27" name="Group 27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30" name="AutoShape 30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31" name="AutoShape 31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32" name="AutoShape 32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33" name="AutoShape 33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34" name="AutoShape 34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35" name="AutoShape 35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36" name="AutoShape 36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37" name="AutoShape 37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38" name="TextBox 38"/>
          <p:cNvSpPr txBox="1"/>
          <p:nvPr/>
        </p:nvSpPr>
        <p:spPr>
          <a:xfrm>
            <a:off x="2804307" y="3215367"/>
            <a:ext cx="13316075" cy="4270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9" lvl="1" indent="-334645" algn="l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Збереження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здоров’я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та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безпека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учасників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освітнього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процесу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стало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пріоритетним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напрямом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роботи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психологічної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служби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в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системі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освіти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. </a:t>
            </a:r>
          </a:p>
          <a:p>
            <a:pPr marL="669289" lvl="1" indent="-334645" algn="l">
              <a:lnSpc>
                <a:spcPts val="3719"/>
              </a:lnSpc>
              <a:buFont typeface="Arial"/>
              <a:buChar char="•"/>
            </a:pPr>
            <a:r>
              <a:rPr lang="en-US" sz="30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Обов’язковим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компонентом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системи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національної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освіти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мають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бути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знання</a:t>
            </a:r>
            <a:r>
              <a:rPr lang="en-US" sz="3099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про</a:t>
            </a:r>
            <a:r>
              <a:rPr lang="en-US" sz="3099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збереження</a:t>
            </a:r>
            <a:r>
              <a:rPr lang="en-US" sz="3099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й </a:t>
            </a:r>
            <a:r>
              <a:rPr lang="en-US" sz="30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зміцнення</a:t>
            </a:r>
            <a:r>
              <a:rPr lang="en-US" sz="3099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здоров’я</a:t>
            </a:r>
            <a:r>
              <a:rPr lang="en-US" sz="3099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і </a:t>
            </a:r>
            <a:r>
              <a:rPr lang="en-US" sz="30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навички</a:t>
            </a:r>
            <a:r>
              <a:rPr lang="en-US" sz="3099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поведінки</a:t>
            </a:r>
            <a:r>
              <a:rPr lang="en-US" sz="3099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у </a:t>
            </a:r>
            <a:r>
              <a:rPr lang="en-US" sz="30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небезпечних</a:t>
            </a:r>
            <a:r>
              <a:rPr lang="en-US" sz="3099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ситуаціях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зокрема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уникнення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ураження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мінами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та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іншими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вибухонебезпечними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залишками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війни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(ВЗВ)</a:t>
            </a:r>
          </a:p>
          <a:p>
            <a:pPr marL="669289" lvl="1" indent="-334645" algn="l">
              <a:lnSpc>
                <a:spcPts val="3719"/>
              </a:lnSpc>
              <a:buFont typeface="Arial"/>
              <a:buChar char="•"/>
            </a:pP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Матеріали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розміщено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на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099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вебсайті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ДНУ «ІМЗО»: 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  <a:hlinkClick r:id="rId10"/>
              </a:rPr>
              <a:t>http://surl.li/sjtzyl</a:t>
            </a:r>
            <a:endParaRPr lang="en-US" sz="3099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28563-CF2D-E80A-9BB2-3F4E98AAE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F8E8D98C-04D6-6BC4-4C53-5821A7DB9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75" y="3663458"/>
            <a:ext cx="7741890" cy="238787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3C87CD89-5396-8936-0362-D2D7DCF91260}"/>
              </a:ext>
            </a:extLst>
          </p:cNvPr>
          <p:cNvGrpSpPr/>
          <p:nvPr/>
        </p:nvGrpSpPr>
        <p:grpSpPr>
          <a:xfrm>
            <a:off x="9908950" y="308065"/>
            <a:ext cx="7426031" cy="3086100"/>
            <a:chOff x="0" y="0"/>
            <a:chExt cx="1955827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EA2A357B-6469-5D3E-8DA3-1067A70736D5}"/>
                </a:ext>
              </a:extLst>
            </p:cNvPr>
            <p:cNvSpPr/>
            <p:nvPr/>
          </p:nvSpPr>
          <p:spPr>
            <a:xfrm>
              <a:off x="0" y="0"/>
              <a:ext cx="1955827" cy="812800"/>
            </a:xfrm>
            <a:custGeom>
              <a:avLst/>
              <a:gdLst/>
              <a:ahLst/>
              <a:cxnLst/>
              <a:rect l="l" t="t" r="r" b="b"/>
              <a:pathLst>
                <a:path w="1955827" h="812800">
                  <a:moveTo>
                    <a:pt x="52127" y="0"/>
                  </a:moveTo>
                  <a:lnTo>
                    <a:pt x="1903700" y="0"/>
                  </a:lnTo>
                  <a:cubicBezTo>
                    <a:pt x="1932489" y="0"/>
                    <a:pt x="1955827" y="23338"/>
                    <a:pt x="1955827" y="52127"/>
                  </a:cubicBezTo>
                  <a:lnTo>
                    <a:pt x="1955827" y="760673"/>
                  </a:lnTo>
                  <a:cubicBezTo>
                    <a:pt x="1955827" y="789462"/>
                    <a:pt x="1932489" y="812800"/>
                    <a:pt x="1903700" y="812800"/>
                  </a:cubicBezTo>
                  <a:lnTo>
                    <a:pt x="52127" y="812800"/>
                  </a:lnTo>
                  <a:cubicBezTo>
                    <a:pt x="23338" y="812800"/>
                    <a:pt x="0" y="789462"/>
                    <a:pt x="0" y="760673"/>
                  </a:cubicBezTo>
                  <a:lnTo>
                    <a:pt x="0" y="52127"/>
                  </a:lnTo>
                  <a:cubicBezTo>
                    <a:pt x="0" y="23338"/>
                    <a:pt x="23338" y="0"/>
                    <a:pt x="52127" y="0"/>
                  </a:cubicBezTo>
                  <a:close/>
                </a:path>
              </a:pathLst>
            </a:custGeom>
            <a:solidFill>
              <a:srgbClr val="D0632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FE8666DB-CBE5-6036-051F-68FEDA1867E7}"/>
                </a:ext>
              </a:extLst>
            </p:cNvPr>
            <p:cNvSpPr txBox="1"/>
            <p:nvPr/>
          </p:nvSpPr>
          <p:spPr>
            <a:xfrm>
              <a:off x="0" y="-38100"/>
              <a:ext cx="195582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411D0917-7F33-FD8E-5AD3-DA1B29613BAE}"/>
              </a:ext>
            </a:extLst>
          </p:cNvPr>
          <p:cNvGrpSpPr/>
          <p:nvPr/>
        </p:nvGrpSpPr>
        <p:grpSpPr>
          <a:xfrm>
            <a:off x="10025881" y="4260627"/>
            <a:ext cx="7426031" cy="5824759"/>
            <a:chOff x="0" y="0"/>
            <a:chExt cx="1955827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60293DD-3D5B-BB35-586E-D5BE3189FEE6}"/>
                </a:ext>
              </a:extLst>
            </p:cNvPr>
            <p:cNvSpPr/>
            <p:nvPr/>
          </p:nvSpPr>
          <p:spPr>
            <a:xfrm>
              <a:off x="0" y="0"/>
              <a:ext cx="1955827" cy="812800"/>
            </a:xfrm>
            <a:custGeom>
              <a:avLst/>
              <a:gdLst/>
              <a:ahLst/>
              <a:cxnLst/>
              <a:rect l="l" t="t" r="r" b="b"/>
              <a:pathLst>
                <a:path w="1955827" h="812800">
                  <a:moveTo>
                    <a:pt x="52127" y="0"/>
                  </a:moveTo>
                  <a:lnTo>
                    <a:pt x="1903700" y="0"/>
                  </a:lnTo>
                  <a:cubicBezTo>
                    <a:pt x="1932489" y="0"/>
                    <a:pt x="1955827" y="23338"/>
                    <a:pt x="1955827" y="52127"/>
                  </a:cubicBezTo>
                  <a:lnTo>
                    <a:pt x="1955827" y="760673"/>
                  </a:lnTo>
                  <a:cubicBezTo>
                    <a:pt x="1955827" y="789462"/>
                    <a:pt x="1932489" y="812800"/>
                    <a:pt x="1903700" y="812800"/>
                  </a:cubicBezTo>
                  <a:lnTo>
                    <a:pt x="52127" y="812800"/>
                  </a:lnTo>
                  <a:cubicBezTo>
                    <a:pt x="23338" y="812800"/>
                    <a:pt x="0" y="789462"/>
                    <a:pt x="0" y="760673"/>
                  </a:cubicBezTo>
                  <a:lnTo>
                    <a:pt x="0" y="52127"/>
                  </a:lnTo>
                  <a:cubicBezTo>
                    <a:pt x="0" y="23338"/>
                    <a:pt x="23338" y="0"/>
                    <a:pt x="52127" y="0"/>
                  </a:cubicBez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1585A6E3-8649-A3B7-A76D-1631DE2ECB17}"/>
                </a:ext>
              </a:extLst>
            </p:cNvPr>
            <p:cNvSpPr txBox="1"/>
            <p:nvPr/>
          </p:nvSpPr>
          <p:spPr>
            <a:xfrm>
              <a:off x="0" y="-38100"/>
              <a:ext cx="195582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BB670D8B-CA44-80BB-F1B8-3BAA87EC41EB}"/>
              </a:ext>
            </a:extLst>
          </p:cNvPr>
          <p:cNvGrpSpPr/>
          <p:nvPr/>
        </p:nvGrpSpPr>
        <p:grpSpPr>
          <a:xfrm>
            <a:off x="9254356" y="2616161"/>
            <a:ext cx="1543050" cy="1543050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049707D3-DC1F-63AA-5404-E8538BC5A1A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0A3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0333947A-2B2B-7C62-6C6C-BBCD1C10122A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6B00FBC1-2F0C-5114-DC33-A589F4F031D6}"/>
              </a:ext>
            </a:extLst>
          </p:cNvPr>
          <p:cNvGrpSpPr/>
          <p:nvPr/>
        </p:nvGrpSpPr>
        <p:grpSpPr>
          <a:xfrm>
            <a:off x="9414990" y="8707785"/>
            <a:ext cx="1543050" cy="1543050"/>
            <a:chOff x="66369" y="-19050"/>
            <a:chExt cx="812800" cy="8128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9444F020-6F65-6F0E-6C86-AC8E94CB1B61}"/>
                </a:ext>
              </a:extLst>
            </p:cNvPr>
            <p:cNvSpPr/>
            <p:nvPr/>
          </p:nvSpPr>
          <p:spPr>
            <a:xfrm>
              <a:off x="66369" y="-1905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6928"/>
            </a:solidFill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34C53EAE-F40D-E22F-AC68-EE2A0C258958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E33CD6C4-21AE-A2B8-3077-E26163292574}"/>
              </a:ext>
            </a:extLst>
          </p:cNvPr>
          <p:cNvSpPr/>
          <p:nvPr/>
        </p:nvSpPr>
        <p:spPr>
          <a:xfrm>
            <a:off x="9491148" y="2972509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E661136A-23FA-E159-3CB1-E86BBDEF956A}"/>
              </a:ext>
            </a:extLst>
          </p:cNvPr>
          <p:cNvSpPr/>
          <p:nvPr/>
        </p:nvSpPr>
        <p:spPr>
          <a:xfrm>
            <a:off x="9594338" y="8946468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E4CE8C0D-E993-3BC4-C8E4-49240E065480}"/>
              </a:ext>
            </a:extLst>
          </p:cNvPr>
          <p:cNvSpPr txBox="1"/>
          <p:nvPr/>
        </p:nvSpPr>
        <p:spPr>
          <a:xfrm>
            <a:off x="10737481" y="737335"/>
            <a:ext cx="6461894" cy="177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9"/>
              </a:lnSpc>
            </a:pP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Під час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складання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плану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роботи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фахівці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служби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мають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ретельно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дотримуватися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виконання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наступних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умов:</a:t>
            </a:r>
            <a:endParaRPr lang="en-US" sz="2699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7EF244D2-3CE5-7310-5363-CC92814609B6}"/>
              </a:ext>
            </a:extLst>
          </p:cNvPr>
          <p:cNvSpPr txBox="1"/>
          <p:nvPr/>
        </p:nvSpPr>
        <p:spPr>
          <a:xfrm>
            <a:off x="1831792" y="6067890"/>
            <a:ext cx="645045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uk-UA" sz="5000" b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Діагностична робота</a:t>
            </a:r>
            <a:endParaRPr lang="en-US" sz="5000" b="1" dirty="0">
              <a:solidFill>
                <a:srgbClr val="006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59B3A0A8-CE7E-820E-0D96-2A9C775F6035}"/>
              </a:ext>
            </a:extLst>
          </p:cNvPr>
          <p:cNvSpPr txBox="1"/>
          <p:nvPr/>
        </p:nvSpPr>
        <p:spPr>
          <a:xfrm>
            <a:off x="10976704" y="4432247"/>
            <a:ext cx="6475208" cy="5262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психодіагностичний інструментарій, що застосовується в роботі, має бути перевірений на практиці, бути </a:t>
            </a:r>
            <a:r>
              <a:rPr lang="uk-UA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валідним</a:t>
            </a:r>
            <a:r>
              <a:rPr lang="uk-U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і мати відомості про експертизу, яку він пройшов серед відомих фахівців;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перелік </a:t>
            </a:r>
            <a:r>
              <a:rPr lang="uk-UA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методик</a:t>
            </a:r>
            <a:r>
              <a:rPr lang="uk-U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має складати деякий мінімум, який </a:t>
            </a:r>
            <a:r>
              <a:rPr lang="uk-UA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знадобитьсяпрацівникам</a:t>
            </a:r>
            <a:r>
              <a:rPr lang="uk-U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психологічної служби у  вирішенні типових і найбільш розповсюджених у практиці роботи проблем учасників освітнього процесу;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діагностичний матеріал має бути структурований за основними цільовими аудиторіями і рівнями освіти: початкова, основна і старша школа;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методики, що застосовуються, мають бути простими у практичному застосуванні, найбільш поширеними серед професійного співтовариства і не потребувати багато часу для їх вивчення;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uk-UA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психодіагностичні</a:t>
            </a:r>
            <a:r>
              <a:rPr lang="uk-U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методики мають узгоджуватися з типовими циклограмами діяльності працівників психологічної служби: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  <a:hlinkClick r:id="rId5"/>
              </a:rPr>
              <a:t>https://lib.iitta.gov.ua/id/eprint/709623/1/</a:t>
            </a:r>
            <a:r>
              <a:rPr lang="uk-UA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  <a:hlinkClick r:id="rId5"/>
              </a:rPr>
              <a:t>циклог</a:t>
            </a:r>
            <a:r>
              <a:rPr lang="uk-UA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  <a:hlinkClick r:id="rId5"/>
              </a:rPr>
              <a:t>.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  <a:hlinkClick r:id="rId5"/>
              </a:rPr>
              <a:t>pdf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E2FF289-18E6-E794-A008-077834EA59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3233"/>
            <a:ext cx="541371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56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D958F6-0885-C70B-A426-7C9A53187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CFB0241-2410-576B-B714-4A2C19B118B4}"/>
              </a:ext>
            </a:extLst>
          </p:cNvPr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B4FA9C1-E752-07BA-005F-D4819B7C29D9}"/>
              </a:ext>
            </a:extLst>
          </p:cNvPr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479F37E-080C-508C-E924-E33B60659FA3}"/>
              </a:ext>
            </a:extLst>
          </p:cNvPr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54F1B98-E37E-8EC9-C4E0-DAD677C5DF1E}"/>
              </a:ext>
            </a:extLst>
          </p:cNvPr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5BA0CD1F-139D-02CC-F38E-AD89063B81EC}"/>
              </a:ext>
            </a:extLst>
          </p:cNvPr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D949A04C-E8B0-A4CE-1ED5-0F99295687F1}"/>
              </a:ext>
            </a:extLst>
          </p:cNvPr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6868CDE-D8A7-BC01-AD00-FBA1813689C5}"/>
              </a:ext>
            </a:extLst>
          </p:cNvPr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EAC8505-75B0-3158-E51F-58249D5175B7}"/>
              </a:ext>
            </a:extLst>
          </p:cNvPr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6EB2A8E4-BB23-86F5-39BC-F3A952FC720C}"/>
              </a:ext>
            </a:extLst>
          </p:cNvPr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E243B44F-C23B-CAF4-A8DB-AAEF69DAA593}"/>
              </a:ext>
            </a:extLst>
          </p:cNvPr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1ADC30C3-3528-F3C7-6C43-1418634C7E15}"/>
              </a:ext>
            </a:extLst>
          </p:cNvPr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CED1BFCD-5B22-E69A-3586-0CD8A13B6E93}"/>
              </a:ext>
            </a:extLst>
          </p:cNvPr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F48DCDA-98F2-7E7E-D5CF-A9995115B9A2}"/>
              </a:ext>
            </a:extLst>
          </p:cNvPr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7F32BCF1-7F45-55D5-BD24-54B83BFFB3A3}"/>
              </a:ext>
            </a:extLst>
          </p:cNvPr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8C2301F-B213-AB05-0081-7F267CF172F4}"/>
              </a:ext>
            </a:extLst>
          </p:cNvPr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BCF0E6C-DA3E-011A-DCCF-417664111371}"/>
              </a:ext>
            </a:extLst>
          </p:cNvPr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5C36893A-9A9A-90A8-0D10-C4CC17F1B999}"/>
              </a:ext>
            </a:extLst>
          </p:cNvPr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803E769A-8477-1FB2-9B86-3F0AB9A3A633}"/>
              </a:ext>
            </a:extLst>
          </p:cNvPr>
          <p:cNvSpPr txBox="1"/>
          <p:nvPr/>
        </p:nvSpPr>
        <p:spPr>
          <a:xfrm>
            <a:off x="0" y="477270"/>
            <a:ext cx="13316075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4644" lvl="1" algn="l">
              <a:lnSpc>
                <a:spcPts val="3719"/>
              </a:lnSpc>
            </a:pPr>
            <a:r>
              <a:rPr lang="uk-UA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Оновлено посібник </a:t>
            </a:r>
            <a:r>
              <a:rPr lang="uk-UA" sz="3099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«Застосування діагностичних мінімумів в діяльності працівників психологічної служби»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3099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  <a:hlinkClick r:id="rId10"/>
              </a:rPr>
              <a:t>http://surl.li/gljvma</a:t>
            </a:r>
            <a:endParaRPr lang="en-US" sz="3099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DA8DE69-D6FC-AF71-962C-F75E15EE4A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03065" y="2136320"/>
            <a:ext cx="5337183" cy="7503650"/>
          </a:xfrm>
          <a:prstGeom prst="rect">
            <a:avLst/>
          </a:prstGeom>
        </p:spPr>
      </p:pic>
      <p:sp>
        <p:nvSpPr>
          <p:cNvPr id="43" name="TextBox 38">
            <a:extLst>
              <a:ext uri="{FF2B5EF4-FFF2-40B4-BE49-F238E27FC236}">
                <a16:creationId xmlns:a16="http://schemas.microsoft.com/office/drawing/2014/main" id="{B2B022AF-DF66-24B8-34F8-7DE17B4BD01C}"/>
              </a:ext>
            </a:extLst>
          </p:cNvPr>
          <p:cNvSpPr txBox="1"/>
          <p:nvPr/>
        </p:nvSpPr>
        <p:spPr>
          <a:xfrm>
            <a:off x="-228600" y="1598831"/>
            <a:ext cx="7543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7544" lvl="1" indent="-342900" algn="l"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Рекомендовано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Вченою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радою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Українського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науково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-методичного центру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практичної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психології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і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соціальної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роботи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НАПН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ru-RU" sz="2400" i="1" u="sng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протокол № 7 </a:t>
            </a:r>
            <a:r>
              <a:rPr lang="ru-RU" sz="2400" i="1" u="sng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від</a:t>
            </a:r>
            <a:r>
              <a:rPr lang="ru-RU" sz="2400" i="1" u="sng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27.06.2024 р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.)</a:t>
            </a:r>
            <a:endParaRPr lang="en-US" sz="2400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" name="TextBox 38">
            <a:extLst>
              <a:ext uri="{FF2B5EF4-FFF2-40B4-BE49-F238E27FC236}">
                <a16:creationId xmlns:a16="http://schemas.microsoft.com/office/drawing/2014/main" id="{CE3CF22C-6DF4-8DAA-D61C-91FA8E37BA67}"/>
              </a:ext>
            </a:extLst>
          </p:cNvPr>
          <p:cNvSpPr txBox="1"/>
          <p:nvPr/>
        </p:nvSpPr>
        <p:spPr>
          <a:xfrm>
            <a:off x="-17750" y="3386070"/>
            <a:ext cx="682996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7544" lvl="1" indent="-342900" algn="l">
              <a:buFont typeface="Wingdings" panose="05000000000000000000" pitchFamily="2" charset="2"/>
              <a:buChar char="Ø"/>
            </a:pP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Наказом МОЗ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від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13.12.2023 року № 2118,</a:t>
            </a:r>
          </a:p>
          <a:p>
            <a:pPr marL="334644" lvl="1" algn="l"/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зареєстрованим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в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Міністерстві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юстиції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України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25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січня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2024 р. за №126/41471,</a:t>
            </a:r>
          </a:p>
          <a:p>
            <a:pPr marL="334644" lvl="1" algn="l"/>
            <a:r>
              <a:rPr lang="ru-RU" sz="24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Про </a:t>
            </a:r>
            <a:r>
              <a:rPr lang="ru-RU" sz="24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організацію</a:t>
            </a:r>
            <a:r>
              <a:rPr lang="ru-RU" sz="24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надання</a:t>
            </a:r>
            <a:r>
              <a:rPr lang="ru-RU" sz="24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психосоціальної</a:t>
            </a:r>
            <a:r>
              <a:rPr lang="ru-RU" sz="24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допомоги</a:t>
            </a:r>
            <a:r>
              <a:rPr lang="ru-RU" sz="24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населенню</a:t>
            </a:r>
            <a:r>
              <a:rPr lang="ru-RU" sz="24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»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визначено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валідні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методи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психологічної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діагностики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які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можуть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використовувати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фахівці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психологічної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служби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для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проведення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психологічної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діагностики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та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оцінки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якості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психологічної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допомоги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  <a:hlinkClick r:id="rId12"/>
              </a:rPr>
              <a:t>http://surl.li/cqtskx</a:t>
            </a:r>
            <a:endParaRPr lang="en-US" sz="2400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" name="TextBox 38">
            <a:extLst>
              <a:ext uri="{FF2B5EF4-FFF2-40B4-BE49-F238E27FC236}">
                <a16:creationId xmlns:a16="http://schemas.microsoft.com/office/drawing/2014/main" id="{E3ACF87C-2ACF-5B8A-32F9-D08425CAD8F4}"/>
              </a:ext>
            </a:extLst>
          </p:cNvPr>
          <p:cNvSpPr txBox="1"/>
          <p:nvPr/>
        </p:nvSpPr>
        <p:spPr>
          <a:xfrm>
            <a:off x="12271000" y="4099992"/>
            <a:ext cx="5871823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77544" lvl="1" indent="-342900" algn="l">
              <a:buFont typeface="Wingdings" panose="05000000000000000000" pitchFamily="2" charset="2"/>
              <a:buChar char="Ø"/>
            </a:pP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Методичні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рекомендації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орієнтовні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циклограми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діяльності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працівників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психологічної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служби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закладів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освіти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різних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типів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розроблені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Українським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науково-методичним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центром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практичної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психології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і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соціальної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роботи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  <a:hlinkClick r:id="rId13"/>
              </a:rPr>
              <a:t>http://surl.li/ngbkzm</a:t>
            </a:r>
            <a:endParaRPr lang="uk-UA" sz="2400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677544" lvl="1" indent="-342900" algn="l">
              <a:buFont typeface="Wingdings" panose="05000000000000000000" pitchFamily="2" charset="2"/>
              <a:buChar char="Ø"/>
            </a:pP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Методичні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рекомендації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щодо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впровадження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циклограм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діяльності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працівників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психологічної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служби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:</a:t>
            </a:r>
            <a:r>
              <a:rPr lang="en-US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  <a:hlinkClick r:id="rId14"/>
              </a:rPr>
              <a:t>http://surl.li/oessiu</a:t>
            </a:r>
            <a:endParaRPr lang="uk-UA" sz="2400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677544" lvl="1" indent="-342900" algn="l">
              <a:buFont typeface="Wingdings" panose="05000000000000000000" pitchFamily="2" charset="2"/>
              <a:buChar char="Ø"/>
            </a:pP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Алгоритми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діяльності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працівників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психологічної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служби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: </a:t>
            </a:r>
            <a:r>
              <a:rPr lang="en-US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  <a:hlinkClick r:id="rId15"/>
              </a:rPr>
              <a:t>http://surl.li/nluffy</a:t>
            </a:r>
            <a:endParaRPr lang="uk-UA" sz="2400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119500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97BB5-034B-A36F-DE04-744F878D0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60E860C-C425-D784-425B-F6D5FDCFB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75" y="3663458"/>
            <a:ext cx="7741890" cy="238787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CA17F2C1-6016-0AC4-57F2-9EC7CC1F91ED}"/>
              </a:ext>
            </a:extLst>
          </p:cNvPr>
          <p:cNvGrpSpPr/>
          <p:nvPr/>
        </p:nvGrpSpPr>
        <p:grpSpPr>
          <a:xfrm>
            <a:off x="9908950" y="308065"/>
            <a:ext cx="7426031" cy="3086100"/>
            <a:chOff x="0" y="0"/>
            <a:chExt cx="1955827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6FB3D5C1-5B81-6A0A-ADBE-88CA97AA6552}"/>
                </a:ext>
              </a:extLst>
            </p:cNvPr>
            <p:cNvSpPr/>
            <p:nvPr/>
          </p:nvSpPr>
          <p:spPr>
            <a:xfrm>
              <a:off x="0" y="0"/>
              <a:ext cx="1955827" cy="812800"/>
            </a:xfrm>
            <a:custGeom>
              <a:avLst/>
              <a:gdLst/>
              <a:ahLst/>
              <a:cxnLst/>
              <a:rect l="l" t="t" r="r" b="b"/>
              <a:pathLst>
                <a:path w="1955827" h="812800">
                  <a:moveTo>
                    <a:pt x="52127" y="0"/>
                  </a:moveTo>
                  <a:lnTo>
                    <a:pt x="1903700" y="0"/>
                  </a:lnTo>
                  <a:cubicBezTo>
                    <a:pt x="1932489" y="0"/>
                    <a:pt x="1955827" y="23338"/>
                    <a:pt x="1955827" y="52127"/>
                  </a:cubicBezTo>
                  <a:lnTo>
                    <a:pt x="1955827" y="760673"/>
                  </a:lnTo>
                  <a:cubicBezTo>
                    <a:pt x="1955827" y="789462"/>
                    <a:pt x="1932489" y="812800"/>
                    <a:pt x="1903700" y="812800"/>
                  </a:cubicBezTo>
                  <a:lnTo>
                    <a:pt x="52127" y="812800"/>
                  </a:lnTo>
                  <a:cubicBezTo>
                    <a:pt x="23338" y="812800"/>
                    <a:pt x="0" y="789462"/>
                    <a:pt x="0" y="760673"/>
                  </a:cubicBezTo>
                  <a:lnTo>
                    <a:pt x="0" y="52127"/>
                  </a:lnTo>
                  <a:cubicBezTo>
                    <a:pt x="0" y="23338"/>
                    <a:pt x="23338" y="0"/>
                    <a:pt x="52127" y="0"/>
                  </a:cubicBezTo>
                  <a:close/>
                </a:path>
              </a:pathLst>
            </a:custGeom>
            <a:solidFill>
              <a:srgbClr val="D0632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746511A2-9710-6290-1BAD-47B51EB93845}"/>
                </a:ext>
              </a:extLst>
            </p:cNvPr>
            <p:cNvSpPr txBox="1"/>
            <p:nvPr/>
          </p:nvSpPr>
          <p:spPr>
            <a:xfrm>
              <a:off x="0" y="-38100"/>
              <a:ext cx="195582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44FA41F8-172B-54FE-AD28-1FECEA23D825}"/>
              </a:ext>
            </a:extLst>
          </p:cNvPr>
          <p:cNvGrpSpPr/>
          <p:nvPr/>
        </p:nvGrpSpPr>
        <p:grpSpPr>
          <a:xfrm>
            <a:off x="10025881" y="4260627"/>
            <a:ext cx="7426031" cy="5824759"/>
            <a:chOff x="0" y="0"/>
            <a:chExt cx="1955827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0473092F-8235-129B-5686-1F9484D8BBF5}"/>
                </a:ext>
              </a:extLst>
            </p:cNvPr>
            <p:cNvSpPr/>
            <p:nvPr/>
          </p:nvSpPr>
          <p:spPr>
            <a:xfrm>
              <a:off x="0" y="0"/>
              <a:ext cx="1955827" cy="812800"/>
            </a:xfrm>
            <a:custGeom>
              <a:avLst/>
              <a:gdLst/>
              <a:ahLst/>
              <a:cxnLst/>
              <a:rect l="l" t="t" r="r" b="b"/>
              <a:pathLst>
                <a:path w="1955827" h="812800">
                  <a:moveTo>
                    <a:pt x="52127" y="0"/>
                  </a:moveTo>
                  <a:lnTo>
                    <a:pt x="1903700" y="0"/>
                  </a:lnTo>
                  <a:cubicBezTo>
                    <a:pt x="1932489" y="0"/>
                    <a:pt x="1955827" y="23338"/>
                    <a:pt x="1955827" y="52127"/>
                  </a:cubicBezTo>
                  <a:lnTo>
                    <a:pt x="1955827" y="760673"/>
                  </a:lnTo>
                  <a:cubicBezTo>
                    <a:pt x="1955827" y="789462"/>
                    <a:pt x="1932489" y="812800"/>
                    <a:pt x="1903700" y="812800"/>
                  </a:cubicBezTo>
                  <a:lnTo>
                    <a:pt x="52127" y="812800"/>
                  </a:lnTo>
                  <a:cubicBezTo>
                    <a:pt x="23338" y="812800"/>
                    <a:pt x="0" y="789462"/>
                    <a:pt x="0" y="760673"/>
                  </a:cubicBezTo>
                  <a:lnTo>
                    <a:pt x="0" y="52127"/>
                  </a:lnTo>
                  <a:cubicBezTo>
                    <a:pt x="0" y="23338"/>
                    <a:pt x="23338" y="0"/>
                    <a:pt x="52127" y="0"/>
                  </a:cubicBezTo>
                  <a:close/>
                </a:path>
              </a:pathLst>
            </a:custGeom>
            <a:solidFill>
              <a:schemeClr val="accent1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79F5ED30-7CC0-E5E5-282C-EEF71FD0A72C}"/>
                </a:ext>
              </a:extLst>
            </p:cNvPr>
            <p:cNvSpPr txBox="1"/>
            <p:nvPr/>
          </p:nvSpPr>
          <p:spPr>
            <a:xfrm>
              <a:off x="0" y="-38100"/>
              <a:ext cx="195582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80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232C9D01-8164-4214-7332-774D95E1148E}"/>
              </a:ext>
            </a:extLst>
          </p:cNvPr>
          <p:cNvGrpSpPr/>
          <p:nvPr/>
        </p:nvGrpSpPr>
        <p:grpSpPr>
          <a:xfrm>
            <a:off x="9254356" y="2616161"/>
            <a:ext cx="1543050" cy="1543050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78253F3B-6A59-80CA-82C9-0787C3BFA39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0A3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A9BB7C4B-AA74-2504-C4CD-44E77DC5128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>
            <a:extLst>
              <a:ext uri="{FF2B5EF4-FFF2-40B4-BE49-F238E27FC236}">
                <a16:creationId xmlns:a16="http://schemas.microsoft.com/office/drawing/2014/main" id="{8E09079C-F435-BCED-5286-AC4BE976BBDA}"/>
              </a:ext>
            </a:extLst>
          </p:cNvPr>
          <p:cNvGrpSpPr/>
          <p:nvPr/>
        </p:nvGrpSpPr>
        <p:grpSpPr>
          <a:xfrm>
            <a:off x="9414990" y="8707785"/>
            <a:ext cx="1543050" cy="1543050"/>
            <a:chOff x="66369" y="-19050"/>
            <a:chExt cx="812800" cy="812800"/>
          </a:xfrm>
        </p:grpSpPr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id="{3B17195C-E8A3-BA25-F909-B306EBBBF364}"/>
                </a:ext>
              </a:extLst>
            </p:cNvPr>
            <p:cNvSpPr/>
            <p:nvPr/>
          </p:nvSpPr>
          <p:spPr>
            <a:xfrm>
              <a:off x="66369" y="-1905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6928"/>
            </a:solidFill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20" name="TextBox 20">
              <a:extLst>
                <a:ext uri="{FF2B5EF4-FFF2-40B4-BE49-F238E27FC236}">
                  <a16:creationId xmlns:a16="http://schemas.microsoft.com/office/drawing/2014/main" id="{2B92CC74-0CA7-7B53-4DE0-EC7BD8C7D036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Freeform 21">
            <a:extLst>
              <a:ext uri="{FF2B5EF4-FFF2-40B4-BE49-F238E27FC236}">
                <a16:creationId xmlns:a16="http://schemas.microsoft.com/office/drawing/2014/main" id="{8D9AE552-829F-9799-62D2-00AE6714244E}"/>
              </a:ext>
            </a:extLst>
          </p:cNvPr>
          <p:cNvSpPr/>
          <p:nvPr/>
        </p:nvSpPr>
        <p:spPr>
          <a:xfrm>
            <a:off x="9491148" y="2972509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E46C6F2D-DB42-2C4A-4A2F-09C1B9926B6A}"/>
              </a:ext>
            </a:extLst>
          </p:cNvPr>
          <p:cNvSpPr/>
          <p:nvPr/>
        </p:nvSpPr>
        <p:spPr>
          <a:xfrm>
            <a:off x="9594338" y="8946468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F30CE18B-2A47-E507-6B36-3945BFCFE9DF}"/>
              </a:ext>
            </a:extLst>
          </p:cNvPr>
          <p:cNvSpPr txBox="1"/>
          <p:nvPr/>
        </p:nvSpPr>
        <p:spPr>
          <a:xfrm>
            <a:off x="10737481" y="737335"/>
            <a:ext cx="6461894" cy="1777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9"/>
              </a:lnSpc>
            </a:pP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Система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психологічних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заходів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з</a:t>
            </a:r>
          </a:p>
          <a:p>
            <a:pPr algn="l">
              <a:lnSpc>
                <a:spcPts val="3509"/>
              </a:lnSpc>
            </a:pP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профілактики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адиктивної</a:t>
            </a:r>
            <a:r>
              <a:rPr lang="ru-RU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поведінки</a:t>
            </a:r>
            <a:r>
              <a:rPr lang="ru-RU" sz="2699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підлітків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є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надзвичайно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важливою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темою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сьогодення</a:t>
            </a:r>
            <a:endParaRPr lang="en-US" sz="2699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F9BE9B7B-25FB-7749-91F8-D5F4567416C1}"/>
              </a:ext>
            </a:extLst>
          </p:cNvPr>
          <p:cNvSpPr txBox="1"/>
          <p:nvPr/>
        </p:nvSpPr>
        <p:spPr>
          <a:xfrm>
            <a:off x="1831792" y="6067890"/>
            <a:ext cx="645045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uk-UA" sz="5000" b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Профілактична робота</a:t>
            </a:r>
            <a:endParaRPr lang="en-US" sz="5000" b="1" dirty="0">
              <a:solidFill>
                <a:srgbClr val="006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B1E2A861-4785-94D8-A957-3D763FD5A030}"/>
              </a:ext>
            </a:extLst>
          </p:cNvPr>
          <p:cNvSpPr txBox="1"/>
          <p:nvPr/>
        </p:nvSpPr>
        <p:spPr>
          <a:xfrm>
            <a:off x="10793546" y="4938296"/>
            <a:ext cx="6475208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uk-UA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Профілактика </a:t>
            </a:r>
            <a:r>
              <a:rPr lang="uk-UA" sz="28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адиктивної</a:t>
            </a:r>
            <a:r>
              <a:rPr lang="uk-UA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поведінки в</a:t>
            </a:r>
          </a:p>
          <a:p>
            <a:pPr algn="l"/>
            <a:r>
              <a:rPr lang="uk-UA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підлітковому віці має важливе значення щодо збереження здоров’я та зниження ризику негативних наслідків: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академічна неуспішність,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соціальна ізоляція,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проблеми з психічним здоров’ям,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злочинна поведінка</a:t>
            </a:r>
            <a:endParaRPr lang="en-US" sz="28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1327A59-4202-3855-85E5-AA3894BC71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7088"/>
            <a:ext cx="541371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31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ADAA0-8AEB-3048-7EAD-30C4C81100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17AF7FF4-A96C-2BAC-5ACF-287869871888}"/>
              </a:ext>
            </a:extLst>
          </p:cNvPr>
          <p:cNvSpPr/>
          <p:nvPr/>
        </p:nvSpPr>
        <p:spPr>
          <a:xfrm>
            <a:off x="1740904" y="4431296"/>
            <a:ext cx="1871630" cy="0"/>
          </a:xfrm>
          <a:prstGeom prst="line">
            <a:avLst/>
          </a:prstGeom>
          <a:ln w="38100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C91CE271-8E46-AB44-A5E6-98A9DF946F60}"/>
              </a:ext>
            </a:extLst>
          </p:cNvPr>
          <p:cNvSpPr/>
          <p:nvPr/>
        </p:nvSpPr>
        <p:spPr>
          <a:xfrm flipV="1">
            <a:off x="8223473" y="4431296"/>
            <a:ext cx="1866900" cy="0"/>
          </a:xfrm>
          <a:prstGeom prst="line">
            <a:avLst/>
          </a:prstGeom>
          <a:ln w="38100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56618D32-CCC6-B5E4-11AD-1C8C671EA75A}"/>
              </a:ext>
            </a:extLst>
          </p:cNvPr>
          <p:cNvSpPr/>
          <p:nvPr/>
        </p:nvSpPr>
        <p:spPr>
          <a:xfrm flipV="1">
            <a:off x="14596537" y="4431296"/>
            <a:ext cx="1762125" cy="0"/>
          </a:xfrm>
          <a:prstGeom prst="line">
            <a:avLst/>
          </a:prstGeom>
          <a:ln w="38100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00CA6BAA-4DB0-461A-3BD9-9C63262D9CE1}"/>
              </a:ext>
            </a:extLst>
          </p:cNvPr>
          <p:cNvSpPr/>
          <p:nvPr/>
        </p:nvSpPr>
        <p:spPr>
          <a:xfrm flipH="1" flipV="1">
            <a:off x="5036940" y="4431296"/>
            <a:ext cx="1762125" cy="0"/>
          </a:xfrm>
          <a:prstGeom prst="line">
            <a:avLst/>
          </a:prstGeom>
          <a:ln w="38100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4D73E345-79C7-BC67-53EA-4377FB202C08}"/>
              </a:ext>
            </a:extLst>
          </p:cNvPr>
          <p:cNvSpPr/>
          <p:nvPr/>
        </p:nvSpPr>
        <p:spPr>
          <a:xfrm flipH="1" flipV="1">
            <a:off x="11514780" y="4431296"/>
            <a:ext cx="1657350" cy="0"/>
          </a:xfrm>
          <a:prstGeom prst="line">
            <a:avLst/>
          </a:prstGeom>
          <a:ln w="38100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grpSp>
        <p:nvGrpSpPr>
          <p:cNvPr id="7" name="Group 7">
            <a:extLst>
              <a:ext uri="{FF2B5EF4-FFF2-40B4-BE49-F238E27FC236}">
                <a16:creationId xmlns:a16="http://schemas.microsoft.com/office/drawing/2014/main" id="{0B2B5DE8-D590-3DF6-C353-4664C0C23B19}"/>
              </a:ext>
            </a:extLst>
          </p:cNvPr>
          <p:cNvGrpSpPr/>
          <p:nvPr/>
        </p:nvGrpSpPr>
        <p:grpSpPr>
          <a:xfrm>
            <a:off x="316496" y="3719093"/>
            <a:ext cx="1424407" cy="1424407"/>
            <a:chOff x="0" y="0"/>
            <a:chExt cx="812800" cy="81280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007DF22-1471-9D93-420C-E553C38E6659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0A3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83B6BBFB-6870-92A7-FFD8-069F7CE8617E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EAE5E0B-C648-FCC4-DF7E-528B256FBB0F}"/>
              </a:ext>
            </a:extLst>
          </p:cNvPr>
          <p:cNvGrpSpPr/>
          <p:nvPr/>
        </p:nvGrpSpPr>
        <p:grpSpPr>
          <a:xfrm>
            <a:off x="3612533" y="3719093"/>
            <a:ext cx="1424407" cy="1424407"/>
            <a:chOff x="0" y="0"/>
            <a:chExt cx="812800" cy="8128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B1A8682-BB7F-DAE8-F251-CBD827981B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632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2" name="TextBox 12">
              <a:extLst>
                <a:ext uri="{FF2B5EF4-FFF2-40B4-BE49-F238E27FC236}">
                  <a16:creationId xmlns:a16="http://schemas.microsoft.com/office/drawing/2014/main" id="{D3C95680-E41C-D760-C18F-B04D3C9C6A76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3" name="Group 13">
            <a:extLst>
              <a:ext uri="{FF2B5EF4-FFF2-40B4-BE49-F238E27FC236}">
                <a16:creationId xmlns:a16="http://schemas.microsoft.com/office/drawing/2014/main" id="{9553CCB1-F1B2-9699-EFF1-3F4883164F77}"/>
              </a:ext>
            </a:extLst>
          </p:cNvPr>
          <p:cNvGrpSpPr/>
          <p:nvPr/>
        </p:nvGrpSpPr>
        <p:grpSpPr>
          <a:xfrm>
            <a:off x="6799065" y="3719093"/>
            <a:ext cx="1424407" cy="1424407"/>
            <a:chOff x="0" y="0"/>
            <a:chExt cx="812800" cy="812800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F9EEA335-B1A9-80D5-55E6-435230EE400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AD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7CBE3C65-FFF0-71C6-2D83-27353D8646F8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6" name="Group 16">
            <a:extLst>
              <a:ext uri="{FF2B5EF4-FFF2-40B4-BE49-F238E27FC236}">
                <a16:creationId xmlns:a16="http://schemas.microsoft.com/office/drawing/2014/main" id="{43CBF377-E724-D567-EFA9-1C18CDF68E5E}"/>
              </a:ext>
            </a:extLst>
          </p:cNvPr>
          <p:cNvGrpSpPr/>
          <p:nvPr/>
        </p:nvGrpSpPr>
        <p:grpSpPr>
          <a:xfrm>
            <a:off x="10090373" y="3719093"/>
            <a:ext cx="1424407" cy="1424407"/>
            <a:chOff x="0" y="0"/>
            <a:chExt cx="812800" cy="812800"/>
          </a:xfrm>
        </p:grpSpPr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id="{2C5C475A-3041-A17C-4B26-C66979F2002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6928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TextBox 18">
              <a:extLst>
                <a:ext uri="{FF2B5EF4-FFF2-40B4-BE49-F238E27FC236}">
                  <a16:creationId xmlns:a16="http://schemas.microsoft.com/office/drawing/2014/main" id="{70C8C7B7-12E8-48DC-DD97-2E2427574AEE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2837E24C-93E9-11DA-AD9D-93C7FCA29E2C}"/>
              </a:ext>
            </a:extLst>
          </p:cNvPr>
          <p:cNvGrpSpPr/>
          <p:nvPr/>
        </p:nvGrpSpPr>
        <p:grpSpPr>
          <a:xfrm>
            <a:off x="13172130" y="3719093"/>
            <a:ext cx="1424407" cy="1424407"/>
            <a:chOff x="0" y="0"/>
            <a:chExt cx="812800" cy="8128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A66EB86E-49CA-CBFE-F4B6-EC8AA10CFFA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AD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C05AF633-C9B3-4699-4637-A81900CBADD5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22" name="Group 22">
            <a:extLst>
              <a:ext uri="{FF2B5EF4-FFF2-40B4-BE49-F238E27FC236}">
                <a16:creationId xmlns:a16="http://schemas.microsoft.com/office/drawing/2014/main" id="{72412E5A-68E4-BA29-BF17-847C0E52DC14}"/>
              </a:ext>
            </a:extLst>
          </p:cNvPr>
          <p:cNvGrpSpPr/>
          <p:nvPr/>
        </p:nvGrpSpPr>
        <p:grpSpPr>
          <a:xfrm>
            <a:off x="16358662" y="3719093"/>
            <a:ext cx="1424407" cy="1424407"/>
            <a:chOff x="0" y="0"/>
            <a:chExt cx="812800" cy="812800"/>
          </a:xfrm>
        </p:grpSpPr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id="{CF5B1C76-7835-DD0E-D5BD-E7067DC3464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6928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53D47E3A-0D57-DBD7-5085-6218D38B4B65}"/>
                </a:ext>
              </a:extLst>
            </p:cNvPr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5" name="TextBox 25">
            <a:extLst>
              <a:ext uri="{FF2B5EF4-FFF2-40B4-BE49-F238E27FC236}">
                <a16:creationId xmlns:a16="http://schemas.microsoft.com/office/drawing/2014/main" id="{43E2BA1B-B949-AD18-47A9-AD3840B36F8C}"/>
              </a:ext>
            </a:extLst>
          </p:cNvPr>
          <p:cNvSpPr txBox="1"/>
          <p:nvPr/>
        </p:nvSpPr>
        <p:spPr>
          <a:xfrm>
            <a:off x="963235" y="230505"/>
            <a:ext cx="17317838" cy="538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158"/>
              </a:lnSpc>
            </a:pPr>
            <a:r>
              <a:rPr lang="ru-RU" sz="3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Перелік</a:t>
            </a:r>
            <a:r>
              <a:rPr lang="ru-RU" sz="36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3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корисних</a:t>
            </a:r>
            <a:r>
              <a:rPr lang="ru-RU" sz="36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3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ресурсів</a:t>
            </a:r>
            <a:r>
              <a:rPr lang="ru-RU" sz="36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3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щодо</a:t>
            </a:r>
            <a:r>
              <a:rPr lang="ru-RU" sz="36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3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профілактики</a:t>
            </a:r>
            <a:r>
              <a:rPr lang="ru-RU" sz="36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3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залежностей</a:t>
            </a:r>
            <a:r>
              <a:rPr lang="ru-RU" sz="36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у </a:t>
            </a:r>
            <a:r>
              <a:rPr lang="ru-RU" sz="3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дітей</a:t>
            </a:r>
            <a:r>
              <a:rPr lang="ru-RU" sz="36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та </a:t>
            </a:r>
            <a:r>
              <a:rPr lang="ru-RU" sz="3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підлітків</a:t>
            </a:r>
            <a:endParaRPr lang="en-US" sz="3600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F51A1C7D-089A-7E4D-54B7-0050B6E2E1CD}"/>
              </a:ext>
            </a:extLst>
          </p:cNvPr>
          <p:cNvSpPr txBox="1"/>
          <p:nvPr/>
        </p:nvSpPr>
        <p:spPr>
          <a:xfrm>
            <a:off x="803478" y="952356"/>
            <a:ext cx="16979591" cy="2585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  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Міжнародні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стандарти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з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профілактики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вживання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наркотиків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. URL: </a:t>
            </a:r>
            <a:r>
              <a:rPr lang="en-US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2"/>
              </a:rPr>
              <a:t>http://surl.li/hxwald</a:t>
            </a:r>
            <a:endParaRPr lang="uk-UA" sz="2400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Програма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профілактики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вживання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психоактивних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речовин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«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Свідомий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вибір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»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/ Н.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Строєва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Київ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. 2020. URL: </a:t>
            </a:r>
            <a:r>
              <a:rPr lang="en-US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3"/>
              </a:rPr>
              <a:t>http://surl.li/gozeuy</a:t>
            </a:r>
            <a:endParaRPr lang="uk-UA" sz="2400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Використання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електронних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сигарет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серед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молоді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. URL: </a:t>
            </a:r>
            <a:r>
              <a:rPr lang="en-US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4"/>
              </a:rPr>
              <a:t>http://surl.li/quwtyb</a:t>
            </a:r>
            <a:endParaRPr lang="uk-UA" sz="2400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Міжнародні стандарти лікування розладів, пов’язаних із вживанням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наркотичних речовин: переглянуте видання з урахуванням результатів польового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uk-UA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дослідження. </a:t>
            </a:r>
            <a:r>
              <a:rPr lang="en-US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URL:</a:t>
            </a:r>
            <a:r>
              <a:rPr lang="uk-UA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5"/>
              </a:rPr>
              <a:t>http://surl.li/hhwdhb</a:t>
            </a:r>
            <a:endParaRPr lang="en-US" sz="2400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A1988790-072F-8F05-AB93-21A8EE41569A}"/>
              </a:ext>
            </a:extLst>
          </p:cNvPr>
          <p:cNvSpPr/>
          <p:nvPr/>
        </p:nvSpPr>
        <p:spPr>
          <a:xfrm>
            <a:off x="17204191" y="70377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9" name="Freeform 29">
            <a:extLst>
              <a:ext uri="{FF2B5EF4-FFF2-40B4-BE49-F238E27FC236}">
                <a16:creationId xmlns:a16="http://schemas.microsoft.com/office/drawing/2014/main" id="{5DCD4B44-6234-033D-D2CC-834D7471519D}"/>
              </a:ext>
            </a:extLst>
          </p:cNvPr>
          <p:cNvSpPr/>
          <p:nvPr/>
        </p:nvSpPr>
        <p:spPr>
          <a:xfrm>
            <a:off x="17204191" y="81216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60E4CC43-EC5F-B180-C0E3-F93513FD5435}"/>
              </a:ext>
            </a:extLst>
          </p:cNvPr>
          <p:cNvSpPr/>
          <p:nvPr/>
        </p:nvSpPr>
        <p:spPr>
          <a:xfrm rot="5400000" flipH="1" flipV="1">
            <a:off x="17204191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5D27F23B-57DB-CFCB-1DFE-1E74B50DC794}"/>
              </a:ext>
            </a:extLst>
          </p:cNvPr>
          <p:cNvSpPr/>
          <p:nvPr/>
        </p:nvSpPr>
        <p:spPr>
          <a:xfrm>
            <a:off x="16120382" y="59539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2" name="Freeform 32">
            <a:extLst>
              <a:ext uri="{FF2B5EF4-FFF2-40B4-BE49-F238E27FC236}">
                <a16:creationId xmlns:a16="http://schemas.microsoft.com/office/drawing/2014/main" id="{5F9292F6-29B0-837B-816E-82AE9B7C4A83}"/>
              </a:ext>
            </a:extLst>
          </p:cNvPr>
          <p:cNvSpPr/>
          <p:nvPr/>
        </p:nvSpPr>
        <p:spPr>
          <a:xfrm>
            <a:off x="16120382" y="70377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3" name="Freeform 33">
            <a:extLst>
              <a:ext uri="{FF2B5EF4-FFF2-40B4-BE49-F238E27FC236}">
                <a16:creationId xmlns:a16="http://schemas.microsoft.com/office/drawing/2014/main" id="{0F89A69B-EE38-8380-5CDD-4C02E9370DBE}"/>
              </a:ext>
            </a:extLst>
          </p:cNvPr>
          <p:cNvSpPr/>
          <p:nvPr/>
        </p:nvSpPr>
        <p:spPr>
          <a:xfrm rot="5400000">
            <a:off x="15036573" y="81216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4" name="Freeform 34">
            <a:extLst>
              <a:ext uri="{FF2B5EF4-FFF2-40B4-BE49-F238E27FC236}">
                <a16:creationId xmlns:a16="http://schemas.microsoft.com/office/drawing/2014/main" id="{F4663E8D-DA4B-66DA-2498-ABBB8AEC3A42}"/>
              </a:ext>
            </a:extLst>
          </p:cNvPr>
          <p:cNvSpPr/>
          <p:nvPr/>
        </p:nvSpPr>
        <p:spPr>
          <a:xfrm rot="-10800000">
            <a:off x="16120382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5DA2666B-2D26-D00F-207A-9A1250FA1845}"/>
              </a:ext>
            </a:extLst>
          </p:cNvPr>
          <p:cNvSpPr/>
          <p:nvPr/>
        </p:nvSpPr>
        <p:spPr>
          <a:xfrm rot="-10800000" flipH="1" flipV="1">
            <a:off x="15036573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5C985F0E-ACA9-A734-32D1-47DA6975F59D}"/>
              </a:ext>
            </a:extLst>
          </p:cNvPr>
          <p:cNvSpPr txBox="1"/>
          <p:nvPr/>
        </p:nvSpPr>
        <p:spPr>
          <a:xfrm>
            <a:off x="738795" y="5203225"/>
            <a:ext cx="16979591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 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Розлад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вживання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алкоголю. </a:t>
            </a:r>
            <a:r>
              <a:rPr lang="en-US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URL: </a:t>
            </a:r>
            <a:r>
              <a:rPr lang="en-US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4"/>
              </a:rPr>
              <a:t>http://surl.li/gczzhh</a:t>
            </a:r>
            <a:endParaRPr lang="uk-UA" sz="2400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Розлад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вживання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психоактивних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(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наркотичних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)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речовин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у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молоді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. URL: </a:t>
            </a:r>
            <a:r>
              <a:rPr lang="en-US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5"/>
              </a:rPr>
              <a:t>http://surl.li/iyxhlw</a:t>
            </a:r>
            <a:endParaRPr lang="uk-UA" sz="2400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Як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запобігти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зловживанню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алкоголем та наркотиками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серед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підлітків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. URL:</a:t>
            </a:r>
            <a:r>
              <a:rPr lang="uk-UA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6"/>
              </a:rPr>
              <a:t>http://surl.li/xvrhvc</a:t>
            </a:r>
            <a:endParaRPr lang="uk-UA" sz="2400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Як батькам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говорити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про алкоголь з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дітьми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різного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віку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. URL:</a:t>
            </a:r>
            <a:r>
              <a:rPr lang="uk-UA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7"/>
              </a:rPr>
              <a:t>http://surl.li/nvlwbl</a:t>
            </a:r>
            <a:endParaRPr lang="uk-UA" sz="2400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Проблема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залежності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від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комп’ютерних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ігор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. URL:</a:t>
            </a:r>
            <a:r>
              <a:rPr lang="uk-UA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8"/>
              </a:rPr>
              <a:t>http://surl.li/evanbz</a:t>
            </a:r>
            <a:endParaRPr lang="uk-UA" sz="2400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Як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запобігти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проблемі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залежності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від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комп’ютерних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ігор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. URL:</a:t>
            </a:r>
            <a:r>
              <a:rPr lang="uk-UA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9"/>
              </a:rPr>
              <a:t>http://surl.li/wgnpat</a:t>
            </a:r>
            <a:endParaRPr lang="uk-UA" sz="2400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Банк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програм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для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неповнолітніх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у </a:t>
            </a:r>
            <a:r>
              <a:rPr lang="ru-RU" sz="2400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конфлікті</a:t>
            </a:r>
            <a:r>
              <a:rPr lang="ru-RU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з законом. URL:</a:t>
            </a:r>
            <a:r>
              <a:rPr lang="uk-UA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400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20"/>
              </a:rPr>
              <a:t>http://surl.li/sdfuwz</a:t>
            </a:r>
            <a:endParaRPr lang="uk-UA" sz="2400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algn="just"/>
            <a:endParaRPr lang="uk-UA" sz="2400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algn="just"/>
            <a:r>
              <a:rPr lang="uk-UA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Сьогодні актуальними є питання побудови безпечного, мирного освітнього середовища, </a:t>
            </a:r>
          </a:p>
          <a:p>
            <a:pPr algn="just"/>
            <a:r>
              <a:rPr lang="uk-UA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яке передбачає впровадження у систему освіти технології вирішення конфліктів шляхом </a:t>
            </a:r>
          </a:p>
          <a:p>
            <a:pPr algn="just"/>
            <a:r>
              <a:rPr lang="uk-UA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співробітництва. </a:t>
            </a:r>
            <a:r>
              <a:rPr lang="ru-RU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Навчально-методичні</a:t>
            </a:r>
            <a:r>
              <a:rPr lang="ru-RU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матеріали</a:t>
            </a:r>
            <a:r>
              <a:rPr lang="ru-RU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щодо</a:t>
            </a:r>
            <a:r>
              <a:rPr lang="ru-RU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роботи</a:t>
            </a:r>
            <a:r>
              <a:rPr lang="ru-RU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у </a:t>
            </a:r>
            <a:r>
              <a:rPr lang="ru-RU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цьому</a:t>
            </a:r>
            <a:r>
              <a:rPr lang="ru-RU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напрямі</a:t>
            </a:r>
            <a:r>
              <a:rPr lang="ru-RU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розміщено</a:t>
            </a:r>
            <a:r>
              <a:rPr lang="ru-RU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на</a:t>
            </a:r>
          </a:p>
          <a:p>
            <a:pPr algn="just"/>
            <a:r>
              <a:rPr lang="ru-RU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вебсайті</a:t>
            </a:r>
            <a:r>
              <a:rPr lang="ru-RU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ДНУ «ІМЗО»: 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21"/>
              </a:rPr>
              <a:t>http://surl.li/pihfpw</a:t>
            </a:r>
            <a:endParaRPr lang="en-US" sz="2400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</p:txBody>
      </p:sp>
    </p:spTree>
    <p:extLst>
      <p:ext uri="{BB962C8B-B14F-4D97-AF65-F5344CB8AC3E}">
        <p14:creationId xmlns:p14="http://schemas.microsoft.com/office/powerpoint/2010/main" val="3687060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DE6928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6" name="AutoShape 6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7" name="AutoShape 7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8" name="AutoShape 8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9" name="AutoShape 9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D063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0" name="AutoShape 10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1" name="AutoShape 11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2" name="AutoShape 12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3" name="TextBox 13"/>
          <p:cNvSpPr txBox="1"/>
          <p:nvPr/>
        </p:nvSpPr>
        <p:spPr>
          <a:xfrm>
            <a:off x="3014477" y="2841345"/>
            <a:ext cx="12044053" cy="38848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5"/>
              </a:lnSpc>
            </a:pPr>
            <a:r>
              <a:rPr lang="en-US" sz="57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«ПРІОРИТЕТНІ НАПРЯМИ РОБОТИ</a:t>
            </a:r>
          </a:p>
          <a:p>
            <a:pPr algn="ctr">
              <a:lnSpc>
                <a:spcPts val="7695"/>
              </a:lnSpc>
            </a:pPr>
            <a:r>
              <a:rPr lang="en-US" sz="57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психологічної</a:t>
            </a:r>
            <a:r>
              <a:rPr lang="en-US" sz="57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en-US" sz="57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служби</a:t>
            </a:r>
            <a:r>
              <a:rPr lang="en-US" sz="57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в </a:t>
            </a:r>
            <a:r>
              <a:rPr lang="en-US" sz="57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системі</a:t>
            </a:r>
            <a:r>
              <a:rPr lang="en-US" sz="57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en-US" sz="57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освіти</a:t>
            </a:r>
            <a:r>
              <a:rPr lang="en-US" sz="57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en-US" sz="57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України</a:t>
            </a:r>
            <a:endParaRPr lang="en-US" sz="5700" dirty="0">
              <a:solidFill>
                <a:srgbClr val="006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llektif Bold"/>
              <a:ea typeface="Kollektif Bold"/>
              <a:cs typeface="Kollektif Bold"/>
              <a:sym typeface="Kollektif Bold"/>
            </a:endParaRPr>
          </a:p>
          <a:p>
            <a:pPr algn="ctr">
              <a:lnSpc>
                <a:spcPts val="7695"/>
              </a:lnSpc>
            </a:pPr>
            <a:r>
              <a:rPr lang="en-US" sz="57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у 2024/2025 </a:t>
            </a:r>
            <a:r>
              <a:rPr lang="en-US" sz="57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навчальному</a:t>
            </a:r>
            <a:r>
              <a:rPr lang="en-US" sz="57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en-US" sz="57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році</a:t>
            </a:r>
            <a:r>
              <a:rPr lang="en-US" sz="57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»</a:t>
            </a:r>
          </a:p>
        </p:txBody>
      </p:sp>
      <p:grpSp>
        <p:nvGrpSpPr>
          <p:cNvPr id="14" name="Group 14"/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66AD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7" name="AutoShape 17"/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8" name="AutoShape 18"/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9" name="AutoShape 19"/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0" name="Freeform 20"/>
          <p:cNvSpPr/>
          <p:nvPr/>
        </p:nvSpPr>
        <p:spPr>
          <a:xfrm>
            <a:off x="12877872" y="104109"/>
            <a:ext cx="5410128" cy="2137741"/>
          </a:xfrm>
          <a:custGeom>
            <a:avLst/>
            <a:gdLst/>
            <a:ahLst/>
            <a:cxnLst/>
            <a:rect l="l" t="t" r="r" b="b"/>
            <a:pathLst>
              <a:path w="5410128" h="2137741">
                <a:moveTo>
                  <a:pt x="0" y="0"/>
                </a:moveTo>
                <a:lnTo>
                  <a:pt x="5410128" y="0"/>
                </a:lnTo>
                <a:lnTo>
                  <a:pt x="5410128" y="2137741"/>
                </a:lnTo>
                <a:lnTo>
                  <a:pt x="0" y="2137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15FBE5-CD9D-E168-7D3E-28034ECFB2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DA44CEC6-91F3-3F12-E2CD-8507D74725C8}"/>
              </a:ext>
            </a:extLst>
          </p:cNvPr>
          <p:cNvSpPr txBox="1"/>
          <p:nvPr/>
        </p:nvSpPr>
        <p:spPr>
          <a:xfrm>
            <a:off x="914400" y="427128"/>
            <a:ext cx="1467245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ü"/>
            </a:pP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Важливим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аспектом у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просвітницькій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роботі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фахівців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служби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є </a:t>
            </a:r>
            <a:r>
              <a:rPr lang="ru-RU" sz="24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створення</a:t>
            </a:r>
            <a:r>
              <a:rPr lang="ru-RU" sz="24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безпечного</a:t>
            </a:r>
            <a:r>
              <a:rPr lang="ru-RU" sz="24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та </a:t>
            </a:r>
            <a:r>
              <a:rPr lang="ru-RU" sz="24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підтримуючого</a:t>
            </a:r>
            <a:r>
              <a:rPr lang="ru-RU" sz="24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середовища</a:t>
            </a:r>
            <a:r>
              <a:rPr lang="ru-RU" sz="24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 закладах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впровадження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політики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нульової</a:t>
            </a:r>
            <a:r>
              <a:rPr lang="ru-RU" sz="24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толерантності</a:t>
            </a:r>
            <a:r>
              <a:rPr lang="ru-RU" sz="24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до будь-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яких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проявів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насильства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забезпечення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підтримки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для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постраждалих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від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насильства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а також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розробка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механізмів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звернення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за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допомогою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та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звітування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провипадки</a:t>
            </a:r>
            <a:r>
              <a:rPr lang="ru-RU" sz="24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4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насильства</a:t>
            </a:r>
            <a:endParaRPr lang="en-US" sz="2400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DA92A40A-4A4A-E051-DDF1-A0B190027202}"/>
              </a:ext>
            </a:extLst>
          </p:cNvPr>
          <p:cNvSpPr/>
          <p:nvPr/>
        </p:nvSpPr>
        <p:spPr>
          <a:xfrm rot="-10800000">
            <a:off x="16192287" y="706210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F07794D-5FE6-B000-B7B3-86990E97D4A7}"/>
              </a:ext>
            </a:extLst>
          </p:cNvPr>
          <p:cNvSpPr/>
          <p:nvPr/>
        </p:nvSpPr>
        <p:spPr>
          <a:xfrm>
            <a:off x="17266571" y="70906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C586A30E-283F-49AE-AC66-515DE9668EE7}"/>
              </a:ext>
            </a:extLst>
          </p:cNvPr>
          <p:cNvSpPr/>
          <p:nvPr/>
        </p:nvSpPr>
        <p:spPr>
          <a:xfrm>
            <a:off x="16182762" y="81744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9117DB56-563F-C7F0-4396-8BDD55B83C2C}"/>
              </a:ext>
            </a:extLst>
          </p:cNvPr>
          <p:cNvSpPr/>
          <p:nvPr/>
        </p:nvSpPr>
        <p:spPr>
          <a:xfrm rot="-10800000">
            <a:off x="16182762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C760165-1A1C-B6D1-4C9A-C7E866F19036}"/>
              </a:ext>
            </a:extLst>
          </p:cNvPr>
          <p:cNvSpPr/>
          <p:nvPr/>
        </p:nvSpPr>
        <p:spPr>
          <a:xfrm rot="-5400000">
            <a:off x="17266571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FEE3AFD0-ABD0-9E14-7148-5C7E2515B2D1}"/>
              </a:ext>
            </a:extLst>
          </p:cNvPr>
          <p:cNvSpPr txBox="1"/>
          <p:nvPr/>
        </p:nvSpPr>
        <p:spPr>
          <a:xfrm>
            <a:off x="533400" y="2395353"/>
            <a:ext cx="14418858" cy="12968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59459" lvl="1" indent="-457200" algn="l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Важливим аспектом є активна </a:t>
            </a:r>
            <a:r>
              <a:rPr lang="uk-UA" sz="2400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робота з батьками </a:t>
            </a:r>
            <a:r>
              <a:rPr lang="uk-UA" sz="2400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та </a:t>
            </a:r>
            <a:r>
              <a:rPr lang="uk-UA" sz="2400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громадськістю</a:t>
            </a:r>
            <a:r>
              <a:rPr lang="uk-UA" sz="2400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.</a:t>
            </a:r>
          </a:p>
          <a:p>
            <a:pPr marL="759459" lvl="1" indent="-457200" algn="l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uk-UA" sz="2400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Батьки – важливі партнери в процесі профілактики насильства, тому важливо залучати їх до роботи із здобувачами освіти та вирішення проблем, які можуть виникати в закладі освіти</a:t>
            </a:r>
            <a:endParaRPr lang="en-US" sz="2400" i="1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34E15DE7-0677-C94F-2CEE-EAC2534059E4}"/>
              </a:ext>
            </a:extLst>
          </p:cNvPr>
          <p:cNvSpPr txBox="1"/>
          <p:nvPr/>
        </p:nvSpPr>
        <p:spPr>
          <a:xfrm>
            <a:off x="762000" y="4055683"/>
            <a:ext cx="15704733" cy="57445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Нормативно-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правова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база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щодо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протидії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та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запобігання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насильству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: </a:t>
            </a:r>
            <a:r>
              <a:rPr lang="en-US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8"/>
              </a:rPr>
              <a:t>http://surl.li/bjwuda</a:t>
            </a:r>
            <a:endParaRPr lang="uk-UA" sz="2000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342900" indent="-342900" algn="l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Перелік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діагностичних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методик з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виявлення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домашнього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насильства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відносно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дітей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для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використання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у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своїй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діяльності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працівниками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психологічної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служби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: </a:t>
            </a:r>
            <a:r>
              <a:rPr lang="en-US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9"/>
              </a:rPr>
              <a:t>http://surl.li/ckpizb</a:t>
            </a:r>
            <a:endParaRPr lang="uk-UA" sz="2000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342900" indent="-342900" algn="l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Матеріали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щодо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протидії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сексуальному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насильствуатеріали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щодо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протидії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сексуальному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насильству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: </a:t>
            </a:r>
            <a:r>
              <a:rPr lang="en-US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0"/>
              </a:rPr>
              <a:t>http://surl.li/awyglm</a:t>
            </a:r>
            <a:endParaRPr lang="uk-UA" sz="2000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342900" indent="-342900" algn="l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Перелік професійного інструментарію фахівців психологічної служби в системі освіти України, що постійно оновлюється: </a:t>
            </a:r>
            <a:r>
              <a:rPr lang="en-US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1"/>
              </a:rPr>
              <a:t>http://surl.li/ixrxns</a:t>
            </a:r>
            <a:endParaRPr lang="uk-UA" sz="2000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342900" indent="-342900" algn="l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Міжнародні і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національні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документи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щодо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захисту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прав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дитини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: </a:t>
            </a:r>
            <a:r>
              <a:rPr lang="en-US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2"/>
              </a:rPr>
              <a:t>http://surl.li/eaqrmu</a:t>
            </a:r>
            <a:endParaRPr lang="uk-UA" sz="2000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342900" indent="-342900" algn="l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Навчальні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програми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щодо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захисту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прав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дітей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: </a:t>
            </a:r>
            <a:r>
              <a:rPr lang="en-US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3"/>
              </a:rPr>
              <a:t>http://surl.li/yplsva</a:t>
            </a:r>
            <a:endParaRPr lang="uk-UA" sz="2000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342900" indent="-342900" algn="l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Перелік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навчальних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і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виховних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програм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з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питань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запобігання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та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протидії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домашньому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насильству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: </a:t>
            </a:r>
            <a:r>
              <a:rPr lang="en-US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4"/>
              </a:rPr>
              <a:t>http://surl.li/tbfevc</a:t>
            </a:r>
            <a:endParaRPr lang="uk-UA" sz="2000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342900" indent="-342900" algn="l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Безпека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в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інтернеті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(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матеріали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і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ресурси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): </a:t>
            </a:r>
            <a:r>
              <a:rPr lang="en-US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5"/>
              </a:rPr>
              <a:t>https://salo.li/BC8cE14</a:t>
            </a:r>
            <a:endParaRPr lang="uk-UA" sz="2000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342900" indent="-342900" algn="l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Протидія сексуальному насильству: </a:t>
            </a:r>
            <a:r>
              <a:rPr lang="en-US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6"/>
              </a:rPr>
              <a:t>http://surl.li/pgczqv</a:t>
            </a:r>
            <a:endParaRPr lang="uk-UA" sz="2000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342900" indent="-342900" algn="l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Психологічний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супровід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формування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демократичних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засад та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профілактики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і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розв’язання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конфліктів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у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закладі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0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освіти</a:t>
            </a:r>
            <a:r>
              <a:rPr lang="ru-RU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: </a:t>
            </a:r>
            <a:r>
              <a:rPr lang="en-US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7"/>
              </a:rPr>
              <a:t>https://salo.li/163a750</a:t>
            </a:r>
            <a:endParaRPr lang="uk-UA" sz="2000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342900" indent="-342900" algn="l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uk-UA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Навчально-методичний посібник </a:t>
            </a:r>
            <a:r>
              <a:rPr lang="uk-UA" sz="2000" b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«Вирішення конфліктів мирним шляхом. Базові навички медіації однолітків»: </a:t>
            </a:r>
            <a:r>
              <a:rPr lang="en-US" sz="20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8"/>
              </a:rPr>
              <a:t>file:///C:/Users/User/Downloads/Telegram%20Desktop/ЗБІРНИК%20ЛА%20СТРАДА_ПСИХОЛОГІЯ.pdf</a:t>
            </a:r>
            <a:endParaRPr lang="uk-UA" sz="2000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B875D3-B1DB-517D-01D7-9C309383E2B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537103" y="2701868"/>
            <a:ext cx="265909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981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7B5E12-E91C-1BBB-4FDF-11CD442AAC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41DD9F20-9752-AE0B-A70F-6F6715268269}"/>
              </a:ext>
            </a:extLst>
          </p:cNvPr>
          <p:cNvSpPr txBox="1"/>
          <p:nvPr/>
        </p:nvSpPr>
        <p:spPr>
          <a:xfrm>
            <a:off x="914400" y="427128"/>
            <a:ext cx="16002000" cy="905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lnSpc>
                <a:spcPts val="3599"/>
              </a:lnSpc>
              <a:buFont typeface="Wingdings" panose="05000000000000000000" pitchFamily="2" charset="2"/>
              <a:buChar char="ü"/>
            </a:pP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Важливим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напрямом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діяльності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служби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є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запобігання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800" i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суїцидальним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проявам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і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нахилам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серед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дітей</a:t>
            </a:r>
            <a:endParaRPr lang="en-US" sz="2800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455FB116-A7F1-4159-7878-4F2351E5BCBE}"/>
              </a:ext>
            </a:extLst>
          </p:cNvPr>
          <p:cNvSpPr/>
          <p:nvPr/>
        </p:nvSpPr>
        <p:spPr>
          <a:xfrm rot="-10800000">
            <a:off x="16192287" y="706210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3BAFE64-FE7A-5A56-B89C-3A341D6E9524}"/>
              </a:ext>
            </a:extLst>
          </p:cNvPr>
          <p:cNvSpPr/>
          <p:nvPr/>
        </p:nvSpPr>
        <p:spPr>
          <a:xfrm>
            <a:off x="17266571" y="70906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1381F6F-217E-EB30-4143-36634362A96C}"/>
              </a:ext>
            </a:extLst>
          </p:cNvPr>
          <p:cNvSpPr/>
          <p:nvPr/>
        </p:nvSpPr>
        <p:spPr>
          <a:xfrm>
            <a:off x="16182762" y="81744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9D4B132-3C73-7B05-4AF3-FBA8604C6FE3}"/>
              </a:ext>
            </a:extLst>
          </p:cNvPr>
          <p:cNvSpPr/>
          <p:nvPr/>
        </p:nvSpPr>
        <p:spPr>
          <a:xfrm rot="-10800000">
            <a:off x="16182762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B1EC7DE4-2987-9DCA-CE5A-D87FA72BFC8D}"/>
              </a:ext>
            </a:extLst>
          </p:cNvPr>
          <p:cNvSpPr/>
          <p:nvPr/>
        </p:nvSpPr>
        <p:spPr>
          <a:xfrm rot="-5400000">
            <a:off x="17266571" y="92583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CCA695B-BD50-3E5E-6B32-EAF49BA08A2D}"/>
              </a:ext>
            </a:extLst>
          </p:cNvPr>
          <p:cNvSpPr txBox="1"/>
          <p:nvPr/>
        </p:nvSpPr>
        <p:spPr>
          <a:xfrm>
            <a:off x="457200" y="1385709"/>
            <a:ext cx="17085858" cy="21688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02259" lvl="1" algn="l">
              <a:lnSpc>
                <a:spcPts val="3359"/>
              </a:lnSpc>
            </a:pPr>
            <a:r>
              <a:rPr lang="uk-UA" sz="2799" b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 умови виявлення </a:t>
            </a:r>
            <a:r>
              <a:rPr lang="uk-UA" sz="2799" b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суїцидальних</a:t>
            </a:r>
            <a:r>
              <a:rPr lang="uk-UA" sz="2799" b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проявів у здобувачів освіти фахівці психологічної служби мають звернутися:</a:t>
            </a:r>
          </a:p>
          <a:p>
            <a:pPr marL="759459" lvl="1" indent="-457200" algn="l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uk-UA" sz="27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Гаряча лінія з профілактики суїцидів – </a:t>
            </a:r>
            <a:r>
              <a:rPr lang="en-US" sz="27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https://lifelineukraine.com/;</a:t>
            </a:r>
          </a:p>
          <a:p>
            <a:pPr marL="759459" lvl="1" indent="-457200" algn="l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uk-UA" sz="27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Перша національна лінія довіри для попередження суїциду: 73 33;</a:t>
            </a:r>
          </a:p>
          <a:p>
            <a:pPr marL="759459" lvl="1" indent="-457200" algn="l">
              <a:lnSpc>
                <a:spcPts val="3359"/>
              </a:lnSpc>
              <a:buFont typeface="Wingdings" panose="05000000000000000000" pitchFamily="2" charset="2"/>
              <a:buChar char="ü"/>
            </a:pPr>
            <a:r>
              <a:rPr lang="uk-UA" sz="27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Лінії допомоги при кризових ситуаціях подано у розділі «Зв’язки з громадськістю»</a:t>
            </a:r>
            <a:endParaRPr lang="en-US" sz="2799" i="1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A6639E5C-52F1-FCC5-1AED-F886638C8A86}"/>
              </a:ext>
            </a:extLst>
          </p:cNvPr>
          <p:cNvSpPr txBox="1"/>
          <p:nvPr/>
        </p:nvSpPr>
        <p:spPr>
          <a:xfrm>
            <a:off x="1676400" y="5156772"/>
            <a:ext cx="7662170" cy="26930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000"/>
              </a:lnSpc>
              <a:buFont typeface="Wingdings" panose="05000000000000000000" pitchFamily="2" charset="2"/>
              <a:buChar char="Ø"/>
            </a:pPr>
            <a:r>
              <a:rPr lang="ru-RU" sz="25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ПОСТВЕНЦІЯ СУЇЦИДУ (БУЛІЦИДУ): РОБОТА З КОЛЕКТИВОМ ЗАКЛАДУ ОСВІТИ/ </a:t>
            </a:r>
            <a:r>
              <a:rPr lang="ru-RU" sz="25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Методичні</a:t>
            </a:r>
            <a:r>
              <a:rPr lang="ru-RU" sz="25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ru-RU" sz="2500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рекомендації</a:t>
            </a:r>
            <a:r>
              <a:rPr lang="ru-RU" sz="25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: </a:t>
            </a:r>
            <a:r>
              <a:rPr lang="en-US" sz="2500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8" action="ppaction://hlinkfile"/>
              </a:rPr>
              <a:t>file:///C:/Users/User/Downloads/Telegram%20Desktop/2_5346132886401605386%20(1).pdf</a:t>
            </a:r>
            <a:endParaRPr lang="uk-UA" sz="2500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342900" indent="-342900" algn="l">
              <a:lnSpc>
                <a:spcPts val="3000"/>
              </a:lnSpc>
              <a:buFont typeface="Wingdings" panose="05000000000000000000" pitchFamily="2" charset="2"/>
              <a:buChar char="Ø"/>
            </a:pPr>
            <a:endParaRPr lang="uk-UA" sz="2500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algn="l">
              <a:lnSpc>
                <a:spcPts val="3000"/>
              </a:lnSpc>
            </a:pPr>
            <a:endParaRPr lang="ru-RU" sz="2500" b="1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2FAFC3-F368-AD2C-1B18-17E155409C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3771900"/>
            <a:ext cx="4786745" cy="634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9299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3E245-66FE-4DBC-0B20-B31BF46CCE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DAB4C161-EFE9-0AFB-1566-19CA181EB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75" y="3663458"/>
            <a:ext cx="7741890" cy="238787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AD7A6B68-9022-1052-3AC5-DDD2E240E42F}"/>
              </a:ext>
            </a:extLst>
          </p:cNvPr>
          <p:cNvGrpSpPr/>
          <p:nvPr/>
        </p:nvGrpSpPr>
        <p:grpSpPr>
          <a:xfrm>
            <a:off x="9908950" y="308065"/>
            <a:ext cx="7426031" cy="3086100"/>
            <a:chOff x="0" y="0"/>
            <a:chExt cx="1955827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F6D957EC-93C4-8F40-D2B3-D8F4897C9E09}"/>
                </a:ext>
              </a:extLst>
            </p:cNvPr>
            <p:cNvSpPr/>
            <p:nvPr/>
          </p:nvSpPr>
          <p:spPr>
            <a:xfrm>
              <a:off x="0" y="0"/>
              <a:ext cx="1955827" cy="812800"/>
            </a:xfrm>
            <a:custGeom>
              <a:avLst/>
              <a:gdLst/>
              <a:ahLst/>
              <a:cxnLst/>
              <a:rect l="l" t="t" r="r" b="b"/>
              <a:pathLst>
                <a:path w="1955827" h="812800">
                  <a:moveTo>
                    <a:pt x="52127" y="0"/>
                  </a:moveTo>
                  <a:lnTo>
                    <a:pt x="1903700" y="0"/>
                  </a:lnTo>
                  <a:cubicBezTo>
                    <a:pt x="1932489" y="0"/>
                    <a:pt x="1955827" y="23338"/>
                    <a:pt x="1955827" y="52127"/>
                  </a:cubicBezTo>
                  <a:lnTo>
                    <a:pt x="1955827" y="760673"/>
                  </a:lnTo>
                  <a:cubicBezTo>
                    <a:pt x="1955827" y="789462"/>
                    <a:pt x="1932489" y="812800"/>
                    <a:pt x="1903700" y="812800"/>
                  </a:cubicBezTo>
                  <a:lnTo>
                    <a:pt x="52127" y="812800"/>
                  </a:lnTo>
                  <a:cubicBezTo>
                    <a:pt x="23338" y="812800"/>
                    <a:pt x="0" y="789462"/>
                    <a:pt x="0" y="760673"/>
                  </a:cubicBezTo>
                  <a:lnTo>
                    <a:pt x="0" y="52127"/>
                  </a:lnTo>
                  <a:cubicBezTo>
                    <a:pt x="0" y="23338"/>
                    <a:pt x="23338" y="0"/>
                    <a:pt x="52127" y="0"/>
                  </a:cubicBezTo>
                  <a:close/>
                </a:path>
              </a:pathLst>
            </a:custGeom>
            <a:solidFill>
              <a:srgbClr val="D0632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17C9246-26F9-8DD4-94B7-AC636978364F}"/>
                </a:ext>
              </a:extLst>
            </p:cNvPr>
            <p:cNvSpPr txBox="1"/>
            <p:nvPr/>
          </p:nvSpPr>
          <p:spPr>
            <a:xfrm>
              <a:off x="0" y="-38100"/>
              <a:ext cx="195582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4276EAB5-2ED0-66A9-BDFD-25286BB281EA}"/>
              </a:ext>
            </a:extLst>
          </p:cNvPr>
          <p:cNvGrpSpPr/>
          <p:nvPr/>
        </p:nvGrpSpPr>
        <p:grpSpPr>
          <a:xfrm>
            <a:off x="10025881" y="4260627"/>
            <a:ext cx="7426031" cy="5824759"/>
            <a:chOff x="0" y="0"/>
            <a:chExt cx="1955827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B4326CC-C872-EE60-A9B3-0CBF0A0DAA8A}"/>
                </a:ext>
              </a:extLst>
            </p:cNvPr>
            <p:cNvSpPr/>
            <p:nvPr/>
          </p:nvSpPr>
          <p:spPr>
            <a:xfrm>
              <a:off x="0" y="0"/>
              <a:ext cx="1955827" cy="812800"/>
            </a:xfrm>
            <a:custGeom>
              <a:avLst/>
              <a:gdLst/>
              <a:ahLst/>
              <a:cxnLst/>
              <a:rect l="l" t="t" r="r" b="b"/>
              <a:pathLst>
                <a:path w="1955827" h="812800">
                  <a:moveTo>
                    <a:pt x="52127" y="0"/>
                  </a:moveTo>
                  <a:lnTo>
                    <a:pt x="1903700" y="0"/>
                  </a:lnTo>
                  <a:cubicBezTo>
                    <a:pt x="1932489" y="0"/>
                    <a:pt x="1955827" y="23338"/>
                    <a:pt x="1955827" y="52127"/>
                  </a:cubicBezTo>
                  <a:lnTo>
                    <a:pt x="1955827" y="760673"/>
                  </a:lnTo>
                  <a:cubicBezTo>
                    <a:pt x="1955827" y="789462"/>
                    <a:pt x="1932489" y="812800"/>
                    <a:pt x="1903700" y="812800"/>
                  </a:cubicBezTo>
                  <a:lnTo>
                    <a:pt x="52127" y="812800"/>
                  </a:lnTo>
                  <a:cubicBezTo>
                    <a:pt x="23338" y="812800"/>
                    <a:pt x="0" y="789462"/>
                    <a:pt x="0" y="760673"/>
                  </a:cubicBezTo>
                  <a:lnTo>
                    <a:pt x="0" y="52127"/>
                  </a:lnTo>
                  <a:cubicBezTo>
                    <a:pt x="0" y="23338"/>
                    <a:pt x="23338" y="0"/>
                    <a:pt x="5212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250496F1-B37A-0800-A18B-A2B588E8CC27}"/>
                </a:ext>
              </a:extLst>
            </p:cNvPr>
            <p:cNvSpPr txBox="1"/>
            <p:nvPr/>
          </p:nvSpPr>
          <p:spPr>
            <a:xfrm>
              <a:off x="0" y="-38100"/>
              <a:ext cx="195582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80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3C8C97AF-56B7-D754-4838-C2E702D77B3C}"/>
              </a:ext>
            </a:extLst>
          </p:cNvPr>
          <p:cNvGrpSpPr/>
          <p:nvPr/>
        </p:nvGrpSpPr>
        <p:grpSpPr>
          <a:xfrm>
            <a:off x="9254356" y="2616161"/>
            <a:ext cx="1543050" cy="1543050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9911605-91E9-3B80-9961-6F0A8CBB170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0A3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8B66D3C-152F-5B95-A0EE-F75B2CA11E7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77F08D44-3A03-49D1-D683-796080984976}"/>
              </a:ext>
            </a:extLst>
          </p:cNvPr>
          <p:cNvSpPr/>
          <p:nvPr/>
        </p:nvSpPr>
        <p:spPr>
          <a:xfrm>
            <a:off x="9414990" y="8707785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8599F"/>
          </a:solidFill>
        </p:spPr>
        <p:txBody>
          <a:bodyPr/>
          <a:lstStyle/>
          <a:p>
            <a:endParaRPr lang="ru-UA" dirty="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24C22B30-334F-F379-BD90-19E3DD5B3749}"/>
              </a:ext>
            </a:extLst>
          </p:cNvPr>
          <p:cNvSpPr/>
          <p:nvPr/>
        </p:nvSpPr>
        <p:spPr>
          <a:xfrm>
            <a:off x="9491148" y="2972509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A11E9B54-BE82-BE19-FA48-4E17359B1935}"/>
              </a:ext>
            </a:extLst>
          </p:cNvPr>
          <p:cNvSpPr/>
          <p:nvPr/>
        </p:nvSpPr>
        <p:spPr>
          <a:xfrm>
            <a:off x="9594338" y="8946468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713E3411-A005-4D5E-58A2-06189F2B2FFB}"/>
              </a:ext>
            </a:extLst>
          </p:cNvPr>
          <p:cNvSpPr txBox="1"/>
          <p:nvPr/>
        </p:nvSpPr>
        <p:spPr>
          <a:xfrm>
            <a:off x="10737481" y="737335"/>
            <a:ext cx="6461894" cy="222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9"/>
              </a:lnSpc>
            </a:pP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Корекційна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робота в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діяльності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практичного психолога закладу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–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сприяння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повноцінному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психічному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та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особистісному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розвитку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здобувачів</a:t>
            </a:r>
            <a:r>
              <a:rPr lang="ru-RU" sz="2699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699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endParaRPr lang="en-US" sz="2699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68537172-055E-F602-352A-F5561C9EFE31}"/>
              </a:ext>
            </a:extLst>
          </p:cNvPr>
          <p:cNvSpPr txBox="1"/>
          <p:nvPr/>
        </p:nvSpPr>
        <p:spPr>
          <a:xfrm>
            <a:off x="1831792" y="6067890"/>
            <a:ext cx="645045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uk-UA" sz="5000" b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Корекційна робота</a:t>
            </a:r>
            <a:endParaRPr lang="en-US" sz="5000" b="1" dirty="0">
              <a:solidFill>
                <a:srgbClr val="006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3AC9D798-1FBC-FB4E-8199-86FA1A40CB11}"/>
              </a:ext>
            </a:extLst>
          </p:cNvPr>
          <p:cNvSpPr txBox="1"/>
          <p:nvPr/>
        </p:nvSpPr>
        <p:spPr>
          <a:xfrm>
            <a:off x="10737480" y="4495641"/>
            <a:ext cx="6454967" cy="52322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Для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застосування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у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роботі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фахівців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служби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рекомендовано</a:t>
            </a:r>
          </a:p>
          <a:p>
            <a:pPr algn="l"/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корекційні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програми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розмііщені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на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вебсайті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ДНУ «ІМЗО» </a:t>
            </a:r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  <a:hlinkClick r:id="rId5"/>
              </a:rPr>
              <a:t>http://surl.li/xkyups</a:t>
            </a:r>
            <a:endParaRPr lang="uk-UA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Для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роботи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з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дітьми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з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особливими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освітніми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потребами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можна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ознайомитися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на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вебсайті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ДНУ «ІМЗО»: </a:t>
            </a:r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  <a:hlinkClick r:id="rId6"/>
              </a:rPr>
              <a:t>http://surl.li/zulcha</a:t>
            </a:r>
            <a:endParaRPr lang="uk-UA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  <a:p>
            <a:pPr algn="l"/>
            <a:endParaRPr lang="uk-UA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До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відома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керівників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закладів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!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Практичний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психолог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чи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соціальний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педагог не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має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виконувати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обов’язки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дефектолога, логопеда,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корекційного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педагога, до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його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професійних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обов’язків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не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належить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проведення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корекційних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занять та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надання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допомоги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в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навчанні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– не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його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сфера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діяльності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але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він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може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звернутися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до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фахівців</a:t>
            </a:r>
            <a:r>
              <a:rPr lang="ru-RU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ІРЦ за </a:t>
            </a:r>
            <a:r>
              <a:rPr lang="ru-RU" sz="20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консультацією</a:t>
            </a:r>
            <a:endParaRPr lang="uk-UA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09BEF8B-A038-74C3-1435-8DF04B3903C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7088"/>
            <a:ext cx="541371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0640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D5928-541D-BE45-2035-F5D1CE9EBB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D25B884-FBF1-C8ED-A3C5-8596495047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75" y="3663458"/>
            <a:ext cx="7741890" cy="238787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8DEFF823-23D7-F397-AD97-FE3253F2D325}"/>
              </a:ext>
            </a:extLst>
          </p:cNvPr>
          <p:cNvGrpSpPr/>
          <p:nvPr/>
        </p:nvGrpSpPr>
        <p:grpSpPr>
          <a:xfrm>
            <a:off x="10025881" y="301585"/>
            <a:ext cx="7426031" cy="3086100"/>
            <a:chOff x="0" y="0"/>
            <a:chExt cx="1955827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1613315B-9395-434C-A88B-45E9B8E19E27}"/>
                </a:ext>
              </a:extLst>
            </p:cNvPr>
            <p:cNvSpPr/>
            <p:nvPr/>
          </p:nvSpPr>
          <p:spPr>
            <a:xfrm>
              <a:off x="0" y="0"/>
              <a:ext cx="1955827" cy="812800"/>
            </a:xfrm>
            <a:custGeom>
              <a:avLst/>
              <a:gdLst/>
              <a:ahLst/>
              <a:cxnLst/>
              <a:rect l="l" t="t" r="r" b="b"/>
              <a:pathLst>
                <a:path w="1955827" h="812800">
                  <a:moveTo>
                    <a:pt x="52127" y="0"/>
                  </a:moveTo>
                  <a:lnTo>
                    <a:pt x="1903700" y="0"/>
                  </a:lnTo>
                  <a:cubicBezTo>
                    <a:pt x="1932489" y="0"/>
                    <a:pt x="1955827" y="23338"/>
                    <a:pt x="1955827" y="52127"/>
                  </a:cubicBezTo>
                  <a:lnTo>
                    <a:pt x="1955827" y="760673"/>
                  </a:lnTo>
                  <a:cubicBezTo>
                    <a:pt x="1955827" y="789462"/>
                    <a:pt x="1932489" y="812800"/>
                    <a:pt x="1903700" y="812800"/>
                  </a:cubicBezTo>
                  <a:lnTo>
                    <a:pt x="52127" y="812800"/>
                  </a:lnTo>
                  <a:cubicBezTo>
                    <a:pt x="23338" y="812800"/>
                    <a:pt x="0" y="789462"/>
                    <a:pt x="0" y="760673"/>
                  </a:cubicBezTo>
                  <a:lnTo>
                    <a:pt x="0" y="52127"/>
                  </a:lnTo>
                  <a:cubicBezTo>
                    <a:pt x="0" y="23338"/>
                    <a:pt x="23338" y="0"/>
                    <a:pt x="52127" y="0"/>
                  </a:cubicBezTo>
                  <a:close/>
                </a:path>
              </a:pathLst>
            </a:custGeom>
            <a:solidFill>
              <a:srgbClr val="D0632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B68AD05C-F417-BA70-B54E-75BE2168D4B9}"/>
                </a:ext>
              </a:extLst>
            </p:cNvPr>
            <p:cNvSpPr txBox="1"/>
            <p:nvPr/>
          </p:nvSpPr>
          <p:spPr>
            <a:xfrm>
              <a:off x="0" y="-38100"/>
              <a:ext cx="195582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FFF869AF-6186-E4F8-EFB2-F1578522E78B}"/>
              </a:ext>
            </a:extLst>
          </p:cNvPr>
          <p:cNvGrpSpPr/>
          <p:nvPr/>
        </p:nvGrpSpPr>
        <p:grpSpPr>
          <a:xfrm>
            <a:off x="10025881" y="4260627"/>
            <a:ext cx="7426031" cy="5824759"/>
            <a:chOff x="0" y="0"/>
            <a:chExt cx="1955827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805BB42B-80F2-01A1-6F41-BAB23016CA8D}"/>
                </a:ext>
              </a:extLst>
            </p:cNvPr>
            <p:cNvSpPr/>
            <p:nvPr/>
          </p:nvSpPr>
          <p:spPr>
            <a:xfrm>
              <a:off x="0" y="0"/>
              <a:ext cx="1955827" cy="812800"/>
            </a:xfrm>
            <a:custGeom>
              <a:avLst/>
              <a:gdLst/>
              <a:ahLst/>
              <a:cxnLst/>
              <a:rect l="l" t="t" r="r" b="b"/>
              <a:pathLst>
                <a:path w="1955827" h="812800">
                  <a:moveTo>
                    <a:pt x="52127" y="0"/>
                  </a:moveTo>
                  <a:lnTo>
                    <a:pt x="1903700" y="0"/>
                  </a:lnTo>
                  <a:cubicBezTo>
                    <a:pt x="1932489" y="0"/>
                    <a:pt x="1955827" y="23338"/>
                    <a:pt x="1955827" y="52127"/>
                  </a:cubicBezTo>
                  <a:lnTo>
                    <a:pt x="1955827" y="760673"/>
                  </a:lnTo>
                  <a:cubicBezTo>
                    <a:pt x="1955827" y="789462"/>
                    <a:pt x="1932489" y="812800"/>
                    <a:pt x="1903700" y="812800"/>
                  </a:cubicBezTo>
                  <a:lnTo>
                    <a:pt x="52127" y="812800"/>
                  </a:lnTo>
                  <a:cubicBezTo>
                    <a:pt x="23338" y="812800"/>
                    <a:pt x="0" y="789462"/>
                    <a:pt x="0" y="760673"/>
                  </a:cubicBezTo>
                  <a:lnTo>
                    <a:pt x="0" y="52127"/>
                  </a:lnTo>
                  <a:cubicBezTo>
                    <a:pt x="0" y="23338"/>
                    <a:pt x="23338" y="0"/>
                    <a:pt x="5212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926EFB9B-5DC7-8AAC-60C6-A95C9A9E8D34}"/>
                </a:ext>
              </a:extLst>
            </p:cNvPr>
            <p:cNvSpPr txBox="1"/>
            <p:nvPr/>
          </p:nvSpPr>
          <p:spPr>
            <a:xfrm>
              <a:off x="0" y="-38100"/>
              <a:ext cx="195582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 sz="280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C2BD303D-07BA-B1D2-6566-209683F73EE9}"/>
              </a:ext>
            </a:extLst>
          </p:cNvPr>
          <p:cNvGrpSpPr/>
          <p:nvPr/>
        </p:nvGrpSpPr>
        <p:grpSpPr>
          <a:xfrm>
            <a:off x="9254356" y="2616161"/>
            <a:ext cx="1543050" cy="1543050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51E686BC-455B-D02C-484C-20A7D5270DD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0A3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5CB9705F-CBCC-9A55-55C2-BF67D5278947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4502DB71-EC2A-6BF9-C9D9-0F0EDC081176}"/>
              </a:ext>
            </a:extLst>
          </p:cNvPr>
          <p:cNvSpPr/>
          <p:nvPr/>
        </p:nvSpPr>
        <p:spPr>
          <a:xfrm>
            <a:off x="9414990" y="8707785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8599F"/>
          </a:solidFill>
        </p:spPr>
        <p:txBody>
          <a:bodyPr/>
          <a:lstStyle/>
          <a:p>
            <a:endParaRPr lang="ru-UA" dirty="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CB49B004-79F9-27C8-AA5A-3523524EB0A0}"/>
              </a:ext>
            </a:extLst>
          </p:cNvPr>
          <p:cNvSpPr/>
          <p:nvPr/>
        </p:nvSpPr>
        <p:spPr>
          <a:xfrm>
            <a:off x="9491148" y="2972509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26137506-185C-41C7-058A-A6A904F4335B}"/>
              </a:ext>
            </a:extLst>
          </p:cNvPr>
          <p:cNvSpPr/>
          <p:nvPr/>
        </p:nvSpPr>
        <p:spPr>
          <a:xfrm>
            <a:off x="9594338" y="8946468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ECD8CA25-D2C3-5966-A939-ABDD9552896E}"/>
              </a:ext>
            </a:extLst>
          </p:cNvPr>
          <p:cNvSpPr txBox="1"/>
          <p:nvPr/>
        </p:nvSpPr>
        <p:spPr>
          <a:xfrm>
            <a:off x="10799875" y="650413"/>
            <a:ext cx="6461894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Психологічне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консультування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надається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особі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або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групі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осіб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за запитом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педагогів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або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батьків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здобувача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.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Особам,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які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потребують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емоційної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підтримки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у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складних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життєвих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обставинах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підтримки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у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прийнятті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життєвих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рішень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або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просвіти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щодо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станів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власного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психічного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здоров’я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або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психічного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здоров’я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близьких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осіб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72A1887B-8AFE-E6E8-AC74-8393E3413090}"/>
              </a:ext>
            </a:extLst>
          </p:cNvPr>
          <p:cNvSpPr txBox="1"/>
          <p:nvPr/>
        </p:nvSpPr>
        <p:spPr>
          <a:xfrm>
            <a:off x="1831792" y="6067890"/>
            <a:ext cx="6450454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uk-UA" sz="5000" b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Консультування</a:t>
            </a:r>
            <a:endParaRPr lang="en-US" sz="5000" b="1" dirty="0">
              <a:solidFill>
                <a:srgbClr val="006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962B15C9-BC72-3FA0-ACDA-1D4305BDF205}"/>
              </a:ext>
            </a:extLst>
          </p:cNvPr>
          <p:cNvSpPr txBox="1"/>
          <p:nvPr/>
        </p:nvSpPr>
        <p:spPr>
          <a:xfrm>
            <a:off x="10911663" y="4710634"/>
            <a:ext cx="6454967" cy="4739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Завдання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психологічного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консультування</a:t>
            </a:r>
            <a:endParaRPr lang="ru-RU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аналіз запиту та оцінка стану особи;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допомога учасникам освітнього процесу у подоланні психічних, психосоціальних, емоційних, поведінкових проблем та інших проблем психічного здоров’я;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допомога учасникам освітнього процесу, які потребують емоційної підтримки у складних життєвих обставинах, підтримки у прийнятті життєвих рішень або психологічної просвіти (</a:t>
            </a:r>
            <a:r>
              <a:rPr lang="uk-UA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психоедукації</a:t>
            </a:r>
            <a:r>
              <a:rPr lang="uk-UA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) щодо станів власного психічного здоров’я або психічного здоров’я членів сім’ї;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надання допомоги членам </a:t>
            </a:r>
            <a:r>
              <a:rPr lang="uk-UA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мультидисциплінарної</a:t>
            </a:r>
            <a:r>
              <a:rPr lang="uk-UA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команди щодо психологічної підтримки;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супровід учасника освітнього процесу протягом стабілізації його стану;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переспрямування (за потреби) для отримання інших видів психологічної допомоги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38A7494-0301-AC4B-40D5-1EED8B8BD5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7088"/>
            <a:ext cx="541371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648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48DD10-EA79-F0C4-1366-EB1DE657D2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0415008-0660-7DF2-864B-B0287FB5DFF8}"/>
              </a:ext>
            </a:extLst>
          </p:cNvPr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8173A94-52E0-A162-A7FA-EA8D5155C194}"/>
              </a:ext>
            </a:extLst>
          </p:cNvPr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742F91F0-798E-2B65-CAF6-75BE368D7083}"/>
              </a:ext>
            </a:extLst>
          </p:cNvPr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46A373D-6DD3-6190-E70D-003CC6F94960}"/>
              </a:ext>
            </a:extLst>
          </p:cNvPr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0C73AB9-DAD3-2CDC-9981-E3D07E230B27}"/>
              </a:ext>
            </a:extLst>
          </p:cNvPr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BAA90ED5-F7F8-CE1F-29F1-E45A1E375107}"/>
              </a:ext>
            </a:extLst>
          </p:cNvPr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A80EDFF9-BAF3-985E-AE63-27C4338475F5}"/>
              </a:ext>
            </a:extLst>
          </p:cNvPr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EA98CF20-F624-C439-3FBD-15DA6973CB9D}"/>
              </a:ext>
            </a:extLst>
          </p:cNvPr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E0219201-3403-3ACB-895D-A408320F8BD2}"/>
              </a:ext>
            </a:extLst>
          </p:cNvPr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0C46642-0622-E167-C6BD-198C93C9427D}"/>
              </a:ext>
            </a:extLst>
          </p:cNvPr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0908EC9-AAA4-2FB5-C40A-9454C6704ED1}"/>
              </a:ext>
            </a:extLst>
          </p:cNvPr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F7BB34A-2E38-5F81-DC09-AE7B01F9C9F0}"/>
              </a:ext>
            </a:extLst>
          </p:cNvPr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157BEE44-A7ED-1BE2-FB50-3EBC81132DB7}"/>
              </a:ext>
            </a:extLst>
          </p:cNvPr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D20B9C00-B553-4BDE-2691-91F5BAEF2495}"/>
              </a:ext>
            </a:extLst>
          </p:cNvPr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6C1FEE60-F1F3-7D2C-8104-0FD25484697A}"/>
              </a:ext>
            </a:extLst>
          </p:cNvPr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38D79596-3ACA-3E3A-341F-FA13E2BCE064}"/>
              </a:ext>
            </a:extLst>
          </p:cNvPr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BDC5E472-71B7-0F95-F3FD-2C02C2E76E35}"/>
              </a:ext>
            </a:extLst>
          </p:cNvPr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19" name="Group 19">
            <a:extLst>
              <a:ext uri="{FF2B5EF4-FFF2-40B4-BE49-F238E27FC236}">
                <a16:creationId xmlns:a16="http://schemas.microsoft.com/office/drawing/2014/main" id="{A8EE04AA-5B82-30E6-E994-3528AE012352}"/>
              </a:ext>
            </a:extLst>
          </p:cNvPr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id="{E78BD301-252F-0945-1CB1-70CEC5E6296E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8CA9AD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TextBox 21">
              <a:extLst>
                <a:ext uri="{FF2B5EF4-FFF2-40B4-BE49-F238E27FC236}">
                  <a16:creationId xmlns:a16="http://schemas.microsoft.com/office/drawing/2014/main" id="{798C1A3D-9882-2C76-21DC-A76EF4BBA4B2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2" name="AutoShape 22">
            <a:extLst>
              <a:ext uri="{FF2B5EF4-FFF2-40B4-BE49-F238E27FC236}">
                <a16:creationId xmlns:a16="http://schemas.microsoft.com/office/drawing/2014/main" id="{43D0D88F-99AF-75D2-E48C-01FE494F6A99}"/>
              </a:ext>
            </a:extLst>
          </p:cNvPr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3" name="AutoShape 23">
            <a:extLst>
              <a:ext uri="{FF2B5EF4-FFF2-40B4-BE49-F238E27FC236}">
                <a16:creationId xmlns:a16="http://schemas.microsoft.com/office/drawing/2014/main" id="{ED1F4125-1236-723E-864D-349EC3AA6FDC}"/>
              </a:ext>
            </a:extLst>
          </p:cNvPr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4" name="AutoShape 24">
            <a:extLst>
              <a:ext uri="{FF2B5EF4-FFF2-40B4-BE49-F238E27FC236}">
                <a16:creationId xmlns:a16="http://schemas.microsoft.com/office/drawing/2014/main" id="{D2EF041B-FBA6-B853-0F21-4244CD30EF71}"/>
              </a:ext>
            </a:extLst>
          </p:cNvPr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5" name="AutoShape 25">
            <a:extLst>
              <a:ext uri="{FF2B5EF4-FFF2-40B4-BE49-F238E27FC236}">
                <a16:creationId xmlns:a16="http://schemas.microsoft.com/office/drawing/2014/main" id="{19B48681-CF02-1806-3E6E-8EBDA5DBC820}"/>
              </a:ext>
            </a:extLst>
          </p:cNvPr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6" name="AutoShape 26">
            <a:extLst>
              <a:ext uri="{FF2B5EF4-FFF2-40B4-BE49-F238E27FC236}">
                <a16:creationId xmlns:a16="http://schemas.microsoft.com/office/drawing/2014/main" id="{3AF554C1-1F9A-F895-149A-E3FEAAFFDBEC}"/>
              </a:ext>
            </a:extLst>
          </p:cNvPr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8CA9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901A9854-DB82-FAC0-E61A-5B4E91FA7A61}"/>
              </a:ext>
            </a:extLst>
          </p:cNvPr>
          <p:cNvSpPr txBox="1"/>
          <p:nvPr/>
        </p:nvSpPr>
        <p:spPr>
          <a:xfrm>
            <a:off x="9525" y="766845"/>
            <a:ext cx="13316075" cy="61475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34644" lvl="1" algn="l">
              <a:lnSpc>
                <a:spcPts val="3719"/>
              </a:lnSpc>
            </a:pP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Для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застосування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у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роботі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практичного психолога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чи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соціального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педагога на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вебсайті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ДНУ «ІМЗО»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розміщено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матеріали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:</a:t>
            </a:r>
          </a:p>
          <a:p>
            <a:pPr marL="669289" lvl="1" indent="-334645" algn="l">
              <a:lnSpc>
                <a:spcPts val="3719"/>
              </a:lnSpc>
              <a:buFont typeface="Arial"/>
              <a:buChar char="•"/>
            </a:pP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«Я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повернувся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» </a:t>
            </a:r>
            <a:r>
              <a:rPr lang="en-US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  <a:hlinkClick r:id="rId10"/>
              </a:rPr>
              <a:t>https://clipr.cc/kQK3Q</a:t>
            </a:r>
            <a:endParaRPr lang="uk-UA" sz="2800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669289" lvl="1" indent="-334645" algn="l">
              <a:lnSpc>
                <a:spcPts val="3719"/>
              </a:lnSpc>
              <a:buFont typeface="Arial"/>
              <a:buChar char="•"/>
            </a:pP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«Як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ти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ветеране»</a:t>
            </a:r>
            <a:r>
              <a:rPr lang="uk-UA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  <a:hlinkClick r:id="rId11"/>
              </a:rPr>
              <a:t>https://clipr.cc/wvY3C</a:t>
            </a:r>
            <a:endParaRPr lang="uk-UA" sz="2800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669289" lvl="1" indent="-334645" algn="l">
              <a:lnSpc>
                <a:spcPts val="3719"/>
              </a:lnSpc>
              <a:buFont typeface="Arial"/>
              <a:buChar char="•"/>
            </a:pP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«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Діти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та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війна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»</a:t>
            </a:r>
            <a:r>
              <a:rPr lang="uk-UA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  <a:hlinkClick r:id="rId12"/>
              </a:rPr>
              <a:t>https://clipr.cc/0v4Yy</a:t>
            </a:r>
            <a:endParaRPr lang="uk-UA" sz="2800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669289" lvl="1" indent="-334645" algn="l">
              <a:lnSpc>
                <a:spcPts val="3719"/>
              </a:lnSpc>
              <a:buFont typeface="Arial"/>
              <a:buChar char="•"/>
            </a:pP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ДІТИ І ВІЙНА: ПСИХОЛОГІЧНИЙ ПРАКТИКУМ З ЕЛЕМЕНТАМИ ТРЕНІНГУ </a:t>
            </a:r>
            <a:r>
              <a:rPr lang="en-US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  <a:hlinkClick r:id="rId13" action="ppaction://hlinkfile"/>
              </a:rPr>
              <a:t>file:///C:/Users/User/Downloads/Telegram%20Desktop/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  <a:hlinkClick r:id="rId13" action="ppaction://hlinkfile"/>
              </a:rPr>
              <a:t>ДІТИ_І_ВІЙНА_ПСИХОЛОГІЧНИЙ_ПРАКТИКУМ_З_ЕЛЕМЕНТАМИ_ТРЕНІНГУ.</a:t>
            </a:r>
            <a:r>
              <a:rPr lang="en-US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  <a:hlinkClick r:id="rId13" action="ppaction://hlinkfile"/>
              </a:rPr>
              <a:t>pdf</a:t>
            </a:r>
            <a:endParaRPr lang="uk-UA" sz="2800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669289" lvl="1" indent="-334645" algn="l">
              <a:lnSpc>
                <a:spcPts val="3719"/>
              </a:lnSpc>
              <a:buFont typeface="Arial"/>
              <a:buChar char="•"/>
            </a:pPr>
            <a:endParaRPr lang="uk-UA" sz="2800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669289" lvl="1" indent="-334645" algn="l">
              <a:lnSpc>
                <a:spcPts val="3719"/>
              </a:lnSpc>
              <a:buFont typeface="Arial"/>
              <a:buChar char="•"/>
            </a:pPr>
            <a:endParaRPr lang="uk-UA" sz="2800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334644" lvl="1" algn="r">
              <a:lnSpc>
                <a:spcPts val="3719"/>
              </a:lnSpc>
            </a:pP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Практичним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психологам та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соціальним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педагогам рекомендовано</a:t>
            </a:r>
          </a:p>
          <a:p>
            <a:pPr marL="334644" lvl="1" algn="r">
              <a:lnSpc>
                <a:spcPts val="3719"/>
              </a:lnSpc>
            </a:pP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запланувати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у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своїй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діяльності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онлайн-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консультування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як вид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роботи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і</a:t>
            </a:r>
          </a:p>
          <a:p>
            <a:pPr marL="334644" lvl="1" algn="r">
              <a:lnSpc>
                <a:spcPts val="3719"/>
              </a:lnSpc>
            </a:pP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запроваджувати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його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у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своїй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професійній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діяльності</a:t>
            </a:r>
            <a:endParaRPr lang="en-US" sz="2800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2392421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B6D0A-DD99-D37D-86BE-289061A40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9C136BD-D156-7AA3-4348-9A99A6843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75" y="3663458"/>
            <a:ext cx="7741890" cy="238787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88D11A60-8794-1BC9-8EFF-A40563565199}"/>
              </a:ext>
            </a:extLst>
          </p:cNvPr>
          <p:cNvGrpSpPr/>
          <p:nvPr/>
        </p:nvGrpSpPr>
        <p:grpSpPr>
          <a:xfrm>
            <a:off x="10025881" y="301585"/>
            <a:ext cx="7426031" cy="3086100"/>
            <a:chOff x="0" y="0"/>
            <a:chExt cx="1955827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A8B32613-B990-A51A-453F-2338943005C4}"/>
                </a:ext>
              </a:extLst>
            </p:cNvPr>
            <p:cNvSpPr/>
            <p:nvPr/>
          </p:nvSpPr>
          <p:spPr>
            <a:xfrm>
              <a:off x="0" y="0"/>
              <a:ext cx="1955827" cy="812800"/>
            </a:xfrm>
            <a:custGeom>
              <a:avLst/>
              <a:gdLst/>
              <a:ahLst/>
              <a:cxnLst/>
              <a:rect l="l" t="t" r="r" b="b"/>
              <a:pathLst>
                <a:path w="1955827" h="812800">
                  <a:moveTo>
                    <a:pt x="52127" y="0"/>
                  </a:moveTo>
                  <a:lnTo>
                    <a:pt x="1903700" y="0"/>
                  </a:lnTo>
                  <a:cubicBezTo>
                    <a:pt x="1932489" y="0"/>
                    <a:pt x="1955827" y="23338"/>
                    <a:pt x="1955827" y="52127"/>
                  </a:cubicBezTo>
                  <a:lnTo>
                    <a:pt x="1955827" y="760673"/>
                  </a:lnTo>
                  <a:cubicBezTo>
                    <a:pt x="1955827" y="789462"/>
                    <a:pt x="1932489" y="812800"/>
                    <a:pt x="1903700" y="812800"/>
                  </a:cubicBezTo>
                  <a:lnTo>
                    <a:pt x="52127" y="812800"/>
                  </a:lnTo>
                  <a:cubicBezTo>
                    <a:pt x="23338" y="812800"/>
                    <a:pt x="0" y="789462"/>
                    <a:pt x="0" y="760673"/>
                  </a:cubicBezTo>
                  <a:lnTo>
                    <a:pt x="0" y="52127"/>
                  </a:lnTo>
                  <a:cubicBezTo>
                    <a:pt x="0" y="23338"/>
                    <a:pt x="23338" y="0"/>
                    <a:pt x="52127" y="0"/>
                  </a:cubicBezTo>
                  <a:close/>
                </a:path>
              </a:pathLst>
            </a:custGeom>
            <a:solidFill>
              <a:srgbClr val="D0632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6018EC4F-EA9C-D311-654E-C232B2CB5083}"/>
                </a:ext>
              </a:extLst>
            </p:cNvPr>
            <p:cNvSpPr txBox="1"/>
            <p:nvPr/>
          </p:nvSpPr>
          <p:spPr>
            <a:xfrm>
              <a:off x="0" y="-38100"/>
              <a:ext cx="195582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89D3981-22E0-866C-5FCE-B507DE3157E2}"/>
              </a:ext>
            </a:extLst>
          </p:cNvPr>
          <p:cNvGrpSpPr/>
          <p:nvPr/>
        </p:nvGrpSpPr>
        <p:grpSpPr>
          <a:xfrm>
            <a:off x="10025881" y="4260627"/>
            <a:ext cx="7426031" cy="5824759"/>
            <a:chOff x="0" y="0"/>
            <a:chExt cx="1955827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4D89CFF4-6F36-010A-D821-065CE7D030E8}"/>
                </a:ext>
              </a:extLst>
            </p:cNvPr>
            <p:cNvSpPr/>
            <p:nvPr/>
          </p:nvSpPr>
          <p:spPr>
            <a:xfrm>
              <a:off x="0" y="0"/>
              <a:ext cx="1955827" cy="812800"/>
            </a:xfrm>
            <a:custGeom>
              <a:avLst/>
              <a:gdLst/>
              <a:ahLst/>
              <a:cxnLst/>
              <a:rect l="l" t="t" r="r" b="b"/>
              <a:pathLst>
                <a:path w="1955827" h="812800">
                  <a:moveTo>
                    <a:pt x="52127" y="0"/>
                  </a:moveTo>
                  <a:lnTo>
                    <a:pt x="1903700" y="0"/>
                  </a:lnTo>
                  <a:cubicBezTo>
                    <a:pt x="1932489" y="0"/>
                    <a:pt x="1955827" y="23338"/>
                    <a:pt x="1955827" y="52127"/>
                  </a:cubicBezTo>
                  <a:lnTo>
                    <a:pt x="1955827" y="760673"/>
                  </a:lnTo>
                  <a:cubicBezTo>
                    <a:pt x="1955827" y="789462"/>
                    <a:pt x="1932489" y="812800"/>
                    <a:pt x="1903700" y="812800"/>
                  </a:cubicBezTo>
                  <a:lnTo>
                    <a:pt x="52127" y="812800"/>
                  </a:lnTo>
                  <a:cubicBezTo>
                    <a:pt x="23338" y="812800"/>
                    <a:pt x="0" y="789462"/>
                    <a:pt x="0" y="760673"/>
                  </a:cubicBezTo>
                  <a:lnTo>
                    <a:pt x="0" y="52127"/>
                  </a:lnTo>
                  <a:cubicBezTo>
                    <a:pt x="0" y="23338"/>
                    <a:pt x="23338" y="0"/>
                    <a:pt x="5212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6EA7459-B2D4-1A59-E179-BE1A044A10DB}"/>
                </a:ext>
              </a:extLst>
            </p:cNvPr>
            <p:cNvSpPr txBox="1"/>
            <p:nvPr/>
          </p:nvSpPr>
          <p:spPr>
            <a:xfrm>
              <a:off x="0" y="-38100"/>
              <a:ext cx="195582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57200" indent="-457200" algn="ctr">
                <a:lnSpc>
                  <a:spcPts val="2659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endParaRPr sz="280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EDE8966F-F81A-93CF-8767-81409700F4EF}"/>
              </a:ext>
            </a:extLst>
          </p:cNvPr>
          <p:cNvGrpSpPr/>
          <p:nvPr/>
        </p:nvGrpSpPr>
        <p:grpSpPr>
          <a:xfrm>
            <a:off x="9254356" y="2616161"/>
            <a:ext cx="1543050" cy="1543050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C18320CC-1240-6A31-3819-DDC699943F48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0A3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D0BAF3C7-1117-3DAA-B308-B317798CD143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2BF34748-16D7-4806-A53C-475C5C064E69}"/>
              </a:ext>
            </a:extLst>
          </p:cNvPr>
          <p:cNvSpPr/>
          <p:nvPr/>
        </p:nvSpPr>
        <p:spPr>
          <a:xfrm>
            <a:off x="9414990" y="8707785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8599F"/>
          </a:solidFill>
        </p:spPr>
        <p:txBody>
          <a:bodyPr/>
          <a:lstStyle/>
          <a:p>
            <a:endParaRPr lang="ru-UA" dirty="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CD9AA317-6800-A2AB-3D67-64EF8EF6C204}"/>
              </a:ext>
            </a:extLst>
          </p:cNvPr>
          <p:cNvSpPr/>
          <p:nvPr/>
        </p:nvSpPr>
        <p:spPr>
          <a:xfrm>
            <a:off x="9491148" y="2972509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95C0B1D2-DE82-19E7-E69E-1A5064948B79}"/>
              </a:ext>
            </a:extLst>
          </p:cNvPr>
          <p:cNvSpPr/>
          <p:nvPr/>
        </p:nvSpPr>
        <p:spPr>
          <a:xfrm>
            <a:off x="9594338" y="8946468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3A17E52D-8696-656D-CBA3-DDAF8D8EB309}"/>
              </a:ext>
            </a:extLst>
          </p:cNvPr>
          <p:cNvSpPr txBox="1"/>
          <p:nvPr/>
        </p:nvSpPr>
        <p:spPr>
          <a:xfrm>
            <a:off x="10799875" y="650413"/>
            <a:ext cx="6461894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Відповідно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до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статті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34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Конституції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України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кожен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має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право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вільно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збирати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зберігати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використовувати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і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поширювати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інформацію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усно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письмово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або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в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інший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спосіб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– на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свій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вибір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але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на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період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воєнного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стану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це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право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може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тимчасово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обмежуватися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згідно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з Указом Президента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України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№ 64/2022 «Про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введення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воєнного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стану в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Україні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».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27B60703-FF1E-7C48-56CF-1EF9E8EAA215}"/>
              </a:ext>
            </a:extLst>
          </p:cNvPr>
          <p:cNvSpPr txBox="1"/>
          <p:nvPr/>
        </p:nvSpPr>
        <p:spPr>
          <a:xfrm>
            <a:off x="1831792" y="6067890"/>
            <a:ext cx="645045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uk-UA" sz="5000" b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Зв’язки з громадськістю</a:t>
            </a:r>
            <a:endParaRPr lang="en-US" sz="5000" b="1" dirty="0">
              <a:solidFill>
                <a:srgbClr val="006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12F04CE3-E924-F640-8523-0ABBF2D31609}"/>
              </a:ext>
            </a:extLst>
          </p:cNvPr>
          <p:cNvSpPr txBox="1"/>
          <p:nvPr/>
        </p:nvSpPr>
        <p:spPr>
          <a:xfrm>
            <a:off x="11095348" y="4710634"/>
            <a:ext cx="6271282" cy="4770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Інформація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про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фізичну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особу є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конфіденційною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(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частина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1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статті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21 Закону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України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«Про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інформацію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»). 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Заборонено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збирання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зберігання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використання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та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поширення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конфіденційної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інформації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про особу без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її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згоди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крім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випадків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визначених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законом, і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лише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в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інтересах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національної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безпеки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економічного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добробуту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та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захисту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прав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людини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(ч. 2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статті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11, ч. 4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статті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21 Закону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України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«Про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інформацію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»)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ru-RU" sz="2000" b="1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  <a:p>
            <a:pPr algn="l"/>
            <a:r>
              <a:rPr lang="ru-RU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Окремо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питання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фото- і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відеозйомки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та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використання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фото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дітей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окремо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законодавством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України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не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врегульовано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з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урахуванням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вищезазначених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норм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законодавства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для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неповнолітнього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згоду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на фото-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чи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відеозйомку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мають</a:t>
            </a:r>
            <a:r>
              <a:rPr lang="ru-RU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надавати</a:t>
            </a:r>
            <a:r>
              <a:rPr lang="ru-RU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батьки</a:t>
            </a:r>
            <a:endParaRPr lang="uk-UA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040BE35-0072-3663-085E-3949F34A6B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7088"/>
            <a:ext cx="541371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1060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2B6957-4953-59F3-134E-9FE24AD23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B872C2E-FE04-48C9-8513-398AE3653282}"/>
              </a:ext>
            </a:extLst>
          </p:cNvPr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8651E03-CAB4-CE44-7A63-913233E71A54}"/>
              </a:ext>
            </a:extLst>
          </p:cNvPr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19E32CC8-DF51-BC09-E92F-E61B2D736D27}"/>
              </a:ext>
            </a:extLst>
          </p:cNvPr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9BD6947B-3667-8A2E-EE7A-454F84C6E0C2}"/>
              </a:ext>
            </a:extLst>
          </p:cNvPr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8AB0120-7B2B-AE79-2051-DA97C7E925BF}"/>
              </a:ext>
            </a:extLst>
          </p:cNvPr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4899E677-64DA-31D8-01BC-C303A8975D14}"/>
              </a:ext>
            </a:extLst>
          </p:cNvPr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9F59573-5599-FCD1-9F24-42486C99D3CE}"/>
              </a:ext>
            </a:extLst>
          </p:cNvPr>
          <p:cNvSpPr/>
          <p:nvPr/>
        </p:nvSpPr>
        <p:spPr>
          <a:xfrm rot="-10800000" flipH="1" flipV="1">
            <a:off x="15036573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18BDB4F4-75DF-F6B6-3AD2-A08CF9798193}"/>
              </a:ext>
            </a:extLst>
          </p:cNvPr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CDEB86EC-73EA-4179-0387-79F242B05C9F}"/>
              </a:ext>
            </a:extLst>
          </p:cNvPr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28A63B58-6998-D892-E1E0-5176FFB56F72}"/>
              </a:ext>
            </a:extLst>
          </p:cNvPr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3F8E17BC-CCCC-BCD6-B9BD-71397AF43274}"/>
              </a:ext>
            </a:extLst>
          </p:cNvPr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9CCDC31-5C17-0D3E-ED8B-B883ACD4A78A}"/>
              </a:ext>
            </a:extLst>
          </p:cNvPr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F5C50DC2-1A96-E88B-5F4B-F529F2EFBAA1}"/>
              </a:ext>
            </a:extLst>
          </p:cNvPr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7C058D7E-A663-0DB4-5D6F-C73E7038E5DA}"/>
              </a:ext>
            </a:extLst>
          </p:cNvPr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0E53DDA7-1F8F-8A49-A2F6-2B8642FDD32B}"/>
              </a:ext>
            </a:extLst>
          </p:cNvPr>
          <p:cNvSpPr txBox="1"/>
          <p:nvPr/>
        </p:nvSpPr>
        <p:spPr>
          <a:xfrm>
            <a:off x="9525" y="766845"/>
            <a:ext cx="16373475" cy="66220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91844" lvl="1" indent="-457200" algn="l">
              <a:lnSpc>
                <a:spcPts val="3719"/>
              </a:lnSpc>
              <a:buFont typeface="Wingdings" panose="05000000000000000000" pitchFamily="2" charset="2"/>
              <a:buChar char="Ø"/>
            </a:pP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Згідно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з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Конвенцією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ООН про права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дитини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кожна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дитина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є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суб’єктом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а не</a:t>
            </a:r>
          </a:p>
          <a:p>
            <a:pPr marL="334644" lvl="1" algn="l">
              <a:lnSpc>
                <a:spcPts val="3719"/>
              </a:lnSpc>
            </a:pP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об’єктом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правовідносин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і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провідним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принципом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Конвенції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є право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дитини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на</a:t>
            </a:r>
          </a:p>
          <a:p>
            <a:pPr marL="334644" lvl="1" algn="l">
              <a:lnSpc>
                <a:spcPts val="3719"/>
              </a:lnSpc>
            </a:pP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участь у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вирішенні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питань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які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її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стосуються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. Тому на фото-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чи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іншу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зйомку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дитини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треба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отримати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її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згоду</a:t>
            </a:r>
            <a:endParaRPr lang="uk-UA" sz="2800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669289" lvl="1" indent="-334645" algn="l">
              <a:lnSpc>
                <a:spcPts val="3719"/>
              </a:lnSpc>
              <a:buFont typeface="Arial"/>
              <a:buChar char="•"/>
            </a:pPr>
            <a:endParaRPr lang="uk-UA" sz="2800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791844" lvl="1" indent="-457200" algn="l">
              <a:lnSpc>
                <a:spcPts val="3719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умовах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воєнного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стану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розповсюдження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конфіденційної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інформації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про</a:t>
            </a:r>
          </a:p>
          <a:p>
            <a:pPr marL="334644" lvl="1" algn="l">
              <a:lnSpc>
                <a:spcPts val="3719"/>
              </a:lnSpc>
            </a:pP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людину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навіть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за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її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згодою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може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становити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загрозу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для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життя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і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здоров’я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людини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та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її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родини</a:t>
            </a:r>
            <a:r>
              <a:rPr lang="ru-RU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. </a:t>
            </a:r>
            <a:r>
              <a:rPr lang="ru-RU" sz="28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Тому </a:t>
            </a:r>
            <a:r>
              <a:rPr lang="ru-RU" sz="28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керівникам</a:t>
            </a:r>
            <a:r>
              <a:rPr lang="ru-RU" sz="28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закладів</a:t>
            </a:r>
            <a:r>
              <a:rPr lang="ru-RU" sz="28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освіти</a:t>
            </a:r>
            <a:r>
              <a:rPr lang="ru-RU" sz="28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та </a:t>
            </a:r>
            <a:r>
              <a:rPr lang="ru-RU" sz="28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учасникам</a:t>
            </a:r>
            <a:r>
              <a:rPr lang="ru-RU" sz="28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освітнього</a:t>
            </a:r>
            <a:r>
              <a:rPr lang="ru-RU" sz="28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процесу</a:t>
            </a:r>
            <a:r>
              <a:rPr lang="ru-RU" sz="28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рекомендовано </a:t>
            </a:r>
            <a:r>
              <a:rPr lang="ru-RU" sz="28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мінімізувати</a:t>
            </a:r>
            <a:r>
              <a:rPr lang="ru-RU" sz="28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оприлюднення</a:t>
            </a:r>
            <a:r>
              <a:rPr lang="ru-RU" sz="28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зйомок</a:t>
            </a:r>
            <a:r>
              <a:rPr lang="ru-RU" sz="28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на </a:t>
            </a:r>
            <a:r>
              <a:rPr lang="ru-RU" sz="28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території</a:t>
            </a:r>
            <a:r>
              <a:rPr lang="ru-RU" sz="2800" b="1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та у </a:t>
            </a:r>
            <a:r>
              <a:rPr lang="ru-RU" sz="2800" b="1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закладі</a:t>
            </a:r>
            <a:endParaRPr lang="ru-RU" sz="2800" b="1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334644" lvl="1" algn="l">
              <a:lnSpc>
                <a:spcPts val="3719"/>
              </a:lnSpc>
            </a:pPr>
            <a:endParaRPr lang="ru-RU" sz="2800" b="1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334644" lvl="1" algn="l">
              <a:lnSpc>
                <a:spcPts val="3719"/>
              </a:lnSpc>
            </a:pPr>
            <a:endParaRPr lang="ru-RU" sz="2800" b="1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334644" lvl="1" algn="r">
              <a:lnSpc>
                <a:spcPts val="3719"/>
              </a:lnSpc>
            </a:pPr>
            <a:r>
              <a:rPr lang="uk-UA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Війна негативно впливає на соціалізацію та інтеграцію дітей і підлітків.</a:t>
            </a:r>
          </a:p>
          <a:p>
            <a:pPr marL="334644" lvl="1" algn="r">
              <a:lnSpc>
                <a:spcPts val="3719"/>
              </a:lnSpc>
            </a:pPr>
            <a:r>
              <a:rPr lang="uk-UA" sz="2800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Соціалізація</a:t>
            </a:r>
            <a:r>
              <a:rPr lang="uk-UA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– це «процес і результат засвоєння й активного відтворення індивідом</a:t>
            </a:r>
          </a:p>
          <a:p>
            <a:pPr marL="334644" lvl="1" algn="r">
              <a:lnSpc>
                <a:spcPts val="3719"/>
              </a:lnSpc>
            </a:pPr>
            <a:r>
              <a:rPr lang="uk-UA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установок, цінностей, ролей, очікувань, які властиві певній культурі або соціальній групі».</a:t>
            </a:r>
          </a:p>
        </p:txBody>
      </p:sp>
    </p:spTree>
    <p:extLst>
      <p:ext uri="{BB962C8B-B14F-4D97-AF65-F5344CB8AC3E}">
        <p14:creationId xmlns:p14="http://schemas.microsoft.com/office/powerpoint/2010/main" val="2813644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678681-D142-51FC-311F-B8EA90678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59DEF0A-CCAA-3DD5-17EA-5842D82EE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075" y="3663458"/>
            <a:ext cx="7741890" cy="2387872"/>
          </a:xfrm>
          <a:prstGeom prst="rect">
            <a:avLst/>
          </a:prstGeom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id="{29D0FDC5-6B62-9199-C3CC-5798CB3E05F1}"/>
              </a:ext>
            </a:extLst>
          </p:cNvPr>
          <p:cNvGrpSpPr/>
          <p:nvPr/>
        </p:nvGrpSpPr>
        <p:grpSpPr>
          <a:xfrm>
            <a:off x="10025881" y="301585"/>
            <a:ext cx="7426031" cy="3086100"/>
            <a:chOff x="0" y="0"/>
            <a:chExt cx="1955827" cy="812800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E6250E6-21E1-8F0C-A893-05A400BAC1EF}"/>
                </a:ext>
              </a:extLst>
            </p:cNvPr>
            <p:cNvSpPr/>
            <p:nvPr/>
          </p:nvSpPr>
          <p:spPr>
            <a:xfrm>
              <a:off x="0" y="0"/>
              <a:ext cx="1955827" cy="812800"/>
            </a:xfrm>
            <a:custGeom>
              <a:avLst/>
              <a:gdLst/>
              <a:ahLst/>
              <a:cxnLst/>
              <a:rect l="l" t="t" r="r" b="b"/>
              <a:pathLst>
                <a:path w="1955827" h="812800">
                  <a:moveTo>
                    <a:pt x="52127" y="0"/>
                  </a:moveTo>
                  <a:lnTo>
                    <a:pt x="1903700" y="0"/>
                  </a:lnTo>
                  <a:cubicBezTo>
                    <a:pt x="1932489" y="0"/>
                    <a:pt x="1955827" y="23338"/>
                    <a:pt x="1955827" y="52127"/>
                  </a:cubicBezTo>
                  <a:lnTo>
                    <a:pt x="1955827" y="760673"/>
                  </a:lnTo>
                  <a:cubicBezTo>
                    <a:pt x="1955827" y="789462"/>
                    <a:pt x="1932489" y="812800"/>
                    <a:pt x="1903700" y="812800"/>
                  </a:cubicBezTo>
                  <a:lnTo>
                    <a:pt x="52127" y="812800"/>
                  </a:lnTo>
                  <a:cubicBezTo>
                    <a:pt x="23338" y="812800"/>
                    <a:pt x="0" y="789462"/>
                    <a:pt x="0" y="760673"/>
                  </a:cubicBezTo>
                  <a:lnTo>
                    <a:pt x="0" y="52127"/>
                  </a:lnTo>
                  <a:cubicBezTo>
                    <a:pt x="0" y="23338"/>
                    <a:pt x="23338" y="0"/>
                    <a:pt x="52127" y="0"/>
                  </a:cubicBezTo>
                  <a:close/>
                </a:path>
              </a:pathLst>
            </a:custGeom>
            <a:solidFill>
              <a:srgbClr val="D0632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2C5938EB-6A0E-AC8F-6700-FB9BBAA8890B}"/>
                </a:ext>
              </a:extLst>
            </p:cNvPr>
            <p:cNvSpPr txBox="1"/>
            <p:nvPr/>
          </p:nvSpPr>
          <p:spPr>
            <a:xfrm>
              <a:off x="0" y="-38100"/>
              <a:ext cx="195582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CE1B5A7-EE60-05F1-10D9-7CD52C9DBF94}"/>
              </a:ext>
            </a:extLst>
          </p:cNvPr>
          <p:cNvGrpSpPr/>
          <p:nvPr/>
        </p:nvGrpSpPr>
        <p:grpSpPr>
          <a:xfrm>
            <a:off x="10025881" y="4260627"/>
            <a:ext cx="7426031" cy="5824759"/>
            <a:chOff x="0" y="0"/>
            <a:chExt cx="1955827" cy="812800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B0737B65-651C-80DC-0075-1328481C7A7D}"/>
                </a:ext>
              </a:extLst>
            </p:cNvPr>
            <p:cNvSpPr/>
            <p:nvPr/>
          </p:nvSpPr>
          <p:spPr>
            <a:xfrm>
              <a:off x="0" y="0"/>
              <a:ext cx="1955827" cy="812800"/>
            </a:xfrm>
            <a:custGeom>
              <a:avLst/>
              <a:gdLst/>
              <a:ahLst/>
              <a:cxnLst/>
              <a:rect l="l" t="t" r="r" b="b"/>
              <a:pathLst>
                <a:path w="1955827" h="812800">
                  <a:moveTo>
                    <a:pt x="52127" y="0"/>
                  </a:moveTo>
                  <a:lnTo>
                    <a:pt x="1903700" y="0"/>
                  </a:lnTo>
                  <a:cubicBezTo>
                    <a:pt x="1932489" y="0"/>
                    <a:pt x="1955827" y="23338"/>
                    <a:pt x="1955827" y="52127"/>
                  </a:cubicBezTo>
                  <a:lnTo>
                    <a:pt x="1955827" y="760673"/>
                  </a:lnTo>
                  <a:cubicBezTo>
                    <a:pt x="1955827" y="789462"/>
                    <a:pt x="1932489" y="812800"/>
                    <a:pt x="1903700" y="812800"/>
                  </a:cubicBezTo>
                  <a:lnTo>
                    <a:pt x="52127" y="812800"/>
                  </a:lnTo>
                  <a:cubicBezTo>
                    <a:pt x="23338" y="812800"/>
                    <a:pt x="0" y="789462"/>
                    <a:pt x="0" y="760673"/>
                  </a:cubicBezTo>
                  <a:lnTo>
                    <a:pt x="0" y="52127"/>
                  </a:lnTo>
                  <a:cubicBezTo>
                    <a:pt x="0" y="23338"/>
                    <a:pt x="23338" y="0"/>
                    <a:pt x="5212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TextBox 14">
              <a:extLst>
                <a:ext uri="{FF2B5EF4-FFF2-40B4-BE49-F238E27FC236}">
                  <a16:creationId xmlns:a16="http://schemas.microsoft.com/office/drawing/2014/main" id="{A312ADC2-E62E-98B5-4928-BBD0A21C8B74}"/>
                </a:ext>
              </a:extLst>
            </p:cNvPr>
            <p:cNvSpPr txBox="1"/>
            <p:nvPr/>
          </p:nvSpPr>
          <p:spPr>
            <a:xfrm>
              <a:off x="0" y="-38100"/>
              <a:ext cx="1955827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57200" indent="-457200" algn="ctr">
                <a:lnSpc>
                  <a:spcPts val="2659"/>
                </a:lnSpc>
                <a:spcBef>
                  <a:spcPct val="0"/>
                </a:spcBef>
                <a:buFont typeface="Wingdings" panose="05000000000000000000" pitchFamily="2" charset="2"/>
                <a:buChar char="Ø"/>
              </a:pPr>
              <a:endParaRPr sz="280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7B27B12D-4F6B-00E1-B311-0613773B4FB7}"/>
              </a:ext>
            </a:extLst>
          </p:cNvPr>
          <p:cNvGrpSpPr/>
          <p:nvPr/>
        </p:nvGrpSpPr>
        <p:grpSpPr>
          <a:xfrm>
            <a:off x="9254356" y="2616161"/>
            <a:ext cx="1543050" cy="1543050"/>
            <a:chOff x="0" y="0"/>
            <a:chExt cx="812800" cy="812800"/>
          </a:xfrm>
        </p:grpSpPr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id="{B89D7638-4DD3-7AA6-7A29-A9545D2032C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0A3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7" name="TextBox 17">
              <a:extLst>
                <a:ext uri="{FF2B5EF4-FFF2-40B4-BE49-F238E27FC236}">
                  <a16:creationId xmlns:a16="http://schemas.microsoft.com/office/drawing/2014/main" id="{294ED99D-C7C5-BEAE-AE8E-8AA8453C493C}"/>
                </a:ext>
              </a:extLst>
            </p:cNvPr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Freeform 19">
            <a:extLst>
              <a:ext uri="{FF2B5EF4-FFF2-40B4-BE49-F238E27FC236}">
                <a16:creationId xmlns:a16="http://schemas.microsoft.com/office/drawing/2014/main" id="{DDAB9E2B-5F45-4647-DE14-C5BE801CB849}"/>
              </a:ext>
            </a:extLst>
          </p:cNvPr>
          <p:cNvSpPr/>
          <p:nvPr/>
        </p:nvSpPr>
        <p:spPr>
          <a:xfrm>
            <a:off x="9414990" y="8707785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8599F"/>
          </a:solidFill>
        </p:spPr>
        <p:txBody>
          <a:bodyPr/>
          <a:lstStyle/>
          <a:p>
            <a:endParaRPr lang="ru-UA" dirty="0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E545978C-FC7E-7A21-7292-D9874E52BE99}"/>
              </a:ext>
            </a:extLst>
          </p:cNvPr>
          <p:cNvSpPr/>
          <p:nvPr/>
        </p:nvSpPr>
        <p:spPr>
          <a:xfrm>
            <a:off x="9491148" y="2972509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071302D2-A73D-6017-D2CE-1E1468B9CBF8}"/>
              </a:ext>
            </a:extLst>
          </p:cNvPr>
          <p:cNvSpPr/>
          <p:nvPr/>
        </p:nvSpPr>
        <p:spPr>
          <a:xfrm>
            <a:off x="9594338" y="8946468"/>
            <a:ext cx="1069467" cy="830353"/>
          </a:xfrm>
          <a:custGeom>
            <a:avLst/>
            <a:gdLst/>
            <a:ahLst/>
            <a:cxnLst/>
            <a:rect l="l" t="t" r="r" b="b"/>
            <a:pathLst>
              <a:path w="1069467" h="830353">
                <a:moveTo>
                  <a:pt x="0" y="0"/>
                </a:moveTo>
                <a:lnTo>
                  <a:pt x="1069467" y="0"/>
                </a:lnTo>
                <a:lnTo>
                  <a:pt x="1069467" y="830353"/>
                </a:lnTo>
                <a:lnTo>
                  <a:pt x="0" y="8303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7B821BFD-37F5-F602-260C-AFDD5768765F}"/>
              </a:ext>
            </a:extLst>
          </p:cNvPr>
          <p:cNvSpPr txBox="1"/>
          <p:nvPr/>
        </p:nvSpPr>
        <p:spPr>
          <a:xfrm>
            <a:off x="10799875" y="650413"/>
            <a:ext cx="6461894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Важливою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складовою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діяльності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працівників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служби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є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організаційно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-методична робота.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Її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метою є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організація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власної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діяльності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аналіз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та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узагальнення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результатів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підвищення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власного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професіоналізму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через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самоосвіту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34" name="TextBox 34">
            <a:extLst>
              <a:ext uri="{FF2B5EF4-FFF2-40B4-BE49-F238E27FC236}">
                <a16:creationId xmlns:a16="http://schemas.microsoft.com/office/drawing/2014/main" id="{9F821F94-0545-E2AB-AC48-581DF2616A92}"/>
              </a:ext>
            </a:extLst>
          </p:cNvPr>
          <p:cNvSpPr txBox="1"/>
          <p:nvPr/>
        </p:nvSpPr>
        <p:spPr>
          <a:xfrm>
            <a:off x="1831792" y="6067890"/>
            <a:ext cx="6450454" cy="12824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uk-UA" sz="5000" b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Організаційно-методична робота</a:t>
            </a:r>
            <a:endParaRPr lang="en-US" sz="5000" b="1" dirty="0">
              <a:solidFill>
                <a:srgbClr val="006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sp>
        <p:nvSpPr>
          <p:cNvPr id="35" name="TextBox 35">
            <a:extLst>
              <a:ext uri="{FF2B5EF4-FFF2-40B4-BE49-F238E27FC236}">
                <a16:creationId xmlns:a16="http://schemas.microsoft.com/office/drawing/2014/main" id="{4BB02B70-1E6B-8BF6-4F02-D7205D4CB783}"/>
              </a:ext>
            </a:extLst>
          </p:cNvPr>
          <p:cNvSpPr txBox="1"/>
          <p:nvPr/>
        </p:nvSpPr>
        <p:spPr>
          <a:xfrm>
            <a:off x="10895181" y="4857394"/>
            <a:ext cx="6271282" cy="42780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Свою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професійну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діяльність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працівники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служби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закладу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мають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фіксуфіксують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у 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журналі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практичного психолога/</a:t>
            </a:r>
            <a:r>
              <a:rPr lang="ru-RU" sz="2000" b="1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соціального</a:t>
            </a:r>
            <a:r>
              <a:rPr lang="ru-RU" sz="2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педагога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відповідно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до листа МОН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від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24.07.2019 № 1/9-477 «Про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типову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документацію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працівників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служби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у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системі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України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» </a:t>
            </a:r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  <a:hlinkClick r:id="rId5"/>
              </a:rPr>
              <a:t>https://is.gd/habrEf</a:t>
            </a:r>
            <a:endParaRPr lang="uk-UA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Інформація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про доплати до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посадової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ставки,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які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можуть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бути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встановлені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законодавством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засновниками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та/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або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керівником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закладу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: </a:t>
            </a:r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  <a:hlinkClick r:id="rId6"/>
              </a:rPr>
              <a:t>https://is.gd/oFNv37</a:t>
            </a:r>
            <a:endParaRPr lang="uk-UA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розрахунок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обсягу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освітньої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субвенції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на 2024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рік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за </a:t>
            </a:r>
            <a:r>
              <a:rPr lang="ru-RU" sz="2000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покликанням</a:t>
            </a:r>
            <a:r>
              <a:rPr lang="ru-RU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:</a:t>
            </a:r>
            <a:r>
              <a:rPr lang="uk-UA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  <a:hlinkClick r:id="rId7"/>
              </a:rPr>
              <a:t>https://clipr.cc/C7nkX</a:t>
            </a:r>
            <a:endParaRPr lang="ru-RU" sz="20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  <a:p>
            <a:pPr marL="342900" indent="-342900" algn="l">
              <a:buFont typeface="Wingdings" panose="05000000000000000000" pitchFamily="2" charset="2"/>
              <a:buChar char="Ø"/>
            </a:pPr>
            <a:endParaRPr lang="uk-UA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94D2A88-3399-B987-FB39-BE48782F766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7088"/>
            <a:ext cx="541371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606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5EB769-F4D7-B669-CAB5-03FF3DD9BE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E44E66A-E5D2-1731-2F9F-D0A3E726C53E}"/>
              </a:ext>
            </a:extLst>
          </p:cNvPr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2BB253E-18DD-2A52-D172-C2B62D409821}"/>
              </a:ext>
            </a:extLst>
          </p:cNvPr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8913982B-0EC0-5903-C119-87E76EE7E26D}"/>
              </a:ext>
            </a:extLst>
          </p:cNvPr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E124CFD4-3CC4-A63E-E5C6-3763C75E1E15}"/>
              </a:ext>
            </a:extLst>
          </p:cNvPr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7A7200AE-5ACE-F486-5D7D-88B40048BC3D}"/>
              </a:ext>
            </a:extLst>
          </p:cNvPr>
          <p:cNvSpPr/>
          <p:nvPr/>
        </p:nvSpPr>
        <p:spPr>
          <a:xfrm rot="-10800000" flipH="1" flipV="1">
            <a:off x="16120382" y="211597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4579C40-C9BD-03BB-2717-9231CC95191A}"/>
              </a:ext>
            </a:extLst>
          </p:cNvPr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BFC1BEAB-EBC3-F70C-B7C8-900284F24D1E}"/>
              </a:ext>
            </a:extLst>
          </p:cNvPr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0BD078C9-27B6-1215-ECFE-120E2AC44860}"/>
              </a:ext>
            </a:extLst>
          </p:cNvPr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46E9624F-420A-BF55-C3E3-5053ACA66530}"/>
              </a:ext>
            </a:extLst>
          </p:cNvPr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B5CBB2F7-6986-007F-A2B6-972941FE77B2}"/>
              </a:ext>
            </a:extLst>
          </p:cNvPr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7B0F4DA0-2A20-21D1-9D81-EF3244475898}"/>
              </a:ext>
            </a:extLst>
          </p:cNvPr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8" name="TextBox 38">
            <a:extLst>
              <a:ext uri="{FF2B5EF4-FFF2-40B4-BE49-F238E27FC236}">
                <a16:creationId xmlns:a16="http://schemas.microsoft.com/office/drawing/2014/main" id="{89187BF8-BB76-627C-7520-F39FF0F24271}"/>
              </a:ext>
            </a:extLst>
          </p:cNvPr>
          <p:cNvSpPr txBox="1"/>
          <p:nvPr/>
        </p:nvSpPr>
        <p:spPr>
          <a:xfrm>
            <a:off x="9525" y="766845"/>
            <a:ext cx="16678275" cy="70965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34644" lvl="1" algn="l">
              <a:lnSpc>
                <a:spcPts val="3719"/>
              </a:lnSpc>
            </a:pPr>
            <a:r>
              <a:rPr lang="ru-RU" sz="2800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До </a:t>
            </a:r>
            <a:r>
              <a:rPr lang="ru-RU" sz="2800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відома</a:t>
            </a:r>
            <a:r>
              <a:rPr lang="ru-RU" sz="2800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керівників</a:t>
            </a:r>
            <a:r>
              <a:rPr lang="ru-RU" sz="2800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закладів</a:t>
            </a:r>
            <a:r>
              <a:rPr lang="ru-RU" sz="2800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b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освіти</a:t>
            </a:r>
            <a:r>
              <a:rPr lang="ru-RU" sz="2800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! </a:t>
            </a:r>
          </a:p>
          <a:p>
            <a:pPr marL="334644" lvl="1" algn="l">
              <a:lnSpc>
                <a:spcPts val="3719"/>
              </a:lnSpc>
            </a:pPr>
            <a:endParaRPr lang="ru-RU" sz="2800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334644" lvl="1" algn="l">
              <a:lnSpc>
                <a:spcPts val="3719"/>
              </a:lnSpc>
            </a:pP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Працівники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психологічної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служби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закладу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освіти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(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практичні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психологи та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соціальні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педагоги)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виконують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свою роботу як у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закладі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освіти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психологічна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просвіта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діагностична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консультативна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освітня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діяльність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обробка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результатів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досліджень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тощо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), так і за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його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межами (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підготовка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до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проведення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заходів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оформлення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робочої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документації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планування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звітність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самоосвіта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робота у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навчально-методичних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та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наукових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центрах,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громадських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організаціях</a:t>
            </a:r>
            <a:r>
              <a:rPr lang="ru-RU" sz="2800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ru-RU" sz="2800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тощо</a:t>
            </a:r>
            <a:endParaRPr lang="ru-RU" sz="2800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334644" lvl="1" algn="l">
              <a:lnSpc>
                <a:spcPts val="3719"/>
              </a:lnSpc>
            </a:pPr>
            <a:endParaRPr lang="ru-RU" sz="2800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334644" lvl="1" algn="l">
              <a:lnSpc>
                <a:spcPts val="3719"/>
              </a:lnSpc>
            </a:pPr>
            <a:r>
              <a:rPr lang="uk-UA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Перелік нормативно-правового забезпечення фахівців психологічної служби</a:t>
            </a:r>
          </a:p>
          <a:p>
            <a:pPr marL="334644" lvl="1" algn="l">
              <a:lnSpc>
                <a:spcPts val="3719"/>
              </a:lnSpc>
            </a:pPr>
            <a:r>
              <a:rPr lang="uk-UA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 системі освіти України, що постійно оновлюється, розміщено на </a:t>
            </a:r>
            <a:r>
              <a:rPr lang="uk-UA" sz="28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вебсайті</a:t>
            </a:r>
            <a:r>
              <a:rPr lang="uk-UA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ДНУ</a:t>
            </a:r>
          </a:p>
          <a:p>
            <a:pPr marL="334644" lvl="1" algn="l">
              <a:lnSpc>
                <a:spcPts val="3719"/>
              </a:lnSpc>
            </a:pPr>
            <a:r>
              <a:rPr lang="uk-UA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«Інститут модернізації змісту освіти» </a:t>
            </a:r>
            <a:r>
              <a:rPr lang="en-US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  <a:hlinkClick r:id="rId10"/>
              </a:rPr>
              <a:t>https://clipr.cc/skJ5Q</a:t>
            </a:r>
            <a:endParaRPr lang="uk-UA" sz="2800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334644" lvl="1" algn="l">
              <a:lnSpc>
                <a:spcPts val="3719"/>
              </a:lnSpc>
            </a:pPr>
            <a:endParaRPr lang="uk-UA" sz="2800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"/>
              <a:ea typeface="DM Sans"/>
              <a:cs typeface="DM Sans"/>
              <a:sym typeface="DM Sans"/>
            </a:endParaRPr>
          </a:p>
          <a:p>
            <a:pPr marL="334644" lvl="1" algn="r">
              <a:lnSpc>
                <a:spcPts val="3719"/>
              </a:lnSpc>
            </a:pPr>
            <a:r>
              <a:rPr lang="uk-UA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 2024/2025 навчальному році пріоритетним завданням психологічної</a:t>
            </a:r>
          </a:p>
          <a:p>
            <a:pPr marL="334644" lvl="1" algn="r">
              <a:lnSpc>
                <a:spcPts val="3719"/>
              </a:lnSpc>
            </a:pPr>
            <a:r>
              <a:rPr lang="uk-UA" sz="28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служби в системі освіти України залишається </a:t>
            </a:r>
            <a:r>
              <a:rPr lang="uk-UA" sz="2800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збереження і зміцнення психічного</a:t>
            </a:r>
          </a:p>
          <a:p>
            <a:pPr marL="334644" lvl="1" algn="r">
              <a:lnSpc>
                <a:spcPts val="3719"/>
              </a:lnSpc>
            </a:pPr>
            <a:r>
              <a:rPr lang="uk-UA" sz="2800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здоров’я всіх учасників освітнього процесу</a:t>
            </a:r>
          </a:p>
        </p:txBody>
      </p:sp>
    </p:spTree>
    <p:extLst>
      <p:ext uri="{BB962C8B-B14F-4D97-AF65-F5344CB8AC3E}">
        <p14:creationId xmlns:p14="http://schemas.microsoft.com/office/powerpoint/2010/main" val="3736543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EB5EBB-66A5-4A98-7122-6CDE1FC8F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4D2B75A-00F6-9868-0EA1-601DCD8DD3C6}"/>
              </a:ext>
            </a:extLst>
          </p:cNvPr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2262932-F62F-32DB-3555-DB6FF71E8A9B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DE6928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ED6BAD6E-28C1-61BC-098D-A684EAEFB9BF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98DF0516-D062-7E54-E1F4-1DA63CE0F390}"/>
              </a:ext>
            </a:extLst>
          </p:cNvPr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F9A0DEE0-B95D-1614-6040-E4D70A1826B5}"/>
              </a:ext>
            </a:extLst>
          </p:cNvPr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6D7CFE85-51D7-7149-8C65-A53CE78C97ED}"/>
              </a:ext>
            </a:extLst>
          </p:cNvPr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F84C8251-1774-C63E-1027-4735CB6E6238}"/>
              </a:ext>
            </a:extLst>
          </p:cNvPr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E43CADE7-66DA-57E6-FE1A-A9E75FBCE7A2}"/>
              </a:ext>
            </a:extLst>
          </p:cNvPr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D063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7B3F937D-45BF-87E6-1D15-93EE1D2B8BF7}"/>
              </a:ext>
            </a:extLst>
          </p:cNvPr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87A2D356-B8F4-316F-D1B3-5203AB2C5427}"/>
              </a:ext>
            </a:extLst>
          </p:cNvPr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EB59A822-4B4C-A2D6-B39E-869BE5A583D3}"/>
              </a:ext>
            </a:extLst>
          </p:cNvPr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127D11C7-D7B2-830A-9096-BAF8D5D71BCA}"/>
              </a:ext>
            </a:extLst>
          </p:cNvPr>
          <p:cNvSpPr txBox="1"/>
          <p:nvPr/>
        </p:nvSpPr>
        <p:spPr>
          <a:xfrm>
            <a:off x="3630297" y="2548110"/>
            <a:ext cx="12044053" cy="4308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У 2024-2025 </a:t>
            </a:r>
            <a:r>
              <a:rPr lang="uk-UA" sz="28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н.р</a:t>
            </a:r>
            <a:r>
              <a:rPr lang="uk-UA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. буде проведено четверту хвилю Українського </a:t>
            </a:r>
            <a:r>
              <a:rPr lang="uk-UA" sz="28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лонгітюдного</a:t>
            </a:r>
            <a:r>
              <a:rPr lang="uk-UA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дослідження – це моніторинг впливу різних факторів на здоров’я українських дітей протягом життя (у базовому модулі дослідження, починаючи із 6 класу) з особливим фокусом на ризикованій поведінці щодо власного здоров’я (насамперед факторах ризику залежної поведінки).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uk-UA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Детальну інформацію про дослідження, опис діагностичних інструментів, записи </a:t>
            </a:r>
            <a:r>
              <a:rPr lang="uk-UA" sz="28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вебінарів</a:t>
            </a:r>
            <a:r>
              <a:rPr lang="uk-UA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«Українське </a:t>
            </a:r>
            <a:r>
              <a:rPr lang="uk-UA" sz="28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лонгітюдне</a:t>
            </a:r>
            <a:r>
              <a:rPr lang="uk-UA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дослідження: інструкція для дослідників» та зразки супутніх документів можливо переглянути за покликанням: </a:t>
            </a:r>
            <a:r>
              <a:rPr lang="en-US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  <a:hlinkClick r:id="rId2"/>
              </a:rPr>
              <a:t>https://clipr.cc/6PpQs</a:t>
            </a:r>
            <a:endParaRPr lang="en-US" sz="2800" dirty="0">
              <a:solidFill>
                <a:srgbClr val="006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llektif Bold"/>
              <a:ea typeface="Kollektif Bold"/>
              <a:cs typeface="Kollektif Bold"/>
              <a:sym typeface="Kollektif Bold"/>
            </a:endParaRPr>
          </a:p>
        </p:txBody>
      </p:sp>
      <p:grpSp>
        <p:nvGrpSpPr>
          <p:cNvPr id="14" name="Group 14">
            <a:extLst>
              <a:ext uri="{FF2B5EF4-FFF2-40B4-BE49-F238E27FC236}">
                <a16:creationId xmlns:a16="http://schemas.microsoft.com/office/drawing/2014/main" id="{54E8A930-E916-9BD7-B5AB-8118DA864DA5}"/>
              </a:ext>
            </a:extLst>
          </p:cNvPr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FB386544-1BA9-FC97-0E4A-42D7EACD4068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66AD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384D7B6B-15BD-0163-6082-608DCD426C1C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7" name="AutoShape 17">
            <a:extLst>
              <a:ext uri="{FF2B5EF4-FFF2-40B4-BE49-F238E27FC236}">
                <a16:creationId xmlns:a16="http://schemas.microsoft.com/office/drawing/2014/main" id="{84561322-5784-FCDF-CD08-DC62E659ADE0}"/>
              </a:ext>
            </a:extLst>
          </p:cNvPr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66D549FC-3C2B-09CA-F620-464CA073979D}"/>
              </a:ext>
            </a:extLst>
          </p:cNvPr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FFCE7B54-DD31-8469-0EA5-0624119CFB6E}"/>
              </a:ext>
            </a:extLst>
          </p:cNvPr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0C66378-1368-1120-7642-54C7C5A9850F}"/>
              </a:ext>
            </a:extLst>
          </p:cNvPr>
          <p:cNvSpPr/>
          <p:nvPr/>
        </p:nvSpPr>
        <p:spPr>
          <a:xfrm>
            <a:off x="12877872" y="104109"/>
            <a:ext cx="5410128" cy="2137741"/>
          </a:xfrm>
          <a:custGeom>
            <a:avLst/>
            <a:gdLst/>
            <a:ahLst/>
            <a:cxnLst/>
            <a:rect l="l" t="t" r="r" b="b"/>
            <a:pathLst>
              <a:path w="5410128" h="2137741">
                <a:moveTo>
                  <a:pt x="0" y="0"/>
                </a:moveTo>
                <a:lnTo>
                  <a:pt x="5410128" y="0"/>
                </a:lnTo>
                <a:lnTo>
                  <a:pt x="5410128" y="2137741"/>
                </a:lnTo>
                <a:lnTo>
                  <a:pt x="0" y="21377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03494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DC7C14-9FBF-C960-4BA4-5F8575E2CA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B2C54D-9E74-1768-D51B-A28DB869A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0"/>
            <a:ext cx="18278475" cy="10281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206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26A981-4721-650F-7D43-F1B0D9424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66D0621-4072-0EA8-BA4C-E95157528375}"/>
              </a:ext>
            </a:extLst>
          </p:cNvPr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FEB0FDC-9C27-337A-926A-1EB4DB4F8D8F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DE6928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8CCB7DDA-87A1-9BF5-E338-BE1381C338CA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A272C8CF-91DB-B8B4-832B-3655283D7097}"/>
              </a:ext>
            </a:extLst>
          </p:cNvPr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5313D840-7E7B-BC51-77B9-E1747173A3FA}"/>
              </a:ext>
            </a:extLst>
          </p:cNvPr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0B0FADDC-C228-B84D-149D-6A993C69ABFD}"/>
              </a:ext>
            </a:extLst>
          </p:cNvPr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71B1CE60-24AB-CB41-CC62-5AE424672507}"/>
              </a:ext>
            </a:extLst>
          </p:cNvPr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5E9082A9-57A6-E17F-F4C3-814E09920794}"/>
              </a:ext>
            </a:extLst>
          </p:cNvPr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D063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4E8B2C4F-A21E-EFB8-849F-7478EE90D045}"/>
              </a:ext>
            </a:extLst>
          </p:cNvPr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1" name="AutoShape 11">
            <a:extLst>
              <a:ext uri="{FF2B5EF4-FFF2-40B4-BE49-F238E27FC236}">
                <a16:creationId xmlns:a16="http://schemas.microsoft.com/office/drawing/2014/main" id="{8ABF7E58-911E-AB40-2152-9C9F483ECF90}"/>
              </a:ext>
            </a:extLst>
          </p:cNvPr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687653A8-CBA2-BD09-1643-19E973E7540E}"/>
              </a:ext>
            </a:extLst>
          </p:cNvPr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3" name="TextBox 13">
            <a:extLst>
              <a:ext uri="{FF2B5EF4-FFF2-40B4-BE49-F238E27FC236}">
                <a16:creationId xmlns:a16="http://schemas.microsoft.com/office/drawing/2014/main" id="{BD540420-BF82-936C-0083-9F3905559F2B}"/>
              </a:ext>
            </a:extLst>
          </p:cNvPr>
          <p:cNvSpPr txBox="1"/>
          <p:nvPr/>
        </p:nvSpPr>
        <p:spPr>
          <a:xfrm>
            <a:off x="3962400" y="2400300"/>
            <a:ext cx="12044053" cy="6494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Наталія ТРОЦЕНКО</a:t>
            </a:r>
            <a:r>
              <a:rPr lang="ru-RU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, </a:t>
            </a:r>
            <a:r>
              <a:rPr lang="ru-RU" sz="28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практичний</a:t>
            </a:r>
            <a:r>
              <a:rPr lang="ru-RU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психолог </a:t>
            </a:r>
            <a:r>
              <a:rPr lang="ru-RU" sz="28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Дніпровський</a:t>
            </a:r>
            <a:r>
              <a:rPr lang="ru-RU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ліцей</a:t>
            </a:r>
            <a:r>
              <a:rPr lang="ru-RU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№ 134 ДМР, </a:t>
            </a:r>
            <a:r>
              <a:rPr lang="ru-RU" sz="28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керівник</a:t>
            </a:r>
            <a:r>
              <a:rPr lang="ru-RU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АНД/ЗЗСО - 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«Як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адаптувати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психологічну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підтримку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до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нових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викликів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,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пов’язаних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з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повномасштабною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війною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?»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ru-RU" sz="1000" b="1" i="1" dirty="0">
              <a:solidFill>
                <a:srgbClr val="006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llektif Bold"/>
              <a:ea typeface="Kollektif Bold"/>
              <a:cs typeface="Kollektif Bold"/>
              <a:sym typeface="Kollektif Bold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Оксана ТОГОБЕЦЬКА, </a:t>
            </a:r>
            <a:r>
              <a:rPr lang="ru-RU" sz="28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практичний</a:t>
            </a:r>
            <a:r>
              <a:rPr lang="ru-RU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психолог КЗДО № 340 ДМР, </a:t>
            </a:r>
            <a:r>
              <a:rPr lang="ru-RU" sz="28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керівник</a:t>
            </a:r>
            <a:r>
              <a:rPr lang="ru-RU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Чечелівського</a:t>
            </a:r>
            <a:r>
              <a:rPr lang="ru-RU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району КЗДО -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Які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ефективні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методи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можна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використовувати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для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профілактики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та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подолання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стресу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у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дітей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та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підлітків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? КПТ в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дії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: робота з травмою та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її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наслідками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у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дітей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та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підлітків</a:t>
            </a:r>
            <a:endParaRPr lang="ru-RU" sz="2800" b="1" i="1" dirty="0">
              <a:solidFill>
                <a:srgbClr val="006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llektif Bold"/>
              <a:ea typeface="Kollektif Bold"/>
              <a:cs typeface="Kollektif Bold"/>
              <a:sym typeface="Kollektif Bold"/>
            </a:endParaRPr>
          </a:p>
          <a:p>
            <a:pPr algn="just"/>
            <a:endParaRPr lang="ru-RU" sz="1000" b="1" i="1" dirty="0">
              <a:solidFill>
                <a:srgbClr val="006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llektif Bold"/>
              <a:ea typeface="Kollektif Bold"/>
              <a:cs typeface="Kollektif Bold"/>
              <a:sym typeface="Kollektif Bold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Ольга ШАПОВАЛ</a:t>
            </a:r>
            <a:r>
              <a:rPr lang="ru-RU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, </a:t>
            </a:r>
            <a:r>
              <a:rPr lang="ru-RU" sz="28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практичний</a:t>
            </a:r>
            <a:r>
              <a:rPr lang="ru-RU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психолог КЗО «СЗШ № 20» ДМР, </a:t>
            </a:r>
            <a:r>
              <a:rPr lang="ru-RU" sz="28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керівник</a:t>
            </a:r>
            <a:r>
              <a:rPr lang="ru-RU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Соборного району ЗЗСО - 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Як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розвивати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емоційний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інтелект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та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комунікативні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навички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у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всіх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учасників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освітнього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процесу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?</a:t>
            </a:r>
          </a:p>
          <a:p>
            <a:pPr algn="just"/>
            <a:endParaRPr lang="ru-RU" sz="1000" b="1" i="1" dirty="0">
              <a:solidFill>
                <a:srgbClr val="0066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llektif Bold"/>
              <a:ea typeface="Kollektif Bold"/>
              <a:cs typeface="Kollektif Bold"/>
              <a:sym typeface="Kollektif Bold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ru-RU" sz="2800" b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Ксенія</a:t>
            </a:r>
            <a:r>
              <a:rPr lang="ru-RU" sz="2800" b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КАРМАЗІНА, </a:t>
            </a:r>
            <a:r>
              <a:rPr lang="ru-RU" sz="28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практичний</a:t>
            </a:r>
            <a:r>
              <a:rPr lang="ru-RU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психолог КЗДО № 402 ДМР, </a:t>
            </a:r>
            <a:r>
              <a:rPr lang="ru-RU" sz="2800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керівник</a:t>
            </a:r>
            <a:r>
              <a:rPr lang="ru-RU" sz="2800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АНД/КЗДО -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Які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ресурси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та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можливості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для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професійного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розвитку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психологів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існують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у </a:t>
            </a:r>
            <a:r>
              <a:rPr lang="ru-RU" sz="2800" b="1" i="1" dirty="0" err="1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місті</a:t>
            </a:r>
            <a:r>
              <a:rPr lang="ru-RU" sz="2800" b="1" i="1" dirty="0">
                <a:solidFill>
                  <a:srgbClr val="0066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?</a:t>
            </a:r>
          </a:p>
        </p:txBody>
      </p:sp>
      <p:sp>
        <p:nvSpPr>
          <p:cNvPr id="17" name="AutoShape 17">
            <a:extLst>
              <a:ext uri="{FF2B5EF4-FFF2-40B4-BE49-F238E27FC236}">
                <a16:creationId xmlns:a16="http://schemas.microsoft.com/office/drawing/2014/main" id="{9FB19466-B5E6-B42E-DF25-276E36DB757D}"/>
              </a:ext>
            </a:extLst>
          </p:cNvPr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8" name="AutoShape 18">
            <a:extLst>
              <a:ext uri="{FF2B5EF4-FFF2-40B4-BE49-F238E27FC236}">
                <a16:creationId xmlns:a16="http://schemas.microsoft.com/office/drawing/2014/main" id="{80BC6992-E75F-F101-8A06-589E3F9B3928}"/>
              </a:ext>
            </a:extLst>
          </p:cNvPr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BC488561-6E87-0E85-DA45-992B582A8AC7}"/>
              </a:ext>
            </a:extLst>
          </p:cNvPr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94E836F4-28B4-D8A7-6648-2D82AEDD3B0A}"/>
              </a:ext>
            </a:extLst>
          </p:cNvPr>
          <p:cNvSpPr/>
          <p:nvPr/>
        </p:nvSpPr>
        <p:spPr>
          <a:xfrm>
            <a:off x="12877872" y="104109"/>
            <a:ext cx="5410128" cy="2137741"/>
          </a:xfrm>
          <a:custGeom>
            <a:avLst/>
            <a:gdLst/>
            <a:ahLst/>
            <a:cxnLst/>
            <a:rect l="l" t="t" r="r" b="b"/>
            <a:pathLst>
              <a:path w="5410128" h="2137741">
                <a:moveTo>
                  <a:pt x="0" y="0"/>
                </a:moveTo>
                <a:lnTo>
                  <a:pt x="5410128" y="0"/>
                </a:lnTo>
                <a:lnTo>
                  <a:pt x="5410128" y="2137741"/>
                </a:lnTo>
                <a:lnTo>
                  <a:pt x="0" y="21377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467335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0">
            <a:hlinkClick r:id="rId2"/>
            <a:extLst>
              <a:ext uri="{FF2B5EF4-FFF2-40B4-BE49-F238E27FC236}">
                <a16:creationId xmlns:a16="http://schemas.microsoft.com/office/drawing/2014/main" id="{5E14286C-0015-783C-E0E8-590DDBE94F7B}"/>
              </a:ext>
            </a:extLst>
          </p:cNvPr>
          <p:cNvSpPr/>
          <p:nvPr/>
        </p:nvSpPr>
        <p:spPr>
          <a:xfrm>
            <a:off x="14249400" y="104109"/>
            <a:ext cx="4038600" cy="1610391"/>
          </a:xfrm>
          <a:custGeom>
            <a:avLst/>
            <a:gdLst/>
            <a:ahLst/>
            <a:cxnLst/>
            <a:rect l="l" t="t" r="r" b="b"/>
            <a:pathLst>
              <a:path w="5410128" h="2137741">
                <a:moveTo>
                  <a:pt x="0" y="0"/>
                </a:moveTo>
                <a:lnTo>
                  <a:pt x="5410128" y="0"/>
                </a:lnTo>
                <a:lnTo>
                  <a:pt x="5410128" y="2137741"/>
                </a:lnTo>
                <a:lnTo>
                  <a:pt x="0" y="213774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pic>
        <p:nvPicPr>
          <p:cNvPr id="4" name="Рисунок 3" descr="Зображення, що містить текст, знімок екрана, Шрифт, Графіка&#10;&#10;Автоматично згенерований опис">
            <a:extLst>
              <a:ext uri="{FF2B5EF4-FFF2-40B4-BE49-F238E27FC236}">
                <a16:creationId xmlns:a16="http://schemas.microsoft.com/office/drawing/2014/main" id="{B1AF1D50-DAD6-0F1A-027E-B0B938113A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97" y="1362448"/>
            <a:ext cx="10692406" cy="75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3920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1BBF585-B5B6-9C22-9FB6-BD6A25AFC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01A5C87-28C3-8AC1-32B4-D3B636B7CDCF}"/>
              </a:ext>
            </a:extLst>
          </p:cNvPr>
          <p:cNvGrpSpPr/>
          <p:nvPr/>
        </p:nvGrpSpPr>
        <p:grpSpPr>
          <a:xfrm rot="-2700000">
            <a:off x="11386843" y="7201845"/>
            <a:ext cx="7415398" cy="3565095"/>
            <a:chOff x="0" y="0"/>
            <a:chExt cx="660400" cy="31750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AC8EE1B-3D9E-983C-A099-FD97BC68B6BF}"/>
                </a:ext>
              </a:extLst>
            </p:cNvPr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66AD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A87E4B3-0792-7036-88BD-D3EFCCF8CDF7}"/>
                </a:ext>
              </a:extLst>
            </p:cNvPr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>
            <a:extLst>
              <a:ext uri="{FF2B5EF4-FFF2-40B4-BE49-F238E27FC236}">
                <a16:creationId xmlns:a16="http://schemas.microsoft.com/office/drawing/2014/main" id="{0A2D0576-77C9-5DFA-4F91-A1EEF6D5873D}"/>
              </a:ext>
            </a:extLst>
          </p:cNvPr>
          <p:cNvSpPr/>
          <p:nvPr/>
        </p:nvSpPr>
        <p:spPr>
          <a:xfrm flipV="1">
            <a:off x="14131544" y="7969488"/>
            <a:ext cx="5132702" cy="5185216"/>
          </a:xfrm>
          <a:prstGeom prst="line">
            <a:avLst/>
          </a:prstGeom>
          <a:ln w="28575" cap="flat">
            <a:solidFill>
              <a:srgbClr val="D063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B7F56D7E-9290-8F48-5162-6A5C8C73E581}"/>
              </a:ext>
            </a:extLst>
          </p:cNvPr>
          <p:cNvSpPr/>
          <p:nvPr/>
        </p:nvSpPr>
        <p:spPr>
          <a:xfrm flipV="1">
            <a:off x="14444220" y="8329798"/>
            <a:ext cx="5038853" cy="5038853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7" name="AutoShape 7">
            <a:extLst>
              <a:ext uri="{FF2B5EF4-FFF2-40B4-BE49-F238E27FC236}">
                <a16:creationId xmlns:a16="http://schemas.microsoft.com/office/drawing/2014/main" id="{AA1F4ED7-BE66-C3AE-51A8-E701947058BA}"/>
              </a:ext>
            </a:extLst>
          </p:cNvPr>
          <p:cNvSpPr/>
          <p:nvPr/>
        </p:nvSpPr>
        <p:spPr>
          <a:xfrm flipV="1">
            <a:off x="14802690" y="8681112"/>
            <a:ext cx="4867141" cy="4867141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929D0A4-C288-DF3B-9545-E4EB5B4E9E6E}"/>
              </a:ext>
            </a:extLst>
          </p:cNvPr>
          <p:cNvSpPr txBox="1"/>
          <p:nvPr/>
        </p:nvSpPr>
        <p:spPr>
          <a:xfrm>
            <a:off x="3321750" y="1753837"/>
            <a:ext cx="12354668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sz="6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Дякую</a:t>
            </a:r>
            <a:r>
              <a:rPr lang="ru-RU" sz="66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за </a:t>
            </a:r>
            <a:r>
              <a:rPr lang="ru-RU" sz="6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увагу</a:t>
            </a:r>
            <a:r>
              <a:rPr lang="ru-RU" sz="66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!</a:t>
            </a:r>
          </a:p>
          <a:p>
            <a:pPr algn="ctr"/>
            <a:r>
              <a:rPr lang="ru-RU" sz="6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презентацію</a:t>
            </a:r>
            <a:r>
              <a:rPr lang="ru-RU" sz="66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6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підготувала</a:t>
            </a:r>
            <a:endParaRPr lang="ru-RU" sz="6600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llektif Bold"/>
              <a:ea typeface="Kollektif Bold"/>
              <a:cs typeface="Kollektif Bold"/>
              <a:sym typeface="Kollektif Bold"/>
            </a:endParaRPr>
          </a:p>
          <a:p>
            <a:pPr algn="ctr"/>
            <a:r>
              <a:rPr lang="ru-RU" sz="6600" b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Ела ЗАГРЕБЕЛЬНА</a:t>
            </a:r>
            <a:r>
              <a:rPr lang="ru-RU" sz="660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, психолог </a:t>
            </a:r>
          </a:p>
          <a:p>
            <a:pPr algn="ctr"/>
            <a:r>
              <a:rPr lang="ru-RU" sz="660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КУ </a:t>
            </a:r>
            <a:r>
              <a:rPr lang="ru-RU" sz="66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“Центр </a:t>
            </a:r>
            <a:r>
              <a:rPr lang="ru-RU" sz="6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професійного</a:t>
            </a:r>
            <a:r>
              <a:rPr lang="ru-RU" sz="66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6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розвитку</a:t>
            </a:r>
            <a:endParaRPr lang="ru-RU" sz="6600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llektif Bold"/>
              <a:ea typeface="Kollektif Bold"/>
              <a:cs typeface="Kollektif Bold"/>
              <a:sym typeface="Kollektif Bold"/>
            </a:endParaRPr>
          </a:p>
          <a:p>
            <a:pPr algn="ctr"/>
            <a:r>
              <a:rPr lang="ru-RU" sz="66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“</a:t>
            </a:r>
            <a:r>
              <a:rPr lang="ru-RU" sz="6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Освітня</a:t>
            </a:r>
            <a:r>
              <a:rPr lang="ru-RU" sz="66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 </a:t>
            </a:r>
            <a:r>
              <a:rPr lang="ru-RU" sz="6600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траєкторія</a:t>
            </a:r>
            <a:r>
              <a:rPr lang="ru-RU" sz="66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“ ДМР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AB3808D2-2088-2F49-1BDF-E218BA792131}"/>
              </a:ext>
            </a:extLst>
          </p:cNvPr>
          <p:cNvSpPr/>
          <p:nvPr/>
        </p:nvSpPr>
        <p:spPr>
          <a:xfrm rot="-10800000">
            <a:off x="9525" y="63583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0" name="Freeform 10">
            <a:extLst>
              <a:ext uri="{FF2B5EF4-FFF2-40B4-BE49-F238E27FC236}">
                <a16:creationId xmlns:a16="http://schemas.microsoft.com/office/drawing/2014/main" id="{10E262C2-9CDF-5DE4-2A59-D3CA55ED4231}"/>
              </a:ext>
            </a:extLst>
          </p:cNvPr>
          <p:cNvSpPr/>
          <p:nvPr/>
        </p:nvSpPr>
        <p:spPr>
          <a:xfrm>
            <a:off x="1083809" y="63869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36AE87EF-8736-1C8D-CC9C-1AB945F65872}"/>
              </a:ext>
            </a:extLst>
          </p:cNvPr>
          <p:cNvSpPr/>
          <p:nvPr/>
        </p:nvSpPr>
        <p:spPr>
          <a:xfrm>
            <a:off x="0" y="7470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7E63A24C-3737-3B7D-439A-1FC1114BAB07}"/>
              </a:ext>
            </a:extLst>
          </p:cNvPr>
          <p:cNvSpPr/>
          <p:nvPr/>
        </p:nvSpPr>
        <p:spPr>
          <a:xfrm rot="-10800000">
            <a:off x="0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1A64E6F7-0F73-0F4C-9DC1-49907FD419A1}"/>
              </a:ext>
            </a:extLst>
          </p:cNvPr>
          <p:cNvSpPr/>
          <p:nvPr/>
        </p:nvSpPr>
        <p:spPr>
          <a:xfrm rot="-5400000">
            <a:off x="1083809" y="8554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D30D257F-CA19-E844-37E5-E1A0A5965550}"/>
              </a:ext>
            </a:extLst>
          </p:cNvPr>
          <p:cNvSpPr/>
          <p:nvPr/>
        </p:nvSpPr>
        <p:spPr>
          <a:xfrm rot="-10800000">
            <a:off x="1083809" y="962372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2DCE76E5-F7DB-6392-D5D1-E992951B6237}"/>
              </a:ext>
            </a:extLst>
          </p:cNvPr>
          <p:cNvSpPr/>
          <p:nvPr/>
        </p:nvSpPr>
        <p:spPr>
          <a:xfrm rot="-10800000">
            <a:off x="3321750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7AB214EA-D949-95D8-6011-468EDDF573A9}"/>
              </a:ext>
            </a:extLst>
          </p:cNvPr>
          <p:cNvSpPr/>
          <p:nvPr/>
        </p:nvSpPr>
        <p:spPr>
          <a:xfrm>
            <a:off x="3321750" y="74993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0DB8EA43-ABC2-E9D5-C48C-E5F8AF75E059}"/>
              </a:ext>
            </a:extLst>
          </p:cNvPr>
          <p:cNvSpPr/>
          <p:nvPr/>
        </p:nvSpPr>
        <p:spPr>
          <a:xfrm rot="5400000">
            <a:off x="4405559" y="8583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558295ED-53EA-058A-CBCF-17A778505458}"/>
              </a:ext>
            </a:extLst>
          </p:cNvPr>
          <p:cNvSpPr/>
          <p:nvPr/>
        </p:nvSpPr>
        <p:spPr>
          <a:xfrm>
            <a:off x="2237941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3905E353-D41B-34D4-0DB0-43F22F2BDBAF}"/>
              </a:ext>
            </a:extLst>
          </p:cNvPr>
          <p:cNvSpPr/>
          <p:nvPr/>
        </p:nvSpPr>
        <p:spPr>
          <a:xfrm>
            <a:off x="3321750" y="966693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FF8703F8-4256-0C38-7D05-686E33CA703E}"/>
              </a:ext>
            </a:extLst>
          </p:cNvPr>
          <p:cNvSpPr/>
          <p:nvPr/>
        </p:nvSpPr>
        <p:spPr>
          <a:xfrm rot="5400000">
            <a:off x="0" y="9638357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1" name="Freeform 21">
            <a:extLst>
              <a:ext uri="{FF2B5EF4-FFF2-40B4-BE49-F238E27FC236}">
                <a16:creationId xmlns:a16="http://schemas.microsoft.com/office/drawing/2014/main" id="{848A8C5C-18F1-796B-B253-9C7EFF226587}"/>
              </a:ext>
            </a:extLst>
          </p:cNvPr>
          <p:cNvSpPr/>
          <p:nvPr/>
        </p:nvSpPr>
        <p:spPr>
          <a:xfrm rot="-5400000">
            <a:off x="15470622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2" name="Freeform 22">
            <a:extLst>
              <a:ext uri="{FF2B5EF4-FFF2-40B4-BE49-F238E27FC236}">
                <a16:creationId xmlns:a16="http://schemas.microsoft.com/office/drawing/2014/main" id="{232A08CF-1A93-3732-D4B1-D1AAE454F09D}"/>
              </a:ext>
            </a:extLst>
          </p:cNvPr>
          <p:cNvSpPr/>
          <p:nvPr/>
        </p:nvSpPr>
        <p:spPr>
          <a:xfrm rot="-5400000">
            <a:off x="16554431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3" name="Freeform 23">
            <a:extLst>
              <a:ext uri="{FF2B5EF4-FFF2-40B4-BE49-F238E27FC236}">
                <a16:creationId xmlns:a16="http://schemas.microsoft.com/office/drawing/2014/main" id="{966A1506-C2B4-9703-432E-9749B52C4805}"/>
              </a:ext>
            </a:extLst>
          </p:cNvPr>
          <p:cNvSpPr/>
          <p:nvPr/>
        </p:nvSpPr>
        <p:spPr>
          <a:xfrm flipH="1" flipV="1">
            <a:off x="17638239" y="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4" name="Freeform 24">
            <a:extLst>
              <a:ext uri="{FF2B5EF4-FFF2-40B4-BE49-F238E27FC236}">
                <a16:creationId xmlns:a16="http://schemas.microsoft.com/office/drawing/2014/main" id="{07198135-DC32-12A1-6B58-A8AC3A83E7F0}"/>
              </a:ext>
            </a:extLst>
          </p:cNvPr>
          <p:cNvSpPr/>
          <p:nvPr/>
        </p:nvSpPr>
        <p:spPr>
          <a:xfrm rot="-5400000">
            <a:off x="14386813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5" name="Freeform 25">
            <a:extLst>
              <a:ext uri="{FF2B5EF4-FFF2-40B4-BE49-F238E27FC236}">
                <a16:creationId xmlns:a16="http://schemas.microsoft.com/office/drawing/2014/main" id="{F190697B-A47F-503F-255A-506878189650}"/>
              </a:ext>
            </a:extLst>
          </p:cNvPr>
          <p:cNvSpPr/>
          <p:nvPr/>
        </p:nvSpPr>
        <p:spPr>
          <a:xfrm rot="-5400000">
            <a:off x="15470622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E8D72DEF-08B4-8032-790F-259D7D7CEF4B}"/>
              </a:ext>
            </a:extLst>
          </p:cNvPr>
          <p:cNvSpPr/>
          <p:nvPr/>
        </p:nvSpPr>
        <p:spPr>
          <a:xfrm>
            <a:off x="16554431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8" y="0"/>
                </a:lnTo>
                <a:lnTo>
                  <a:pt x="1083808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7" name="Freeform 27">
            <a:extLst>
              <a:ext uri="{FF2B5EF4-FFF2-40B4-BE49-F238E27FC236}">
                <a16:creationId xmlns:a16="http://schemas.microsoft.com/office/drawing/2014/main" id="{67FCEEE8-EC7B-BB08-6627-A144A0B90BD5}"/>
              </a:ext>
            </a:extLst>
          </p:cNvPr>
          <p:cNvSpPr/>
          <p:nvPr/>
        </p:nvSpPr>
        <p:spPr>
          <a:xfrm rot="5400000">
            <a:off x="17638239" y="10838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3E05F13D-CC70-831C-CB38-8EC3CA4CC757}"/>
              </a:ext>
            </a:extLst>
          </p:cNvPr>
          <p:cNvSpPr/>
          <p:nvPr/>
        </p:nvSpPr>
        <p:spPr>
          <a:xfrm rot="5400000" flipH="1" flipV="1">
            <a:off x="17638239" y="216761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0" name="Freeform 30">
            <a:extLst>
              <a:ext uri="{FF2B5EF4-FFF2-40B4-BE49-F238E27FC236}">
                <a16:creationId xmlns:a16="http://schemas.microsoft.com/office/drawing/2014/main" id="{1F3B7BF4-EB7D-4251-2D46-505498D25064}"/>
              </a:ext>
            </a:extLst>
          </p:cNvPr>
          <p:cNvSpPr/>
          <p:nvPr/>
        </p:nvSpPr>
        <p:spPr>
          <a:xfrm rot="5400000" flipH="1" flipV="1">
            <a:off x="16554431" y="4433486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8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8" y="0"/>
                </a:lnTo>
                <a:lnTo>
                  <a:pt x="1083808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1" name="Freeform 31">
            <a:extLst>
              <a:ext uri="{FF2B5EF4-FFF2-40B4-BE49-F238E27FC236}">
                <a16:creationId xmlns:a16="http://schemas.microsoft.com/office/drawing/2014/main" id="{E6353E02-0743-589D-A1D7-32472F5D8399}"/>
              </a:ext>
            </a:extLst>
          </p:cNvPr>
          <p:cNvSpPr/>
          <p:nvPr/>
        </p:nvSpPr>
        <p:spPr>
          <a:xfrm>
            <a:off x="135269" y="185687"/>
            <a:ext cx="5410128" cy="2137741"/>
          </a:xfrm>
          <a:custGeom>
            <a:avLst/>
            <a:gdLst/>
            <a:ahLst/>
            <a:cxnLst/>
            <a:rect l="l" t="t" r="r" b="b"/>
            <a:pathLst>
              <a:path w="5410128" h="2137741">
                <a:moveTo>
                  <a:pt x="0" y="0"/>
                </a:moveTo>
                <a:lnTo>
                  <a:pt x="5410128" y="0"/>
                </a:lnTo>
                <a:lnTo>
                  <a:pt x="5410128" y="2137741"/>
                </a:lnTo>
                <a:lnTo>
                  <a:pt x="0" y="21377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548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6531AE5-7568-77C9-C3FF-FB224DFED4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0"/>
            <a:ext cx="18268950" cy="102762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5E7E96-B303-8679-4C2E-9F6CC88C5508}"/>
              </a:ext>
            </a:extLst>
          </p:cNvPr>
          <p:cNvSpPr txBox="1"/>
          <p:nvPr/>
        </p:nvSpPr>
        <p:spPr>
          <a:xfrm>
            <a:off x="5457825" y="266700"/>
            <a:ext cx="73914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2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lef" panose="00000500000000000000" pitchFamily="2" charset="-79"/>
              </a:rPr>
              <a:t>ЯКИЙ ВИ ПСИХОЛОГ?</a:t>
            </a:r>
            <a:endParaRPr lang="ru-UA" sz="5400" b="1" dirty="0">
              <a:solidFill>
                <a:srgbClr val="2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lef" panose="00000500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380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66AD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0" name="TextBox 10"/>
          <p:cNvSpPr txBox="1"/>
          <p:nvPr/>
        </p:nvSpPr>
        <p:spPr>
          <a:xfrm>
            <a:off x="3651538" y="2424351"/>
            <a:ext cx="11478243" cy="4873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37"/>
              </a:lnSpc>
            </a:pP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      З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метою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організації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належного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психологічного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соціально-педагогічного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супроводу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учасників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освітнього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процесу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в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новому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навчальному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році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керівники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обласних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районних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міських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департаментів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(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управлінь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відділів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)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освіти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і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науки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,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закладів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освіти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мають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вжити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заходів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щодо</a:t>
            </a:r>
            <a:r>
              <a:rPr lang="en-US" sz="31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забезпечення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усіх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закладів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освіти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навчально-методичних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центрів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/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кабінетів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/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лабораторій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психологічної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служби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методистами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практичними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психологами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соціальними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педагогами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відповідно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до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нормативної</a:t>
            </a:r>
            <a:r>
              <a:rPr lang="en-US" sz="31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1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потреби</a:t>
            </a:r>
            <a:endParaRPr lang="en-US" sz="3198" b="1" i="1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</p:txBody>
      </p:sp>
      <p:grpSp>
        <p:nvGrpSpPr>
          <p:cNvPr id="11" name="Group 11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D06326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r>
                <a:rPr lang="en-US" sz="23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5" name="AutoShape 15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6" name="AutoShape 16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7" name="AutoShape 17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D063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8" name="AutoShape 18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9" name="AutoShape 19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0" name="AutoShape 20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1" name="AutoShape 21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2" name="Freeform 22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3" name="Freeform 23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4" name="Freeform 24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5" name="Freeform 25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6" name="Freeform 26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7" name="Freeform 27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8" name="Freeform 28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9" name="Freeform 29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0" name="Freeform 30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1" name="Freeform 31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2" name="Freeform 32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3" name="Freeform 33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4" name="Freeform 34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5" name="Freeform 35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6" name="Freeform 36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7" name="Freeform 37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2700000">
            <a:off x="14381224" y="7574679"/>
            <a:ext cx="7415398" cy="3565095"/>
            <a:chOff x="0" y="0"/>
            <a:chExt cx="660400" cy="3175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0066AD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5" name="AutoShape 5"/>
          <p:cNvSpPr/>
          <p:nvPr/>
        </p:nvSpPr>
        <p:spPr>
          <a:xfrm>
            <a:off x="13918610" y="8394229"/>
            <a:ext cx="5185216" cy="5132702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6" name="AutoShape 6"/>
          <p:cNvSpPr/>
          <p:nvPr/>
        </p:nvSpPr>
        <p:spPr>
          <a:xfrm>
            <a:off x="13704664" y="8706905"/>
            <a:ext cx="5038853" cy="5038853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7" name="AutoShape 7"/>
          <p:cNvSpPr/>
          <p:nvPr/>
        </p:nvSpPr>
        <p:spPr>
          <a:xfrm>
            <a:off x="13525062" y="9065375"/>
            <a:ext cx="4867141" cy="4867141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8" name="AutoShape 8"/>
          <p:cNvSpPr/>
          <p:nvPr/>
        </p:nvSpPr>
        <p:spPr>
          <a:xfrm>
            <a:off x="13398407" y="9451643"/>
            <a:ext cx="4690515" cy="4690515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9" name="AutoShape 9"/>
          <p:cNvSpPr/>
          <p:nvPr/>
        </p:nvSpPr>
        <p:spPr>
          <a:xfrm>
            <a:off x="13254553" y="9891320"/>
            <a:ext cx="4347674" cy="4347674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0" name="TextBox 10"/>
          <p:cNvSpPr txBox="1"/>
          <p:nvPr/>
        </p:nvSpPr>
        <p:spPr>
          <a:xfrm>
            <a:off x="3643415" y="3077758"/>
            <a:ext cx="11478243" cy="3219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197"/>
              </a:lnSpc>
            </a:pPr>
            <a:r>
              <a:rPr lang="en-US" sz="34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  </a:t>
            </a:r>
            <a:r>
              <a:rPr lang="en-US" sz="34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Головним</a:t>
            </a:r>
            <a:r>
              <a:rPr lang="en-US" sz="34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4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пріоритетом</a:t>
            </a:r>
            <a:r>
              <a:rPr lang="en-US" sz="34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4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діяльності</a:t>
            </a:r>
            <a:r>
              <a:rPr lang="en-US" sz="34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4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психологічної</a:t>
            </a:r>
            <a:r>
              <a:rPr lang="en-US" sz="34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4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служби</a:t>
            </a:r>
            <a:r>
              <a:rPr lang="en-US" sz="34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в </a:t>
            </a:r>
            <a:r>
              <a:rPr lang="en-US" sz="34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закладах</a:t>
            </a:r>
            <a:r>
              <a:rPr lang="en-US" sz="34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en-US" sz="3498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освіти</a:t>
            </a:r>
            <a:r>
              <a:rPr lang="en-US" sz="3498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"/>
                <a:ea typeface="DM Sans"/>
                <a:cs typeface="DM Sans"/>
                <a:sym typeface="DM Sans"/>
              </a:rPr>
              <a:t> є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розв’язання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освітніх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та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виховних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завдань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що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сприятиме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збереженню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психологічного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здоров’я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всіх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учасників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освітнього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процесу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забезпечення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фахівців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психологічної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служби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окремим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робочим</a:t>
            </a:r>
            <a:r>
              <a:rPr lang="en-US" sz="3498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3498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кабінетом</a:t>
            </a:r>
            <a:endParaRPr lang="en-US" sz="3498" b="1" i="1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</p:txBody>
      </p:sp>
      <p:grpSp>
        <p:nvGrpSpPr>
          <p:cNvPr id="11" name="Group 11"/>
          <p:cNvGrpSpPr/>
          <p:nvPr/>
        </p:nvGrpSpPr>
        <p:grpSpPr>
          <a:xfrm rot="2700000">
            <a:off x="-1376391" y="-3093321"/>
            <a:ext cx="7415398" cy="3565095"/>
            <a:chOff x="0" y="0"/>
            <a:chExt cx="660400" cy="3175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60400" cy="317500"/>
            </a:xfrm>
            <a:custGeom>
              <a:avLst/>
              <a:gdLst/>
              <a:ahLst/>
              <a:cxnLst/>
              <a:rect l="l" t="t" r="r" b="b"/>
              <a:pathLst>
                <a:path w="660400" h="3175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17500"/>
                  </a:cubicBezTo>
                  <a:lnTo>
                    <a:pt x="660400" y="317500"/>
                  </a:lnTo>
                  <a:lnTo>
                    <a:pt x="0" y="317500"/>
                  </a:lnTo>
                  <a:lnTo>
                    <a:pt x="0" y="317500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28575" cap="sq">
              <a:solidFill>
                <a:srgbClr val="D06326"/>
              </a:solidFill>
              <a:prstDash val="solid"/>
              <a:miter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146050"/>
              <a:ext cx="660400" cy="171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r>
                <a:rPr lang="en-US" sz="2300">
                  <a:solidFill>
                    <a:srgbClr val="FFFFFF"/>
                  </a:solidFill>
                  <a:latin typeface="DM Sans"/>
                  <a:ea typeface="DM Sans"/>
                  <a:cs typeface="DM Sans"/>
                  <a:sym typeface="DM Sans"/>
                </a:rPr>
                <a:t> </a:t>
              </a:r>
            </a:p>
          </p:txBody>
        </p:sp>
      </p:grpSp>
      <p:sp>
        <p:nvSpPr>
          <p:cNvPr id="14" name="AutoShape 14"/>
          <p:cNvSpPr/>
          <p:nvPr/>
        </p:nvSpPr>
        <p:spPr>
          <a:xfrm>
            <a:off x="-1839005" y="-2273771"/>
            <a:ext cx="5185216" cy="5132702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5" name="AutoShape 15"/>
          <p:cNvSpPr/>
          <p:nvPr/>
        </p:nvSpPr>
        <p:spPr>
          <a:xfrm>
            <a:off x="-2052951" y="-1961095"/>
            <a:ext cx="5038853" cy="5038853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6" name="AutoShape 16"/>
          <p:cNvSpPr/>
          <p:nvPr/>
        </p:nvSpPr>
        <p:spPr>
          <a:xfrm>
            <a:off x="-2232553" y="-1602625"/>
            <a:ext cx="4867141" cy="4867141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7" name="AutoShape 17"/>
          <p:cNvSpPr/>
          <p:nvPr/>
        </p:nvSpPr>
        <p:spPr>
          <a:xfrm>
            <a:off x="-2359208" y="-1216357"/>
            <a:ext cx="4690515" cy="4690515"/>
          </a:xfrm>
          <a:prstGeom prst="line">
            <a:avLst/>
          </a:prstGeom>
          <a:ln w="28575" cap="flat">
            <a:solidFill>
              <a:srgbClr val="D0632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8" name="AutoShape 18"/>
          <p:cNvSpPr/>
          <p:nvPr/>
        </p:nvSpPr>
        <p:spPr>
          <a:xfrm>
            <a:off x="-2503062" y="-776680"/>
            <a:ext cx="4347674" cy="4347674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19" name="AutoShape 19"/>
          <p:cNvSpPr/>
          <p:nvPr/>
        </p:nvSpPr>
        <p:spPr>
          <a:xfrm>
            <a:off x="-2623881" y="-332957"/>
            <a:ext cx="3963599" cy="3985594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0" name="AutoShape 20"/>
          <p:cNvSpPr/>
          <p:nvPr/>
        </p:nvSpPr>
        <p:spPr>
          <a:xfrm>
            <a:off x="-2598114" y="228677"/>
            <a:ext cx="3377485" cy="3360058"/>
          </a:xfrm>
          <a:prstGeom prst="line">
            <a:avLst/>
          </a:prstGeom>
          <a:ln w="28575" cap="flat">
            <a:solidFill>
              <a:srgbClr val="0066AD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1" name="AutoShape 21"/>
          <p:cNvSpPr/>
          <p:nvPr/>
        </p:nvSpPr>
        <p:spPr>
          <a:xfrm>
            <a:off x="-2509797" y="905760"/>
            <a:ext cx="2628598" cy="2671969"/>
          </a:xfrm>
          <a:prstGeom prst="line">
            <a:avLst/>
          </a:prstGeom>
          <a:ln w="28575" cap="flat">
            <a:solidFill>
              <a:srgbClr val="DE6928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22" name="Freeform 22"/>
          <p:cNvSpPr/>
          <p:nvPr/>
        </p:nvSpPr>
        <p:spPr>
          <a:xfrm>
            <a:off x="17204191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3" name="Freeform 23"/>
          <p:cNvSpPr/>
          <p:nvPr/>
        </p:nvSpPr>
        <p:spPr>
          <a:xfrm>
            <a:off x="17204191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4" name="Freeform 24"/>
          <p:cNvSpPr/>
          <p:nvPr/>
        </p:nvSpPr>
        <p:spPr>
          <a:xfrm rot="5400000" flipH="1" flipV="1">
            <a:off x="17204191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5" name="Freeform 25"/>
          <p:cNvSpPr/>
          <p:nvPr/>
        </p:nvSpPr>
        <p:spPr>
          <a:xfrm>
            <a:off x="16120382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6" name="Freeform 26"/>
          <p:cNvSpPr/>
          <p:nvPr/>
        </p:nvSpPr>
        <p:spPr>
          <a:xfrm rot="5400000">
            <a:off x="15036573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7" name="Freeform 27"/>
          <p:cNvSpPr/>
          <p:nvPr/>
        </p:nvSpPr>
        <p:spPr>
          <a:xfrm rot="-10800000">
            <a:off x="16120382" y="21125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8" name="Freeform 28"/>
          <p:cNvSpPr/>
          <p:nvPr/>
        </p:nvSpPr>
        <p:spPr>
          <a:xfrm rot="5400000" flipH="1" flipV="1">
            <a:off x="12770705" y="-551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9" name="Freeform 29"/>
          <p:cNvSpPr/>
          <p:nvPr/>
        </p:nvSpPr>
        <p:spPr>
          <a:xfrm rot="-10800000" flipH="1" flipV="1">
            <a:off x="12770705" y="10287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0" name="Freeform 30"/>
          <p:cNvSpPr/>
          <p:nvPr/>
        </p:nvSpPr>
        <p:spPr>
          <a:xfrm rot="-10800000">
            <a:off x="9525" y="7044155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1" name="Freeform 31"/>
          <p:cNvSpPr/>
          <p:nvPr/>
        </p:nvSpPr>
        <p:spPr>
          <a:xfrm>
            <a:off x="1083809" y="707273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2" name="Freeform 32"/>
          <p:cNvSpPr/>
          <p:nvPr/>
        </p:nvSpPr>
        <p:spPr>
          <a:xfrm>
            <a:off x="0" y="81565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3" name="Freeform 33"/>
          <p:cNvSpPr/>
          <p:nvPr/>
        </p:nvSpPr>
        <p:spPr>
          <a:xfrm rot="-10800000">
            <a:off x="0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4" name="Freeform 34"/>
          <p:cNvSpPr/>
          <p:nvPr/>
        </p:nvSpPr>
        <p:spPr>
          <a:xfrm rot="-5400000">
            <a:off x="1083809" y="92403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5" name="Freeform 35"/>
          <p:cNvSpPr/>
          <p:nvPr/>
        </p:nvSpPr>
        <p:spPr>
          <a:xfrm rot="-10800000">
            <a:off x="3321750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6" name="Freeform 36"/>
          <p:cNvSpPr/>
          <p:nvPr/>
        </p:nvSpPr>
        <p:spPr>
          <a:xfrm>
            <a:off x="3321750" y="81851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7" name="Freeform 37"/>
          <p:cNvSpPr/>
          <p:nvPr/>
        </p:nvSpPr>
        <p:spPr>
          <a:xfrm rot="5400000">
            <a:off x="4405559" y="92689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9525" y="824316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083809" y="827173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0" y="935554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>
            <a:off x="3321750" y="9384123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>
            <a:off x="4405559" y="8300314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9" name="Freeform 9"/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0" name="Freeform 10"/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>
          <a:xfrm rot="5400000" flipH="1" flipV="1">
            <a:off x="12770705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12" name="Freeform 12"/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13" name="Group 13"/>
          <p:cNvGrpSpPr/>
          <p:nvPr/>
        </p:nvGrpSpPr>
        <p:grpSpPr>
          <a:xfrm>
            <a:off x="298607" y="514766"/>
            <a:ext cx="6046286" cy="1027869"/>
            <a:chOff x="0" y="0"/>
            <a:chExt cx="1592438" cy="27071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0060A3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42177" y="818832"/>
            <a:ext cx="570271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НАВЧАЛЬНА ДІЯЛЬНІСТЬ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322631" y="505143"/>
            <a:ext cx="6713943" cy="11926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39 %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вчителів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вважають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негативним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чинником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освітнього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процесу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в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умовах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війни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те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що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учні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не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вміють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самостійно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вчитися</a:t>
            </a:r>
            <a:endParaRPr lang="en-US" sz="2599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42177" y="2476818"/>
            <a:ext cx="9660106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Фахівці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психологічної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служби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мають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акцентувати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увагу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Я-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концепції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та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самооцінці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тобто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стратегії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роботи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з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учнями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яка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сприяє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розвитку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позитивної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самооцінки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та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надолуженню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освітніх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втрат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створення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комфортних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умов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для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повернення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учнів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до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повноцінного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освітнього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процесу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усунення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подальших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негативних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впливів</a:t>
            </a:r>
            <a:endParaRPr lang="en-US" sz="2699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032153" y="2476818"/>
            <a:ext cx="6713943" cy="2051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Індивідуальна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психологічна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підтримка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здобувачів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сприяє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підвищенню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їхньої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мотивації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до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навчання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подоланню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стресу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та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тривожност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і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які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виникають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в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умовах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воєнного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стану</a:t>
            </a:r>
            <a:endParaRPr lang="en-US" sz="2699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642177" y="5564779"/>
            <a:ext cx="9390041" cy="245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План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роботи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фахівця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служби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має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обов’язково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містити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питання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подолання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наслідків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травматичних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інцидентів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налагодження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контакту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довіри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та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комунікації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між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усіма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учасниками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реалізації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програм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із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надолуження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освітніх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втрат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рекомендації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фахівців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психологічної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служби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педагогам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тощо</a:t>
            </a:r>
            <a:endParaRPr lang="en-US" sz="2699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1032153" y="5564779"/>
            <a:ext cx="6713943" cy="245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Фахівці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служби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в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системі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України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у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плані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заходів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мають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чітко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розподілити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ролі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та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обов’язки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узгоджені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заздалегідь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між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фахівцями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служби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та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педагогами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закладу</a:t>
            </a:r>
            <a:r>
              <a:rPr lang="en-US" sz="2699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endParaRPr lang="en-US" sz="2699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061183" y="92031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" name="Freeform 3"/>
          <p:cNvSpPr/>
          <p:nvPr/>
        </p:nvSpPr>
        <p:spPr>
          <a:xfrm>
            <a:off x="17204191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4" name="Freeform 4"/>
          <p:cNvSpPr/>
          <p:nvPr/>
        </p:nvSpPr>
        <p:spPr>
          <a:xfrm>
            <a:off x="17204191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5" name="Freeform 5"/>
          <p:cNvSpPr/>
          <p:nvPr/>
        </p:nvSpPr>
        <p:spPr>
          <a:xfrm>
            <a:off x="11144992" y="81744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6" name="Freeform 6"/>
          <p:cNvSpPr/>
          <p:nvPr/>
        </p:nvSpPr>
        <p:spPr>
          <a:xfrm>
            <a:off x="16120382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7" name="Freeform 7"/>
          <p:cNvSpPr/>
          <p:nvPr/>
        </p:nvSpPr>
        <p:spPr>
          <a:xfrm rot="5400000">
            <a:off x="15036573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8" name="Freeform 8"/>
          <p:cNvSpPr/>
          <p:nvPr/>
        </p:nvSpPr>
        <p:spPr>
          <a:xfrm rot="5400000" flipH="1" flipV="1">
            <a:off x="12770705" y="813748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9" name="Freeform 9"/>
          <p:cNvSpPr/>
          <p:nvPr/>
        </p:nvSpPr>
        <p:spPr>
          <a:xfrm rot="-10800000" flipH="1" flipV="1">
            <a:off x="12770705" y="9221298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grpSp>
        <p:nvGrpSpPr>
          <p:cNvPr id="10" name="Group 10"/>
          <p:cNvGrpSpPr/>
          <p:nvPr/>
        </p:nvGrpSpPr>
        <p:grpSpPr>
          <a:xfrm>
            <a:off x="298607" y="514766"/>
            <a:ext cx="6046286" cy="1027869"/>
            <a:chOff x="0" y="0"/>
            <a:chExt cx="1592438" cy="270714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92438" cy="270714"/>
            </a:xfrm>
            <a:custGeom>
              <a:avLst/>
              <a:gdLst/>
              <a:ahLst/>
              <a:cxnLst/>
              <a:rect l="l" t="t" r="r" b="b"/>
              <a:pathLst>
                <a:path w="1592438" h="270714">
                  <a:moveTo>
                    <a:pt x="65303" y="0"/>
                  </a:moveTo>
                  <a:lnTo>
                    <a:pt x="1527135" y="0"/>
                  </a:lnTo>
                  <a:cubicBezTo>
                    <a:pt x="1544454" y="0"/>
                    <a:pt x="1561064" y="6880"/>
                    <a:pt x="1573311" y="19127"/>
                  </a:cubicBezTo>
                  <a:cubicBezTo>
                    <a:pt x="1585557" y="31373"/>
                    <a:pt x="1592438" y="47983"/>
                    <a:pt x="1592438" y="65303"/>
                  </a:cubicBezTo>
                  <a:lnTo>
                    <a:pt x="1592438" y="205412"/>
                  </a:lnTo>
                  <a:cubicBezTo>
                    <a:pt x="1592438" y="241477"/>
                    <a:pt x="1563201" y="270714"/>
                    <a:pt x="1527135" y="270714"/>
                  </a:cubicBezTo>
                  <a:lnTo>
                    <a:pt x="65303" y="270714"/>
                  </a:lnTo>
                  <a:cubicBezTo>
                    <a:pt x="47983" y="270714"/>
                    <a:pt x="31373" y="263834"/>
                    <a:pt x="19127" y="251588"/>
                  </a:cubicBezTo>
                  <a:cubicBezTo>
                    <a:pt x="6880" y="239341"/>
                    <a:pt x="0" y="222731"/>
                    <a:pt x="0" y="205412"/>
                  </a:cubicBezTo>
                  <a:lnTo>
                    <a:pt x="0" y="65303"/>
                  </a:lnTo>
                  <a:cubicBezTo>
                    <a:pt x="0" y="47983"/>
                    <a:pt x="6880" y="31373"/>
                    <a:pt x="19127" y="19127"/>
                  </a:cubicBezTo>
                  <a:cubicBezTo>
                    <a:pt x="31373" y="6880"/>
                    <a:pt x="47983" y="0"/>
                    <a:pt x="65303" y="0"/>
                  </a:cubicBezTo>
                  <a:close/>
                </a:path>
              </a:pathLst>
            </a:custGeom>
            <a:solidFill>
              <a:srgbClr val="0060A3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9050"/>
              <a:ext cx="1592438" cy="2516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642177" y="818832"/>
            <a:ext cx="5702716" cy="4360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00"/>
              </a:lnSpc>
            </a:pPr>
            <a:r>
              <a:rPr lang="en-US" sz="3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НАВЧАЛЬНА ДІЯЛЬНІСТЬ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22631" y="505143"/>
            <a:ext cx="9586451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19"/>
              </a:lnSpc>
            </a:pP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Наразі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важливим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стає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питання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підвищення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професійної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компетентності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практичних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психологів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та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соціальних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педагогів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у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напряму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оволодіння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сучасними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технологіями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en-US" sz="2599" i="1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599" i="1" dirty="0" err="1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допомоги</a:t>
            </a:r>
            <a:endParaRPr lang="en-US" sz="2599" i="1" dirty="0">
              <a:solidFill>
                <a:srgbClr val="D0632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42177" y="2476818"/>
            <a:ext cx="9660106" cy="204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dirty="0">
                <a:solidFill>
                  <a:srgbClr val="DE6928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«</a:t>
            </a:r>
            <a:r>
              <a:rPr lang="en-US" sz="2699" dirty="0" err="1">
                <a:solidFill>
                  <a:srgbClr val="DE6928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Інститут</a:t>
            </a:r>
            <a:r>
              <a:rPr lang="en-US" sz="2699" dirty="0">
                <a:solidFill>
                  <a:srgbClr val="DE6928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модернізації</a:t>
            </a:r>
            <a:r>
              <a:rPr lang="en-US" sz="2699" dirty="0">
                <a:solidFill>
                  <a:srgbClr val="DE6928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змісту</a:t>
            </a:r>
            <a:r>
              <a:rPr lang="en-US" sz="2699" dirty="0">
                <a:solidFill>
                  <a:srgbClr val="DE6928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освіти</a:t>
            </a:r>
            <a:r>
              <a:rPr lang="en-US" sz="2699" dirty="0">
                <a:solidFill>
                  <a:srgbClr val="DE6928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»</a:t>
            </a:r>
          </a:p>
          <a:p>
            <a:pPr algn="l">
              <a:lnSpc>
                <a:spcPts val="3239"/>
              </a:lnSpc>
            </a:pPr>
            <a:r>
              <a:rPr lang="en-US" sz="2699" dirty="0" err="1">
                <a:solidFill>
                  <a:srgbClr val="DE6928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спецкурс</a:t>
            </a:r>
            <a:r>
              <a:rPr lang="en-US" sz="2699" dirty="0">
                <a:solidFill>
                  <a:srgbClr val="DE6928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«</a:t>
            </a:r>
            <a:r>
              <a:rPr lang="en-US" sz="2699" b="1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Освітні</a:t>
            </a:r>
            <a:r>
              <a:rPr lang="en-US" sz="2699" b="1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втрати</a:t>
            </a:r>
            <a:r>
              <a:rPr lang="en-US" sz="2699" b="1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та</a:t>
            </a:r>
            <a:r>
              <a:rPr lang="en-US" sz="2699" b="1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освітні</a:t>
            </a:r>
            <a:r>
              <a:rPr lang="en-US" sz="2699" b="1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розриви</a:t>
            </a:r>
            <a:r>
              <a:rPr lang="en-US" sz="2699" b="1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: </a:t>
            </a:r>
            <a:endParaRPr lang="uk-UA" sz="2699" b="1" dirty="0">
              <a:solidFill>
                <a:srgbClr val="DE6928"/>
              </a:solidFill>
              <a:latin typeface="DM Sans Italics"/>
              <a:ea typeface="DM Sans Italics"/>
              <a:cs typeface="DM Sans Italics"/>
              <a:sym typeface="DM Sans Italics"/>
            </a:endParaRPr>
          </a:p>
          <a:p>
            <a:pPr algn="l">
              <a:lnSpc>
                <a:spcPts val="3239"/>
              </a:lnSpc>
            </a:pPr>
            <a:r>
              <a:rPr lang="en-US" sz="2699" b="1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вимірювання</a:t>
            </a:r>
            <a:r>
              <a:rPr lang="en-US" sz="2699" b="1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та</a:t>
            </a:r>
            <a:r>
              <a:rPr lang="en-US" sz="2699" b="1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механізми</a:t>
            </a:r>
            <a:r>
              <a:rPr lang="en-US" sz="2699" b="1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подолання</a:t>
            </a:r>
            <a:r>
              <a:rPr lang="en-US" sz="2699" b="1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»</a:t>
            </a:r>
          </a:p>
          <a:p>
            <a:pPr algn="l">
              <a:lnSpc>
                <a:spcPts val="3239"/>
              </a:lnSpc>
            </a:pP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0,5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кредиту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ЄКТС (15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год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.)</a:t>
            </a:r>
          </a:p>
          <a:p>
            <a:pPr algn="l">
              <a:lnSpc>
                <a:spcPts val="3239"/>
              </a:lnSpc>
            </a:pP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реєстрація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:</a:t>
            </a:r>
            <a:r>
              <a:rPr lang="uk-UA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  <a:hlinkClick r:id="rId6"/>
              </a:rPr>
              <a:t>http://surl.li/bhvfbe</a:t>
            </a:r>
            <a:r>
              <a:rPr lang="uk-UA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endParaRPr lang="en-US" sz="2699" u="sng" dirty="0">
              <a:solidFill>
                <a:srgbClr val="0060A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9289770" y="2476818"/>
            <a:ext cx="8998230" cy="245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З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метою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стабілізації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психоемоційного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стану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здобувачів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освіти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та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їхнього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налаштування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на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освітню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діяльність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фахівці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служби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мають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впроваджувати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b="1" i="1" dirty="0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«</a:t>
            </a:r>
            <a:r>
              <a:rPr lang="en-US" sz="2699" b="1" i="1" dirty="0" err="1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годину</a:t>
            </a:r>
            <a:r>
              <a:rPr lang="en-US" sz="2699" b="1" i="1" dirty="0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психолога</a:t>
            </a:r>
            <a:r>
              <a:rPr lang="en-US" sz="2699" b="1" i="1" dirty="0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/</a:t>
            </a:r>
            <a:r>
              <a:rPr lang="en-US" sz="2699" b="1" i="1" dirty="0" err="1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соціального</a:t>
            </a:r>
            <a:r>
              <a:rPr lang="en-US" sz="2699" b="1" i="1" dirty="0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педагога</a:t>
            </a:r>
            <a:r>
              <a:rPr lang="en-US" sz="2699" b="1" i="1" dirty="0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» </a:t>
            </a:r>
            <a:r>
              <a:rPr lang="en-US" sz="2699" dirty="0" err="1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та</a:t>
            </a:r>
            <a:r>
              <a:rPr lang="en-US" sz="2699" dirty="0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факультативні</a:t>
            </a:r>
            <a:r>
              <a:rPr lang="en-US" sz="2699" b="1" i="1" dirty="0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курси</a:t>
            </a:r>
            <a:r>
              <a:rPr lang="en-US" sz="2699" dirty="0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переглянути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можна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за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покликанням</a:t>
            </a:r>
            <a:r>
              <a:rPr lang="en-US" sz="2699" dirty="0">
                <a:solidFill>
                  <a:srgbClr val="0060A3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:</a:t>
            </a:r>
            <a:r>
              <a:rPr lang="en-US" sz="2699" dirty="0">
                <a:solidFill>
                  <a:srgbClr val="0060A3"/>
                </a:solidFill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  <a:hlinkClick r:id="rId7"/>
              </a:rPr>
              <a:t>http://surl.li/zagcqm</a:t>
            </a:r>
            <a:endParaRPr lang="en-US" sz="2699" u="sng" dirty="0">
              <a:solidFill>
                <a:srgbClr val="0060A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289769" y="5307153"/>
            <a:ext cx="8801819" cy="16383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Час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проведення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зазначеної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години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потрібно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врахувати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у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плані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роботи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закладу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освіти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 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частині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позакласної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роботи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не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менше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ніж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1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раз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місяць</a:t>
            </a:r>
            <a:r>
              <a:rPr lang="en-US" sz="2699" b="1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для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кожної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групи</a:t>
            </a:r>
            <a:r>
              <a:rPr lang="en-US" sz="2699" i="1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/</a:t>
            </a:r>
            <a:r>
              <a:rPr lang="en-US" sz="2699" i="1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класу</a:t>
            </a:r>
            <a:endParaRPr lang="en-US" sz="2699" i="1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42177" y="4934268"/>
            <a:ext cx="8356055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Фахівці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служби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можуть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застосовувати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програми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факультативів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спецкурсів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і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курсів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за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вибором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що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отримали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гриф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«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Схвалено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для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використання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в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освітньому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процесі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» у 2024/2025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навчальному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році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,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які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розміщено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на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вебсайті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ДНУ «ІМЗО»:</a:t>
            </a:r>
            <a:r>
              <a:rPr lang="uk-UA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  <a:hlinkClick r:id="rId8"/>
              </a:rPr>
              <a:t>http://surl.li/sfqlfc</a:t>
            </a:r>
            <a:endParaRPr lang="en-US" sz="2699" u="sng" dirty="0">
              <a:solidFill>
                <a:srgbClr val="0060A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572194" y="7806056"/>
            <a:ext cx="8356055" cy="2047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39"/>
              </a:lnSpc>
            </a:pP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Навчально-методичні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матеріали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щодо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роботи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в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умовах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війни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розміщено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на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699" dirty="0" err="1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вебсайті</a:t>
            </a:r>
            <a:r>
              <a:rPr lang="en-US" sz="2699" dirty="0">
                <a:solidFill>
                  <a:srgbClr val="DE6928"/>
                </a:solidFill>
                <a:latin typeface="DM Sans Italics"/>
                <a:ea typeface="DM Sans Italics"/>
                <a:cs typeface="DM Sans Italics"/>
                <a:sym typeface="DM Sans Italics"/>
              </a:rPr>
              <a:t> ДНУ «ІМЗО»:      </a:t>
            </a:r>
            <a:r>
              <a:rPr lang="en-US" sz="26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  <a:hlinkClick r:id="rId9"/>
              </a:rPr>
              <a:t>http://surl.li/fghtqt</a:t>
            </a:r>
            <a:endParaRPr lang="en-US" sz="2699" u="sng" dirty="0">
              <a:solidFill>
                <a:srgbClr val="0060A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239"/>
              </a:lnSpc>
            </a:pPr>
            <a:r>
              <a:rPr lang="en-US" sz="26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  <a:hlinkClick r:id="rId10"/>
              </a:rPr>
              <a:t>http://surl.li/prwnpm</a:t>
            </a:r>
            <a:endParaRPr lang="en-US" sz="2699" u="sng" dirty="0">
              <a:solidFill>
                <a:srgbClr val="0060A3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algn="l">
              <a:lnSpc>
                <a:spcPts val="3239"/>
              </a:lnSpc>
            </a:pPr>
            <a:r>
              <a:rPr lang="en-US" sz="2699" u="sng" dirty="0">
                <a:solidFill>
                  <a:srgbClr val="0060A3"/>
                </a:solidFill>
                <a:latin typeface="DM Sans"/>
                <a:ea typeface="DM Sans"/>
                <a:cs typeface="DM Sans"/>
                <a:sym typeface="DM Sans"/>
                <a:hlinkClick r:id="rId11"/>
              </a:rPr>
              <a:t>http://surl.li/sbjeln</a:t>
            </a:r>
            <a:endParaRPr lang="en-US" sz="2699" u="sng" dirty="0">
              <a:solidFill>
                <a:srgbClr val="0060A3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740904" y="4431296"/>
            <a:ext cx="1871630" cy="0"/>
          </a:xfrm>
          <a:prstGeom prst="line">
            <a:avLst/>
          </a:prstGeom>
          <a:ln w="38100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3" name="AutoShape 3"/>
          <p:cNvSpPr/>
          <p:nvPr/>
        </p:nvSpPr>
        <p:spPr>
          <a:xfrm flipV="1">
            <a:off x="8223473" y="4431296"/>
            <a:ext cx="1866900" cy="0"/>
          </a:xfrm>
          <a:prstGeom prst="line">
            <a:avLst/>
          </a:prstGeom>
          <a:ln w="38100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4" name="AutoShape 4"/>
          <p:cNvSpPr/>
          <p:nvPr/>
        </p:nvSpPr>
        <p:spPr>
          <a:xfrm flipV="1">
            <a:off x="14596537" y="4431296"/>
            <a:ext cx="1762125" cy="0"/>
          </a:xfrm>
          <a:prstGeom prst="line">
            <a:avLst/>
          </a:prstGeom>
          <a:ln w="38100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5" name="AutoShape 5"/>
          <p:cNvSpPr/>
          <p:nvPr/>
        </p:nvSpPr>
        <p:spPr>
          <a:xfrm flipH="1" flipV="1">
            <a:off x="5036940" y="4431296"/>
            <a:ext cx="1762125" cy="0"/>
          </a:xfrm>
          <a:prstGeom prst="line">
            <a:avLst/>
          </a:prstGeom>
          <a:ln w="38100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sp>
        <p:nvSpPr>
          <p:cNvPr id="6" name="AutoShape 6"/>
          <p:cNvSpPr/>
          <p:nvPr/>
        </p:nvSpPr>
        <p:spPr>
          <a:xfrm flipH="1" flipV="1">
            <a:off x="11514780" y="4431296"/>
            <a:ext cx="1657350" cy="0"/>
          </a:xfrm>
          <a:prstGeom prst="line">
            <a:avLst/>
          </a:prstGeom>
          <a:ln w="38100" cap="flat">
            <a:solidFill>
              <a:srgbClr val="A6A6A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uk-UA"/>
          </a:p>
        </p:txBody>
      </p:sp>
      <p:grpSp>
        <p:nvGrpSpPr>
          <p:cNvPr id="7" name="Group 7"/>
          <p:cNvGrpSpPr/>
          <p:nvPr/>
        </p:nvGrpSpPr>
        <p:grpSpPr>
          <a:xfrm>
            <a:off x="316496" y="3719093"/>
            <a:ext cx="1424407" cy="142440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0A3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612533" y="3719093"/>
            <a:ext cx="1424407" cy="1424407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06326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6799065" y="3719093"/>
            <a:ext cx="1424407" cy="1424407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AD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090373" y="3719093"/>
            <a:ext cx="1424407" cy="1424407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6928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172130" y="3719093"/>
            <a:ext cx="1424407" cy="1424407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66AD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6358662" y="3719093"/>
            <a:ext cx="1424407" cy="1424407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E6928"/>
            </a:solidFill>
          </p:spPr>
          <p:txBody>
            <a:bodyPr/>
            <a:lstStyle/>
            <a:p>
              <a:endParaRPr lang="uk-UA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553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893962" y="469010"/>
            <a:ext cx="9196411" cy="559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58"/>
              </a:lnSpc>
            </a:pPr>
            <a:r>
              <a:rPr lang="en-US" sz="4200" dirty="0">
                <a:solidFill>
                  <a:srgbClr val="D063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llektif Bold"/>
                <a:ea typeface="Kollektif Bold"/>
                <a:cs typeface="Kollektif Bold"/>
                <a:sym typeface="Kollektif Bold"/>
              </a:rPr>
              <a:t>СЕКСУАЛЬНА ОСВІТА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612034" y="5153201"/>
            <a:ext cx="16134062" cy="976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«</a:t>
            </a:r>
            <a:r>
              <a:rPr lang="en-US" sz="2799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Інститут</a:t>
            </a:r>
            <a:r>
              <a:rPr lang="en-US" sz="2799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799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модернізації</a:t>
            </a:r>
            <a:r>
              <a:rPr lang="en-US" sz="2799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799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змісту</a:t>
            </a:r>
            <a:r>
              <a:rPr lang="en-US" sz="2799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799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освіти</a:t>
            </a:r>
            <a:r>
              <a:rPr lang="en-US" sz="2799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» </a:t>
            </a:r>
            <a:r>
              <a:rPr lang="en-US" sz="2799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пропонує</a:t>
            </a:r>
            <a:r>
              <a:rPr lang="en-US" sz="2799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799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навчальнометодичні</a:t>
            </a:r>
            <a:r>
              <a:rPr lang="en-US" sz="2799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799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матеріали</a:t>
            </a:r>
            <a:r>
              <a:rPr lang="en-US" sz="2799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799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щодо</a:t>
            </a:r>
            <a:r>
              <a:rPr lang="en-US" sz="2799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799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впровадження</a:t>
            </a:r>
            <a:r>
              <a:rPr lang="en-US" sz="2799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КСО у </a:t>
            </a:r>
            <a:r>
              <a:rPr lang="en-US" sz="2799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закладах</a:t>
            </a:r>
            <a:r>
              <a:rPr lang="en-US" sz="2799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799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освіти</a:t>
            </a:r>
            <a:endParaRPr lang="en-US" sz="2799" spc="89" dirty="0">
              <a:solidFill>
                <a:srgbClr val="DE69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"/>
              <a:ea typeface="DM Sans Bold"/>
              <a:cs typeface="DM Sans Bold"/>
              <a:sym typeface="DM Sa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766505" y="1296996"/>
            <a:ext cx="16979591" cy="1921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79"/>
              </a:lnSpc>
            </a:pP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  Лекції з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контрацепції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менструальної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гігієни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та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фізіології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дітей-підлітків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є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актуальними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для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українського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суспільства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оскільки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подібна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інформація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напряму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стосується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здоров’я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та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добробуту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. </a:t>
            </a:r>
            <a:endParaRPr lang="uk-UA" sz="2699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algn="just">
              <a:lnSpc>
                <a:spcPts val="3779"/>
              </a:lnSpc>
            </a:pP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Є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пропозиція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проводити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тематичні</a:t>
            </a:r>
            <a:r>
              <a:rPr lang="en-US" sz="2699" b="1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лекції</a:t>
            </a:r>
            <a:r>
              <a:rPr lang="en-US" sz="2699" b="1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дітям</a:t>
            </a:r>
            <a:r>
              <a:rPr lang="en-US" sz="2699" b="1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безоплатно</a:t>
            </a:r>
            <a:r>
              <a:rPr lang="en-US" sz="2699" b="1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на</a:t>
            </a:r>
            <a:r>
              <a:rPr lang="en-US" sz="2699" b="1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засадах</a:t>
            </a:r>
            <a:r>
              <a:rPr lang="en-US" sz="2699" b="1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добровільної</a:t>
            </a:r>
            <a:r>
              <a:rPr lang="en-US" sz="2699" b="1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b="1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участі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,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щоб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заповнити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прогалини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в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їхніх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знаннях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у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потрібний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для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цього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розвитку</a:t>
            </a:r>
            <a:r>
              <a:rPr lang="en-US" sz="2699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699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момент</a:t>
            </a:r>
            <a:endParaRPr lang="en-US" sz="2699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</p:txBody>
      </p:sp>
      <p:sp>
        <p:nvSpPr>
          <p:cNvPr id="28" name="Freeform 28"/>
          <p:cNvSpPr/>
          <p:nvPr/>
        </p:nvSpPr>
        <p:spPr>
          <a:xfrm>
            <a:off x="17204191" y="70377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29" name="Freeform 29"/>
          <p:cNvSpPr/>
          <p:nvPr/>
        </p:nvSpPr>
        <p:spPr>
          <a:xfrm>
            <a:off x="17204191" y="81216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0" name="Freeform 30"/>
          <p:cNvSpPr/>
          <p:nvPr/>
        </p:nvSpPr>
        <p:spPr>
          <a:xfrm rot="5400000" flipH="1" flipV="1">
            <a:off x="17204191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1" name="Freeform 31"/>
          <p:cNvSpPr/>
          <p:nvPr/>
        </p:nvSpPr>
        <p:spPr>
          <a:xfrm>
            <a:off x="16120382" y="5953982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2" name="Freeform 32"/>
          <p:cNvSpPr/>
          <p:nvPr/>
        </p:nvSpPr>
        <p:spPr>
          <a:xfrm>
            <a:off x="16120382" y="7037791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3" name="Freeform 33"/>
          <p:cNvSpPr/>
          <p:nvPr/>
        </p:nvSpPr>
        <p:spPr>
          <a:xfrm rot="5400000">
            <a:off x="15036573" y="8121600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4" name="Freeform 34"/>
          <p:cNvSpPr/>
          <p:nvPr/>
        </p:nvSpPr>
        <p:spPr>
          <a:xfrm rot="-10800000">
            <a:off x="16120382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0" y="0"/>
                </a:moveTo>
                <a:lnTo>
                  <a:pt x="1083809" y="0"/>
                </a:lnTo>
                <a:lnTo>
                  <a:pt x="1083809" y="1083809"/>
                </a:lnTo>
                <a:lnTo>
                  <a:pt x="0" y="10838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5" name="Freeform 35"/>
          <p:cNvSpPr/>
          <p:nvPr/>
        </p:nvSpPr>
        <p:spPr>
          <a:xfrm rot="-10800000" flipH="1" flipV="1">
            <a:off x="15036573" y="9205409"/>
            <a:ext cx="1083809" cy="1083809"/>
          </a:xfrm>
          <a:custGeom>
            <a:avLst/>
            <a:gdLst/>
            <a:ahLst/>
            <a:cxnLst/>
            <a:rect l="l" t="t" r="r" b="b"/>
            <a:pathLst>
              <a:path w="1083809" h="1083809">
                <a:moveTo>
                  <a:pt x="1083809" y="1083809"/>
                </a:moveTo>
                <a:lnTo>
                  <a:pt x="0" y="1083809"/>
                </a:lnTo>
                <a:lnTo>
                  <a:pt x="0" y="0"/>
                </a:lnTo>
                <a:lnTo>
                  <a:pt x="1083809" y="0"/>
                </a:lnTo>
                <a:lnTo>
                  <a:pt x="1083809" y="108380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  <p:sp>
        <p:nvSpPr>
          <p:cNvPr id="36" name="TextBox 36"/>
          <p:cNvSpPr txBox="1"/>
          <p:nvPr/>
        </p:nvSpPr>
        <p:spPr>
          <a:xfrm>
            <a:off x="550994" y="6236604"/>
            <a:ext cx="14045543" cy="44852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just">
              <a:lnSpc>
                <a:spcPts val="3779"/>
              </a:lnSpc>
              <a:buFont typeface="Arial"/>
              <a:buChar char="•"/>
            </a:pP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Касілова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А., 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Мельничук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В.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400" b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«</a:t>
            </a:r>
            <a:r>
              <a:rPr lang="en-US" sz="2400" b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Основи</a:t>
            </a:r>
            <a:r>
              <a:rPr lang="en-US" sz="2400" b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400" b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репродуктивного</a:t>
            </a:r>
            <a:r>
              <a:rPr lang="en-US" sz="2400" b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400" b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та</a:t>
            </a:r>
            <a:r>
              <a:rPr lang="en-US" sz="2400" b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400" b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сексуального</a:t>
            </a:r>
            <a:r>
              <a:rPr lang="en-US" sz="2400" b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 </a:t>
            </a:r>
            <a:r>
              <a:rPr lang="en-US" sz="2400" b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здоров’я</a:t>
            </a:r>
            <a:r>
              <a:rPr lang="en-US" sz="2400" b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"/>
                <a:ea typeface="DM Sans Bold"/>
                <a:cs typeface="DM Sans Bold"/>
                <a:sym typeface="DM Sans Bold"/>
              </a:rPr>
              <a:t>»</a:t>
            </a:r>
            <a:r>
              <a:rPr lang="en-US" sz="2400" b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.</a:t>
            </a:r>
            <a:r>
              <a:rPr lang="en-US" sz="2400" b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Навчально-методичний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посібник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; </a:t>
            </a:r>
          </a:p>
          <a:p>
            <a:pPr marL="582927" lvl="1" indent="-291463" algn="just">
              <a:lnSpc>
                <a:spcPts val="3779"/>
              </a:lnSpc>
              <a:buFont typeface="Arial"/>
              <a:buChar char="•"/>
            </a:pP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Флярковська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О. В., 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Мельничук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В. О. </a:t>
            </a:r>
            <a:r>
              <a:rPr lang="en-US" sz="2400" b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«</a:t>
            </a:r>
            <a:r>
              <a:rPr lang="en-US" sz="2400" b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Комплексна</a:t>
            </a:r>
            <a:r>
              <a:rPr lang="en-US" sz="2400" b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400" b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сексуальна</a:t>
            </a:r>
            <a:r>
              <a:rPr lang="en-US" sz="2400" b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400" b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освіта</a:t>
            </a:r>
            <a:r>
              <a:rPr lang="en-US" sz="2400" b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»; 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Спецкурс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підвищення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кваліфікації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для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слухачів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(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освітян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) 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очно-дистанційної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форми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навчання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;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</a:p>
          <a:p>
            <a:pPr marL="582927" lvl="1" indent="-291463" algn="just">
              <a:lnSpc>
                <a:spcPts val="3779"/>
              </a:lnSpc>
              <a:buFont typeface="Arial"/>
              <a:buChar char="•"/>
            </a:pP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Мельничук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В., 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Флярковська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О. 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Навчальнометодичний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посібник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400" b="1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«</a:t>
            </a:r>
            <a:r>
              <a:rPr lang="en-US" sz="2400" b="1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Комплексна</a:t>
            </a:r>
            <a:r>
              <a:rPr lang="en-US" sz="2400" b="1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400" b="1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сексуальна</a:t>
            </a:r>
            <a:r>
              <a:rPr lang="en-US" sz="2400" b="1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</a:t>
            </a:r>
            <a:r>
              <a:rPr lang="en-US" sz="2400" b="1" i="1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освіта</a:t>
            </a:r>
            <a:r>
              <a:rPr lang="en-US" sz="2400" b="1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»</a:t>
            </a:r>
            <a:endParaRPr lang="uk-UA" sz="2400" b="1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582927" lvl="1" indent="-291463" algn="just">
              <a:buFont typeface="Arial"/>
              <a:buChar char="•"/>
            </a:pPr>
            <a:r>
              <a:rPr lang="uk-UA" sz="2400" b="1" i="1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ГО “Дівчата” </a:t>
            </a:r>
            <a:r>
              <a:rPr lang="uk-UA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мають навчальний компонент: лекції для підлітків та дорослих щодо сексуальної просвіти, навчальні програми для </a:t>
            </a:r>
            <a:r>
              <a:rPr lang="uk-UA" sz="2400" spc="86" dirty="0" err="1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міжсекторальних</a:t>
            </a:r>
            <a:r>
              <a:rPr lang="uk-UA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</a:rPr>
              <a:t> співробітників щодо роботи з випадками ГЗН: </a:t>
            </a:r>
            <a:r>
              <a:rPr lang="en-US" sz="2400" spc="86" dirty="0">
                <a:solidFill>
                  <a:srgbClr val="0060A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Bold Italics"/>
                <a:ea typeface="DM Sans Bold Italics"/>
                <a:cs typeface="DM Sans Bold Italics"/>
                <a:sym typeface="DM Sans Bold Italics"/>
                <a:hlinkClick r:id="rId10"/>
              </a:rPr>
              <a:t>mailto:go@divchata.org </a:t>
            </a:r>
            <a:endParaRPr lang="uk-UA" sz="2400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  <a:p>
            <a:pPr marL="582927" lvl="1" indent="-291463" algn="just">
              <a:lnSpc>
                <a:spcPts val="3779"/>
              </a:lnSpc>
              <a:buFont typeface="Arial"/>
              <a:buChar char="•"/>
            </a:pPr>
            <a:endParaRPr lang="en-US" sz="2400" b="1" i="1" spc="86" dirty="0">
              <a:solidFill>
                <a:srgbClr val="0060A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Bold Italics"/>
              <a:ea typeface="DM Sans Bold Italics"/>
              <a:cs typeface="DM Sans Bold Italics"/>
              <a:sym typeface="DM Sans Bold Italics"/>
            </a:endParaRPr>
          </a:p>
        </p:txBody>
      </p:sp>
      <p:sp>
        <p:nvSpPr>
          <p:cNvPr id="37" name="TextBox 37"/>
          <p:cNvSpPr txBox="1"/>
          <p:nvPr/>
        </p:nvSpPr>
        <p:spPr>
          <a:xfrm>
            <a:off x="7511269" y="185239"/>
            <a:ext cx="10301200" cy="738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2400" i="1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Фахівці</a:t>
            </a:r>
            <a:r>
              <a:rPr lang="en-US" sz="2400" i="1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психологічної</a:t>
            </a:r>
            <a:r>
              <a:rPr lang="en-US" sz="2400" i="1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служби</a:t>
            </a:r>
            <a:r>
              <a:rPr lang="en-US" sz="2400" i="1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в </a:t>
            </a:r>
            <a:r>
              <a:rPr lang="en-US" sz="2400" i="1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плані</a:t>
            </a:r>
            <a:r>
              <a:rPr lang="en-US" sz="2400" i="1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роботи</a:t>
            </a:r>
            <a:r>
              <a:rPr lang="en-US" sz="2400" i="1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мають</a:t>
            </a:r>
            <a:r>
              <a:rPr lang="en-US" sz="2400" i="1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передбачити</a:t>
            </a:r>
            <a:r>
              <a:rPr lang="en-US" sz="2400" i="1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роботу</a:t>
            </a:r>
            <a:r>
              <a:rPr lang="en-US" sz="2400" i="1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щодо</a:t>
            </a:r>
            <a:r>
              <a:rPr lang="en-US" sz="2400" i="1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статевого</a:t>
            </a:r>
            <a:r>
              <a:rPr lang="en-US" sz="2400" i="1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виховання</a:t>
            </a:r>
            <a:r>
              <a:rPr lang="en-US" sz="2400" i="1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учасників</a:t>
            </a:r>
            <a:r>
              <a:rPr lang="en-US" sz="2400" i="1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освітнього</a:t>
            </a:r>
            <a:r>
              <a:rPr lang="en-US" sz="2400" i="1" spc="89" dirty="0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 </a:t>
            </a:r>
            <a:r>
              <a:rPr lang="en-US" sz="2400" i="1" spc="89" dirty="0" err="1">
                <a:solidFill>
                  <a:srgbClr val="DE69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M Sans Italics"/>
                <a:ea typeface="DM Sans Italics"/>
                <a:cs typeface="DM Sans Italics"/>
                <a:sym typeface="DM Sans Italics"/>
              </a:rPr>
              <a:t>процесу</a:t>
            </a:r>
            <a:endParaRPr lang="en-US" sz="2400" i="1" spc="89" dirty="0">
              <a:solidFill>
                <a:srgbClr val="DE69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M Sans Italics"/>
              <a:ea typeface="DM Sans Italics"/>
              <a:cs typeface="DM Sans Italics"/>
              <a:sym typeface="DM Sans Itali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3714</Words>
  <Application>Microsoft Office PowerPoint</Application>
  <PresentationFormat>Довільний</PresentationFormat>
  <Paragraphs>230</Paragraphs>
  <Slides>32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43" baseType="lpstr">
      <vt:lpstr>DM Sans Bold</vt:lpstr>
      <vt:lpstr>Alef</vt:lpstr>
      <vt:lpstr>Wingdings</vt:lpstr>
      <vt:lpstr>Kollektif Bold Italics</vt:lpstr>
      <vt:lpstr>DM Sans</vt:lpstr>
      <vt:lpstr>DM Sans Bold Italics</vt:lpstr>
      <vt:lpstr>Arial</vt:lpstr>
      <vt:lpstr>Kollektif Bold</vt:lpstr>
      <vt:lpstr>Calibri</vt:lpstr>
      <vt:lpstr>DM Sans Italics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«Ефективність діяльності практичних психологів у 2024-2025 н.р., у напрямку підвищення психологічної компетентності всіх учасників освітнього процесу»</dc:title>
  <cp:lastModifiedBy>Жуйкова Ірина Євгенівна</cp:lastModifiedBy>
  <cp:revision>12</cp:revision>
  <dcterms:created xsi:type="dcterms:W3CDTF">2006-08-16T00:00:00Z</dcterms:created>
  <dcterms:modified xsi:type="dcterms:W3CDTF">2024-09-09T09:27:39Z</dcterms:modified>
  <dc:identifier>DAGOYb_sO2o</dc:identifier>
</cp:coreProperties>
</file>