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294" r:id="rId6"/>
    <p:sldId id="296" r:id="rId7"/>
    <p:sldId id="297" r:id="rId8"/>
    <p:sldId id="293" r:id="rId9"/>
    <p:sldId id="295" r:id="rId10"/>
  </p:sldIdLst>
  <p:sldSz cx="12192000" cy="6858000"/>
  <p:notesSz cx="6858000" cy="9144000"/>
  <p:defaultTextStyle>
    <a:defPPr rtl="0">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709" autoAdjust="0"/>
  </p:normalViewPr>
  <p:slideViewPr>
    <p:cSldViewPr snapToGrid="0" showGuides="1">
      <p:cViewPr varScale="1">
        <p:scale>
          <a:sx n="112" d="100"/>
          <a:sy n="112" d="100"/>
        </p:scale>
        <p:origin x="552" y="96"/>
      </p:cViewPr>
      <p:guideLst>
        <p:guide orient="horz" pos="2160"/>
        <p:guide pos="3840"/>
      </p:guideLst>
    </p:cSldViewPr>
  </p:slideViewPr>
  <p:notesTextViewPr>
    <p:cViewPr>
      <p:scale>
        <a:sx n="1" d="1"/>
        <a:sy n="1" d="1"/>
      </p:scale>
      <p:origin x="0" y="0"/>
    </p:cViewPr>
  </p:notesTextViewPr>
  <p:notesViewPr>
    <p:cSldViewPr snapToGrid="0" showGuides="1">
      <p:cViewPr varScale="1">
        <p:scale>
          <a:sx n="96" d="100"/>
          <a:sy n="96" d="100"/>
        </p:scale>
        <p:origin x="289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uk-UA">
              <a:latin typeface="Arial" panose="020B0604020202020204" pitchFamily="34" charset="0"/>
            </a:endParaRPr>
          </a:p>
        </p:txBody>
      </p:sp>
      <p:sp>
        <p:nvSpPr>
          <p:cNvPr id="3" name="Місце для дати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993220E-B59B-4E4F-AFCB-A48773296E4B}" type="datetime1">
              <a:rPr lang="uk-UA" smtClean="0">
                <a:latin typeface="Arial" panose="020B0604020202020204" pitchFamily="34" charset="0"/>
              </a:rPr>
              <a:t>10.07.2023</a:t>
            </a:fld>
            <a:endParaRPr lang="uk-UA">
              <a:latin typeface="Arial" panose="020B0604020202020204" pitchFamily="34" charset="0"/>
            </a:endParaRPr>
          </a:p>
        </p:txBody>
      </p:sp>
      <p:sp>
        <p:nvSpPr>
          <p:cNvPr id="4" name="Місце для нижнього колонтитула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uk-UA">
              <a:latin typeface="Arial" panose="020B0604020202020204" pitchFamily="34" charset="0"/>
            </a:endParaRPr>
          </a:p>
        </p:txBody>
      </p:sp>
      <p:sp>
        <p:nvSpPr>
          <p:cNvPr id="5" name="Місце для номера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6834459-7356-44BF-850D-8B30C4FB3B6B}" type="slidenum">
              <a:rPr lang="uk-UA">
                <a:latin typeface="Arial" panose="020B0604020202020204" pitchFamily="34" charset="0"/>
              </a:rPr>
              <a:t>‹№›</a:t>
            </a:fld>
            <a:endParaRPr lang="uk-UA">
              <a:latin typeface="Arial" panose="020B0604020202020204" pitchFamily="34" charset="0"/>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uk-UA" noProof="0"/>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8CE7878F-F9DD-424B-8E02-AA9D0EC655B9}" type="datetime1">
              <a:rPr lang="uk-UA" smtClean="0"/>
              <a:pPr/>
              <a:t>10.07.2023</a:t>
            </a:fld>
            <a:endParaRPr lang="uk-UA" dirty="0"/>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uk-UA" noProof="0"/>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uk-UA" noProof="0"/>
              <a:t>Зразки заголовків</a:t>
            </a:r>
          </a:p>
          <a:p>
            <a:pPr lvl="1" rtl="0"/>
            <a:r>
              <a:rPr lang="uk-UA" noProof="0"/>
              <a:t>Другий рівень</a:t>
            </a:r>
          </a:p>
          <a:p>
            <a:pPr lvl="2" rtl="0"/>
            <a:r>
              <a:rPr lang="uk-UA" noProof="0"/>
              <a:t>Третій рівень</a:t>
            </a:r>
          </a:p>
          <a:p>
            <a:pPr lvl="3" rtl="0"/>
            <a:r>
              <a:rPr lang="uk-UA" noProof="0"/>
              <a:t>Четвертий рівень</a:t>
            </a:r>
          </a:p>
          <a:p>
            <a:pPr lvl="4" rtl="0"/>
            <a:r>
              <a:rPr lang="uk-UA" noProof="0"/>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uk-UA" noProof="0"/>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0A3C37BE-C303-496D-B5CD-85F2937540FC}" type="slidenum">
              <a:rPr lang="uk-UA" noProof="0" smtClean="0"/>
              <a:pPr/>
              <a:t>‹№›</a:t>
            </a:fld>
            <a:endParaRPr lang="uk-UA" noProof="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rtlCol="0"/>
          <a:lstStyle/>
          <a:p>
            <a:pPr rtl="0"/>
            <a:r>
              <a:rPr lang="uk-UA" b="1" i="1">
                <a:latin typeface="Arial" pitchFamily="34" charset="0"/>
                <a:cs typeface="Arial" pitchFamily="34" charset="0"/>
              </a:rPr>
              <a:t>ПРИМІТКА.</a:t>
            </a:r>
          </a:p>
          <a:p>
            <a:pPr rtl="0"/>
            <a:r>
              <a:rPr lang="uk-UA" i="1">
                <a:latin typeface="Arial" pitchFamily="34" charset="0"/>
                <a:cs typeface="Arial" pitchFamily="34" charset="0"/>
              </a:rPr>
              <a:t>Щоб змінити зображення на цьому слайді, виділіть зображення та видаліть його. Потім у покажчику місця заповнення клацніть піктограму "Зображення", щоб вставити власне зображення.</a:t>
            </a:r>
          </a:p>
        </p:txBody>
      </p:sp>
      <p:sp>
        <p:nvSpPr>
          <p:cNvPr id="4" name="Місце для номера слайда 3"/>
          <p:cNvSpPr>
            <a:spLocks noGrp="1"/>
          </p:cNvSpPr>
          <p:nvPr>
            <p:ph type="sldNum" sz="quarter" idx="10"/>
          </p:nvPr>
        </p:nvSpPr>
        <p:spPr/>
        <p:txBody>
          <a:bodyPr rtlCol="0"/>
          <a:lstStyle/>
          <a:p>
            <a:pPr rtl="0"/>
            <a:fld id="{0A3C37BE-C303-496D-B5CD-85F2937540FC}" type="slidenum">
              <a:rPr lang="uk-UA" smtClean="0"/>
              <a:t>1</a:t>
            </a:fld>
            <a:endParaRPr lang="uk-UA"/>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rtlCol="0"/>
          <a:lstStyle/>
          <a:p>
            <a:pPr rtl="0"/>
            <a:endParaRPr lang="uk-UA"/>
          </a:p>
        </p:txBody>
      </p:sp>
      <p:sp>
        <p:nvSpPr>
          <p:cNvPr id="4" name="Місце для номера слайда 3"/>
          <p:cNvSpPr>
            <a:spLocks noGrp="1"/>
          </p:cNvSpPr>
          <p:nvPr>
            <p:ph type="sldNum" sz="quarter" idx="5"/>
          </p:nvPr>
        </p:nvSpPr>
        <p:spPr/>
        <p:txBody>
          <a:bodyPr rtlCol="0"/>
          <a:lstStyle/>
          <a:p>
            <a:pPr rtl="0"/>
            <a:fld id="{0A3C37BE-C303-496D-B5CD-85F2937540FC}" type="slidenum">
              <a:rPr lang="uk-UA" smtClean="0"/>
              <a:t>2</a:t>
            </a:fld>
            <a:endParaRPr lang="uk-UA"/>
          </a:p>
        </p:txBody>
      </p:sp>
    </p:spTree>
    <p:extLst>
      <p:ext uri="{BB962C8B-B14F-4D97-AF65-F5344CB8AC3E}">
        <p14:creationId xmlns:p14="http://schemas.microsoft.com/office/powerpoint/2010/main" val="4211760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rtlCol="0"/>
          <a:lstStyle/>
          <a:p>
            <a:pPr rtl="0"/>
            <a:endParaRPr lang="uk-UA"/>
          </a:p>
        </p:txBody>
      </p:sp>
      <p:sp>
        <p:nvSpPr>
          <p:cNvPr id="4" name="Місце для номера слайда 3"/>
          <p:cNvSpPr>
            <a:spLocks noGrp="1"/>
          </p:cNvSpPr>
          <p:nvPr>
            <p:ph type="sldNum" sz="quarter" idx="5"/>
          </p:nvPr>
        </p:nvSpPr>
        <p:spPr/>
        <p:txBody>
          <a:bodyPr rtlCol="0"/>
          <a:lstStyle/>
          <a:p>
            <a:pPr rtl="0"/>
            <a:fld id="{0A3C37BE-C303-496D-B5CD-85F2937540FC}" type="slidenum">
              <a:rPr lang="uk-UA" smtClean="0"/>
              <a:t>3</a:t>
            </a:fld>
            <a:endParaRPr lang="uk-UA"/>
          </a:p>
        </p:txBody>
      </p:sp>
    </p:spTree>
    <p:extLst>
      <p:ext uri="{BB962C8B-B14F-4D97-AF65-F5344CB8AC3E}">
        <p14:creationId xmlns:p14="http://schemas.microsoft.com/office/powerpoint/2010/main" val="888606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rtlCol="0"/>
          <a:lstStyle/>
          <a:p>
            <a:pPr rtl="0"/>
            <a:endParaRPr lang="uk-UA"/>
          </a:p>
        </p:txBody>
      </p:sp>
      <p:sp>
        <p:nvSpPr>
          <p:cNvPr id="4" name="Місце для номера слайда 3"/>
          <p:cNvSpPr>
            <a:spLocks noGrp="1"/>
          </p:cNvSpPr>
          <p:nvPr>
            <p:ph type="sldNum" sz="quarter" idx="5"/>
          </p:nvPr>
        </p:nvSpPr>
        <p:spPr/>
        <p:txBody>
          <a:bodyPr rtlCol="0"/>
          <a:lstStyle/>
          <a:p>
            <a:pPr rtl="0"/>
            <a:fld id="{0A3C37BE-C303-496D-B5CD-85F2937540FC}" type="slidenum">
              <a:rPr lang="uk-UA" smtClean="0"/>
              <a:t>4</a:t>
            </a:fld>
            <a:endParaRPr lang="uk-UA"/>
          </a:p>
        </p:txBody>
      </p:sp>
    </p:spTree>
    <p:extLst>
      <p:ext uri="{BB962C8B-B14F-4D97-AF65-F5344CB8AC3E}">
        <p14:creationId xmlns:p14="http://schemas.microsoft.com/office/powerpoint/2010/main" val="61161841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8" name="Прямокутник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0">
              <a:latin typeface="Arial" panose="020B0604020202020204" pitchFamily="34" charset="0"/>
            </a:endParaRPr>
          </a:p>
        </p:txBody>
      </p:sp>
      <p:pic>
        <p:nvPicPr>
          <p:cNvPr id="11" name="Рисунок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Заголовок 1"/>
          <p:cNvSpPr>
            <a:spLocks noGrp="1"/>
          </p:cNvSpPr>
          <p:nvPr>
            <p:ph type="ctrTitle" hasCustomPrompt="1"/>
          </p:nvPr>
        </p:nvSpPr>
        <p:spPr>
          <a:xfrm>
            <a:off x="1104900" y="2292094"/>
            <a:ext cx="10096500" cy="2219691"/>
          </a:xfrm>
        </p:spPr>
        <p:txBody>
          <a:bodyPr rtlCol="0" anchor="ctr">
            <a:normAutofit/>
          </a:bodyPr>
          <a:lstStyle>
            <a:lvl1pPr algn="l">
              <a:defRPr sz="4400" cap="all" baseline="0"/>
            </a:lvl1pPr>
          </a:lstStyle>
          <a:p>
            <a:pPr rtl="0"/>
            <a:r>
              <a:rPr lang="uk-UA" noProof="0"/>
              <a:t>Зразок заголовка</a:t>
            </a:r>
          </a:p>
        </p:txBody>
      </p:sp>
      <p:sp>
        <p:nvSpPr>
          <p:cNvPr id="3" name="Підзаголовок 2"/>
          <p:cNvSpPr>
            <a:spLocks noGrp="1"/>
          </p:cNvSpPr>
          <p:nvPr>
            <p:ph type="subTitle" idx="1" hasCustomPrompt="1"/>
          </p:nvPr>
        </p:nvSpPr>
        <p:spPr>
          <a:xfrm>
            <a:off x="1104898" y="4511784"/>
            <a:ext cx="10096501"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uk-UA" noProof="0"/>
              <a:t>Клацніть, щоб змінити стиль зразка підзаголовка</a:t>
            </a:r>
          </a:p>
        </p:txBody>
      </p:sp>
      <p:sp>
        <p:nvSpPr>
          <p:cNvPr id="7" name="Прямокутник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0">
              <a:latin typeface="Arial" panose="020B0604020202020204" pitchFamily="34" charset="0"/>
            </a:endParaRPr>
          </a:p>
        </p:txBody>
      </p:sp>
      <p:sp>
        <p:nvSpPr>
          <p:cNvPr id="4" name="Місце для дати 3"/>
          <p:cNvSpPr>
            <a:spLocks noGrp="1"/>
          </p:cNvSpPr>
          <p:nvPr>
            <p:ph type="dt" sz="half" idx="10"/>
          </p:nvPr>
        </p:nvSpPr>
        <p:spPr/>
        <p:txBody>
          <a:bodyPr rtlCol="0"/>
          <a:lstStyle>
            <a:lvl1pPr>
              <a:defRPr baseline="0">
                <a:solidFill>
                  <a:schemeClr val="tx1">
                    <a:lumMod val="20000"/>
                    <a:lumOff val="80000"/>
                  </a:schemeClr>
                </a:solidFill>
              </a:defRPr>
            </a:lvl1pPr>
          </a:lstStyle>
          <a:p>
            <a:pPr rtl="0"/>
            <a:fld id="{EAAFBA68-51CE-46BD-B54D-AB2639FD7647}" type="datetime1">
              <a:rPr lang="uk-UA" noProof="0" smtClean="0"/>
              <a:t>10.07.2023</a:t>
            </a:fld>
            <a:endParaRPr lang="uk-UA" noProof="0"/>
          </a:p>
        </p:txBody>
      </p:sp>
      <p:sp>
        <p:nvSpPr>
          <p:cNvPr id="5" name="Місце для нижнього колонтитула 4"/>
          <p:cNvSpPr>
            <a:spLocks noGrp="1"/>
          </p:cNvSpPr>
          <p:nvPr>
            <p:ph type="ftr" sz="quarter" idx="11"/>
          </p:nvPr>
        </p:nvSpPr>
        <p:spPr/>
        <p:txBody>
          <a:bodyPr rtlCol="0"/>
          <a:lstStyle>
            <a:lvl1pPr>
              <a:defRPr baseline="0">
                <a:solidFill>
                  <a:schemeClr val="tx1">
                    <a:lumMod val="20000"/>
                    <a:lumOff val="80000"/>
                  </a:schemeClr>
                </a:solidFill>
              </a:defRPr>
            </a:lvl1pPr>
          </a:lstStyle>
          <a:p>
            <a:pPr rtl="0"/>
            <a:endParaRPr lang="uk-UA" noProof="0"/>
          </a:p>
        </p:txBody>
      </p:sp>
      <p:sp>
        <p:nvSpPr>
          <p:cNvPr id="6" name="Місце для номера слайда 5"/>
          <p:cNvSpPr>
            <a:spLocks noGrp="1"/>
          </p:cNvSpPr>
          <p:nvPr>
            <p:ph type="sldNum" sz="quarter" idx="12"/>
          </p:nvPr>
        </p:nvSpPr>
        <p:spPr/>
        <p:txBody>
          <a:bodyPr rtlCol="0"/>
          <a:lstStyle>
            <a:lvl1pPr>
              <a:defRPr baseline="0">
                <a:solidFill>
                  <a:schemeClr val="tx1">
                    <a:lumMod val="20000"/>
                    <a:lumOff val="80000"/>
                  </a:schemeClr>
                </a:solidFill>
              </a:defRPr>
            </a:lvl1pPr>
          </a:lstStyle>
          <a:p>
            <a:pPr rtl="0"/>
            <a:fld id="{0FF54DE5-C571-48E8-A5BC-B369434E2F44}" type="slidenum">
              <a:rPr lang="uk-UA" noProof="0" smtClean="0"/>
              <a:pPr rtl="0"/>
              <a:t>‹№›</a:t>
            </a:fld>
            <a:endParaRPr lang="uk-UA" noProof="0"/>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rtlCol="0" anchor="b"/>
          <a:lstStyle>
            <a:lvl1pPr>
              <a:defRPr sz="3200"/>
            </a:lvl1pPr>
          </a:lstStyle>
          <a:p>
            <a:pPr rtl="0"/>
            <a:r>
              <a:rPr lang="uk-UA" noProof="0"/>
              <a:t>Зразок заголовка</a:t>
            </a:r>
          </a:p>
        </p:txBody>
      </p:sp>
      <p:sp>
        <p:nvSpPr>
          <p:cNvPr id="4" name="Місце для тексту 3"/>
          <p:cNvSpPr>
            <a:spLocks noGrp="1"/>
          </p:cNvSpPr>
          <p:nvPr>
            <p:ph type="body" sz="half" idx="2" hasCustomPrompt="1"/>
          </p:nvPr>
        </p:nvSpPr>
        <p:spPr>
          <a:xfrm>
            <a:off x="1104900" y="1600200"/>
            <a:ext cx="3396996"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noProof="0"/>
              <a:t>Зразки заголовків</a:t>
            </a:r>
          </a:p>
        </p:txBody>
      </p:sp>
      <p:sp>
        <p:nvSpPr>
          <p:cNvPr id="3" name="Місце для зображення 2" descr="Пустий покажчик місця заповнення для зображення Клацніть покажчик місця заповнення та виберіть зображення, яке потрібно додати."/>
          <p:cNvSpPr>
            <a:spLocks noGrp="1"/>
          </p:cNvSpPr>
          <p:nvPr>
            <p:ph type="pic" idx="1"/>
          </p:nvPr>
        </p:nvSpPr>
        <p:spPr>
          <a:xfrm>
            <a:off x="4654671" y="1600199"/>
            <a:ext cx="6430912" cy="4572001"/>
          </a:xfrm>
        </p:spPr>
        <p:txBody>
          <a:bodyPr tIns="118872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uk-UA" noProof="0"/>
              <a:t>Клацніть піктограму, щоб додати зображення</a:t>
            </a:r>
          </a:p>
        </p:txBody>
      </p:sp>
      <p:sp>
        <p:nvSpPr>
          <p:cNvPr id="5" name="Місце для дати 4"/>
          <p:cNvSpPr>
            <a:spLocks noGrp="1"/>
          </p:cNvSpPr>
          <p:nvPr>
            <p:ph type="dt" sz="half" idx="10"/>
          </p:nvPr>
        </p:nvSpPr>
        <p:spPr/>
        <p:txBody>
          <a:bodyPr rtlCol="0"/>
          <a:lstStyle/>
          <a:p>
            <a:pPr rtl="0"/>
            <a:fld id="{7F95CCCC-3495-4CBF-A3CA-BAC86B0217F0}" type="datetime1">
              <a:rPr lang="uk-UA" noProof="0" smtClean="0"/>
              <a:t>10.07.2023</a:t>
            </a:fld>
            <a:endParaRPr lang="uk-UA" noProof="0"/>
          </a:p>
        </p:txBody>
      </p:sp>
      <p:sp>
        <p:nvSpPr>
          <p:cNvPr id="6" name="Місце для нижнього колонтитула 5"/>
          <p:cNvSpPr>
            <a:spLocks noGrp="1"/>
          </p:cNvSpPr>
          <p:nvPr>
            <p:ph type="ftr" sz="quarter" idx="11"/>
          </p:nvPr>
        </p:nvSpPr>
        <p:spPr/>
        <p:txBody>
          <a:bodyPr rtlCol="0"/>
          <a:lstStyle/>
          <a:p>
            <a:pPr rtl="0"/>
            <a:endParaRPr lang="uk-UA" noProof="0"/>
          </a:p>
        </p:txBody>
      </p:sp>
      <p:sp>
        <p:nvSpPr>
          <p:cNvPr id="7" name="Місце для номера слайда 6"/>
          <p:cNvSpPr>
            <a:spLocks noGrp="1"/>
          </p:cNvSpPr>
          <p:nvPr>
            <p:ph type="sldNum" sz="quarter" idx="12"/>
          </p:nvPr>
        </p:nvSpPr>
        <p:spPr/>
        <p:txBody>
          <a:bodyPr rtlCol="0"/>
          <a:lstStyle/>
          <a:p>
            <a:pPr rtl="0"/>
            <a:fld id="{0FF54DE5-C571-48E8-A5BC-B369434E2F44}" type="slidenum">
              <a:rPr lang="uk-UA" noProof="0"/>
              <a:t>‹№›</a:t>
            </a:fld>
            <a:endParaRPr lang="uk-UA" noProof="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rtlCol="0"/>
          <a:lstStyle/>
          <a:p>
            <a:pPr rtl="0"/>
            <a:r>
              <a:rPr lang="uk-UA" noProof="0"/>
              <a:t>Зразок заголовка</a:t>
            </a:r>
          </a:p>
        </p:txBody>
      </p:sp>
      <p:sp>
        <p:nvSpPr>
          <p:cNvPr id="3" name="Місце для вертикального тексту 2"/>
          <p:cNvSpPr>
            <a:spLocks noGrp="1"/>
          </p:cNvSpPr>
          <p:nvPr>
            <p:ph type="body" orient="vert" idx="1" hasCustomPrompt="1"/>
          </p:nvPr>
        </p:nvSpPr>
        <p:spPr/>
        <p:txBody>
          <a:bodyPr vert="eaVert" rtlCol="0"/>
          <a:lstStyle/>
          <a:p>
            <a:pPr lvl="0" rtl="0"/>
            <a:r>
              <a:rPr lang="uk-UA" noProof="0"/>
              <a:t>Зразки заголовків</a:t>
            </a:r>
          </a:p>
          <a:p>
            <a:pPr lvl="1" rtl="0"/>
            <a:r>
              <a:rPr lang="uk-UA" noProof="0"/>
              <a:t>Другий рівень</a:t>
            </a:r>
          </a:p>
          <a:p>
            <a:pPr lvl="2" rtl="0"/>
            <a:r>
              <a:rPr lang="uk-UA" noProof="0"/>
              <a:t>Третій рівень</a:t>
            </a:r>
          </a:p>
          <a:p>
            <a:pPr lvl="3" rtl="0"/>
            <a:r>
              <a:rPr lang="uk-UA" noProof="0"/>
              <a:t>Четвертий рівень</a:t>
            </a:r>
          </a:p>
          <a:p>
            <a:pPr lvl="4" rtl="0"/>
            <a:r>
              <a:rPr lang="uk-UA" noProof="0"/>
              <a:t>П’ятий рівень</a:t>
            </a:r>
          </a:p>
        </p:txBody>
      </p:sp>
      <p:sp>
        <p:nvSpPr>
          <p:cNvPr id="4" name="Місце для дати 3"/>
          <p:cNvSpPr>
            <a:spLocks noGrp="1"/>
          </p:cNvSpPr>
          <p:nvPr>
            <p:ph type="dt" sz="half" idx="10"/>
          </p:nvPr>
        </p:nvSpPr>
        <p:spPr/>
        <p:txBody>
          <a:bodyPr rtlCol="0"/>
          <a:lstStyle/>
          <a:p>
            <a:pPr rtl="0"/>
            <a:fld id="{5E58BDB1-5D7F-454F-B0D5-FFE50880F254}" type="datetime1">
              <a:rPr lang="uk-UA" noProof="0" smtClean="0"/>
              <a:t>10.07.2023</a:t>
            </a:fld>
            <a:endParaRPr lang="uk-UA" noProof="0"/>
          </a:p>
        </p:txBody>
      </p:sp>
      <p:sp>
        <p:nvSpPr>
          <p:cNvPr id="5" name="Місце для нижнього колонтитула 4"/>
          <p:cNvSpPr>
            <a:spLocks noGrp="1"/>
          </p:cNvSpPr>
          <p:nvPr>
            <p:ph type="ftr" sz="quarter" idx="11"/>
          </p:nvPr>
        </p:nvSpPr>
        <p:spPr/>
        <p:txBody>
          <a:bodyPr rtlCol="0"/>
          <a:lstStyle/>
          <a:p>
            <a:pPr rtl="0"/>
            <a:endParaRPr lang="uk-UA" noProof="0"/>
          </a:p>
        </p:txBody>
      </p:sp>
      <p:sp>
        <p:nvSpPr>
          <p:cNvPr id="6" name="Місце для номера слайда 5"/>
          <p:cNvSpPr>
            <a:spLocks noGrp="1"/>
          </p:cNvSpPr>
          <p:nvPr>
            <p:ph type="sldNum" sz="quarter" idx="12"/>
          </p:nvPr>
        </p:nvSpPr>
        <p:spPr/>
        <p:txBody>
          <a:bodyPr rtlCol="0"/>
          <a:lstStyle/>
          <a:p>
            <a:pPr rtl="0"/>
            <a:fld id="{0FF54DE5-C571-48E8-A5BC-B369434E2F44}" type="slidenum">
              <a:rPr lang="uk-UA" noProof="0"/>
              <a:t>‹№›</a:t>
            </a:fld>
            <a:endParaRPr lang="uk-UA" noProof="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hasCustomPrompt="1"/>
          </p:nvPr>
        </p:nvSpPr>
        <p:spPr>
          <a:xfrm>
            <a:off x="9372600" y="365125"/>
            <a:ext cx="1714500" cy="5811838"/>
          </a:xfrm>
        </p:spPr>
        <p:txBody>
          <a:bodyPr vert="eaVert" rtlCol="0"/>
          <a:lstStyle/>
          <a:p>
            <a:pPr rtl="0"/>
            <a:r>
              <a:rPr lang="uk-UA" noProof="0"/>
              <a:t>Зразок заголовка</a:t>
            </a:r>
          </a:p>
        </p:txBody>
      </p:sp>
      <p:sp>
        <p:nvSpPr>
          <p:cNvPr id="3" name="Місце для вертикального тексту 2"/>
          <p:cNvSpPr>
            <a:spLocks noGrp="1"/>
          </p:cNvSpPr>
          <p:nvPr>
            <p:ph type="body" orient="vert" idx="1" hasCustomPrompt="1"/>
          </p:nvPr>
        </p:nvSpPr>
        <p:spPr>
          <a:xfrm>
            <a:off x="1104900" y="365125"/>
            <a:ext cx="8098896" cy="5811838"/>
          </a:xfrm>
        </p:spPr>
        <p:txBody>
          <a:bodyPr vert="eaVert" rtlCol="0"/>
          <a:lstStyle/>
          <a:p>
            <a:pPr lvl="0" rtl="0"/>
            <a:r>
              <a:rPr lang="uk-UA" noProof="0"/>
              <a:t>Зразки заголовків</a:t>
            </a:r>
          </a:p>
          <a:p>
            <a:pPr lvl="1" rtl="0"/>
            <a:r>
              <a:rPr lang="uk-UA" noProof="0"/>
              <a:t>Другий рівень</a:t>
            </a:r>
          </a:p>
          <a:p>
            <a:pPr lvl="2" rtl="0"/>
            <a:r>
              <a:rPr lang="uk-UA" noProof="0"/>
              <a:t>Третій рівень</a:t>
            </a:r>
          </a:p>
          <a:p>
            <a:pPr lvl="3" rtl="0"/>
            <a:r>
              <a:rPr lang="uk-UA" noProof="0"/>
              <a:t>Четвертий рівень</a:t>
            </a:r>
          </a:p>
          <a:p>
            <a:pPr lvl="4" rtl="0"/>
            <a:r>
              <a:rPr lang="uk-UA" noProof="0"/>
              <a:t>П’ятий рівень</a:t>
            </a:r>
          </a:p>
        </p:txBody>
      </p:sp>
      <p:sp>
        <p:nvSpPr>
          <p:cNvPr id="4" name="Місце для дати 3"/>
          <p:cNvSpPr>
            <a:spLocks noGrp="1"/>
          </p:cNvSpPr>
          <p:nvPr>
            <p:ph type="dt" sz="half" idx="10"/>
          </p:nvPr>
        </p:nvSpPr>
        <p:spPr/>
        <p:txBody>
          <a:bodyPr rtlCol="0"/>
          <a:lstStyle/>
          <a:p>
            <a:pPr rtl="0"/>
            <a:fld id="{75A4FF17-6B29-4BCA-A26E-5F7EC2098A46}" type="datetime1">
              <a:rPr lang="uk-UA" noProof="0" smtClean="0"/>
              <a:t>10.07.2023</a:t>
            </a:fld>
            <a:endParaRPr lang="uk-UA" noProof="0"/>
          </a:p>
        </p:txBody>
      </p:sp>
      <p:sp>
        <p:nvSpPr>
          <p:cNvPr id="5" name="Місце для нижнього колонтитула 4"/>
          <p:cNvSpPr>
            <a:spLocks noGrp="1"/>
          </p:cNvSpPr>
          <p:nvPr>
            <p:ph type="ftr" sz="quarter" idx="11"/>
          </p:nvPr>
        </p:nvSpPr>
        <p:spPr/>
        <p:txBody>
          <a:bodyPr rtlCol="0"/>
          <a:lstStyle/>
          <a:p>
            <a:pPr rtl="0"/>
            <a:endParaRPr lang="uk-UA" noProof="0"/>
          </a:p>
        </p:txBody>
      </p:sp>
      <p:sp>
        <p:nvSpPr>
          <p:cNvPr id="6" name="Місце для номера слайда 5"/>
          <p:cNvSpPr>
            <a:spLocks noGrp="1"/>
          </p:cNvSpPr>
          <p:nvPr>
            <p:ph type="sldNum" sz="quarter" idx="12"/>
          </p:nvPr>
        </p:nvSpPr>
        <p:spPr/>
        <p:txBody>
          <a:bodyPr rtlCol="0"/>
          <a:lstStyle/>
          <a:p>
            <a:pPr rtl="0"/>
            <a:fld id="{0FF54DE5-C571-48E8-A5BC-B369434E2F44}" type="slidenum">
              <a:rPr lang="uk-UA" noProof="0"/>
              <a:t>‹№›</a:t>
            </a:fld>
            <a:endParaRPr lang="uk-UA" noProof="0"/>
          </a:p>
        </p:txBody>
      </p:sp>
      <p:grpSp>
        <p:nvGrpSpPr>
          <p:cNvPr id="7" name="Група 6"/>
          <p:cNvGrpSpPr/>
          <p:nvPr/>
        </p:nvGrpSpPr>
        <p:grpSpPr>
          <a:xfrm rot="5400000">
            <a:off x="6514047" y="3228843"/>
            <a:ext cx="5632704" cy="84403"/>
            <a:chOff x="1073150" y="1219201"/>
            <a:chExt cx="10058400" cy="63125"/>
          </a:xfrm>
        </p:grpSpPr>
        <p:cxnSp>
          <p:nvCxnSpPr>
            <p:cNvPr id="8" name="Пряма сполучна лінія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Пряма сполучна лінія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rtlCol="0"/>
          <a:lstStyle/>
          <a:p>
            <a:pPr rtl="0"/>
            <a:r>
              <a:rPr lang="uk-UA" noProof="0"/>
              <a:t>Зразок заголовка</a:t>
            </a:r>
          </a:p>
        </p:txBody>
      </p:sp>
      <p:sp>
        <p:nvSpPr>
          <p:cNvPr id="3" name="Місце для вмісту 2"/>
          <p:cNvSpPr>
            <a:spLocks noGrp="1"/>
          </p:cNvSpPr>
          <p:nvPr>
            <p:ph idx="1" hasCustomPrompt="1"/>
          </p:nvPr>
        </p:nvSpPr>
        <p:spPr/>
        <p:txBody>
          <a:bodyPr rtlCol="0"/>
          <a:lstStyle/>
          <a:p>
            <a:pPr lvl="0" rtl="0"/>
            <a:r>
              <a:rPr lang="uk-UA" noProof="0"/>
              <a:t>Зразки заголовків</a:t>
            </a:r>
          </a:p>
          <a:p>
            <a:pPr lvl="1" rtl="0"/>
            <a:r>
              <a:rPr lang="uk-UA" noProof="0"/>
              <a:t>Другий рівень</a:t>
            </a:r>
          </a:p>
          <a:p>
            <a:pPr lvl="2" rtl="0"/>
            <a:r>
              <a:rPr lang="uk-UA" noProof="0"/>
              <a:t>Третій рівень</a:t>
            </a:r>
          </a:p>
          <a:p>
            <a:pPr lvl="3" rtl="0"/>
            <a:r>
              <a:rPr lang="uk-UA" noProof="0"/>
              <a:t>Четвертий рівень</a:t>
            </a:r>
          </a:p>
          <a:p>
            <a:pPr lvl="4" rtl="0"/>
            <a:r>
              <a:rPr lang="uk-UA" noProof="0"/>
              <a:t>П’ятий рівень</a:t>
            </a:r>
          </a:p>
        </p:txBody>
      </p:sp>
      <p:sp>
        <p:nvSpPr>
          <p:cNvPr id="4" name="Місце для дати 3"/>
          <p:cNvSpPr>
            <a:spLocks noGrp="1"/>
          </p:cNvSpPr>
          <p:nvPr>
            <p:ph type="dt" sz="half" idx="10"/>
          </p:nvPr>
        </p:nvSpPr>
        <p:spPr/>
        <p:txBody>
          <a:bodyPr rtlCol="0"/>
          <a:lstStyle/>
          <a:p>
            <a:pPr rtl="0"/>
            <a:fld id="{01992810-A98D-4410-808C-A9A897C2BAFD}" type="datetime1">
              <a:rPr lang="uk-UA" noProof="0" smtClean="0"/>
              <a:t>10.07.2023</a:t>
            </a:fld>
            <a:endParaRPr lang="uk-UA" noProof="0"/>
          </a:p>
        </p:txBody>
      </p:sp>
      <p:sp>
        <p:nvSpPr>
          <p:cNvPr id="5" name="Місце для нижнього колонтитула 4"/>
          <p:cNvSpPr>
            <a:spLocks noGrp="1"/>
          </p:cNvSpPr>
          <p:nvPr>
            <p:ph type="ftr" sz="quarter" idx="11"/>
          </p:nvPr>
        </p:nvSpPr>
        <p:spPr/>
        <p:txBody>
          <a:bodyPr rtlCol="0"/>
          <a:lstStyle/>
          <a:p>
            <a:pPr rtl="0"/>
            <a:endParaRPr lang="uk-UA" noProof="0"/>
          </a:p>
        </p:txBody>
      </p:sp>
      <p:sp>
        <p:nvSpPr>
          <p:cNvPr id="6" name="Місце для номера слайда 5"/>
          <p:cNvSpPr>
            <a:spLocks noGrp="1"/>
          </p:cNvSpPr>
          <p:nvPr>
            <p:ph type="sldNum" sz="quarter" idx="12"/>
          </p:nvPr>
        </p:nvSpPr>
        <p:spPr/>
        <p:txBody>
          <a:bodyPr rtlCol="0"/>
          <a:lstStyle/>
          <a:p>
            <a:pPr rtl="0"/>
            <a:fld id="{0FF54DE5-C571-48E8-A5BC-B369434E2F44}" type="slidenum">
              <a:rPr lang="uk-UA" noProof="0"/>
              <a:t>‹№›</a:t>
            </a:fld>
            <a:endParaRPr lang="uk-UA" noProof="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Титульний слайд із рисунком">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1104900" y="2292094"/>
            <a:ext cx="5734050" cy="2219691"/>
          </a:xfrm>
        </p:spPr>
        <p:txBody>
          <a:bodyPr rtlCol="0" anchor="ctr">
            <a:normAutofit/>
          </a:bodyPr>
          <a:lstStyle>
            <a:lvl1pPr algn="l">
              <a:defRPr sz="4400" cap="all" baseline="0"/>
            </a:lvl1pPr>
          </a:lstStyle>
          <a:p>
            <a:pPr rtl="0"/>
            <a:r>
              <a:rPr lang="uk-UA" noProof="0"/>
              <a:t>Зразок заголовка</a:t>
            </a:r>
          </a:p>
        </p:txBody>
      </p:sp>
      <p:sp>
        <p:nvSpPr>
          <p:cNvPr id="3" name="Підзаголовок 2"/>
          <p:cNvSpPr>
            <a:spLocks noGrp="1"/>
          </p:cNvSpPr>
          <p:nvPr>
            <p:ph type="subTitle" idx="1" hasCustomPrompt="1"/>
          </p:nvPr>
        </p:nvSpPr>
        <p:spPr>
          <a:xfrm>
            <a:off x="1104900" y="4511784"/>
            <a:ext cx="5734050"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uk-UA" noProof="0"/>
              <a:t>Клацніть, щоб змінити стиль зразка підзаголовка</a:t>
            </a:r>
          </a:p>
        </p:txBody>
      </p:sp>
      <p:sp>
        <p:nvSpPr>
          <p:cNvPr id="11" name="Місце для зображення 10" descr="Пустий покажчик місця заповнення для зображення Клацніть покажчик місця заповнення та виберіть зображення, яке потрібно додати."/>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a:buNone/>
              <a:defRPr/>
            </a:lvl1pPr>
          </a:lstStyle>
          <a:p>
            <a:pPr rtl="0"/>
            <a:r>
              <a:rPr lang="uk-UA" noProof="0"/>
              <a:t>Клацніть піктограму, щоб додати зображення</a:t>
            </a:r>
          </a:p>
        </p:txBody>
      </p:sp>
      <p:sp>
        <p:nvSpPr>
          <p:cNvPr id="8" name="Прямокутник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0">
              <a:latin typeface="Arial" panose="020B0604020202020204" pitchFamily="34" charset="0"/>
            </a:endParaRPr>
          </a:p>
        </p:txBody>
      </p:sp>
      <p:grpSp>
        <p:nvGrpSpPr>
          <p:cNvPr id="14" name="Група 13"/>
          <p:cNvGrpSpPr/>
          <p:nvPr/>
        </p:nvGrpSpPr>
        <p:grpSpPr>
          <a:xfrm>
            <a:off x="0" y="1143000"/>
            <a:ext cx="12192000" cy="63125"/>
            <a:chOff x="507492" y="1501519"/>
            <a:chExt cx="8129016" cy="63125"/>
          </a:xfrm>
        </p:grpSpPr>
        <p:cxnSp>
          <p:nvCxnSpPr>
            <p:cNvPr id="15" name="Пряма сполучна лінія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Пряма сполучна лінія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Рисунок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Група 12"/>
          <p:cNvGrpSpPr/>
          <p:nvPr/>
        </p:nvGrpSpPr>
        <p:grpSpPr>
          <a:xfrm rot="10800000">
            <a:off x="0" y="5645510"/>
            <a:ext cx="12192000" cy="63125"/>
            <a:chOff x="507492" y="1501519"/>
            <a:chExt cx="8129016" cy="63125"/>
          </a:xfrm>
        </p:grpSpPr>
        <p:cxnSp>
          <p:nvCxnSpPr>
            <p:cNvPr id="17" name="Пряма сполучна лінія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Пряма сполучна лінія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Прямокутник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0">
              <a:latin typeface="Arial" panose="020B0604020202020204" pitchFamily="34" charset="0"/>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spTree>
      <p:nvGrpSpPr>
        <p:cNvPr id="1" name=""/>
        <p:cNvGrpSpPr/>
        <p:nvPr/>
      </p:nvGrpSpPr>
      <p:grpSpPr>
        <a:xfrm>
          <a:off x="0" y="0"/>
          <a:ext cx="0" cy="0"/>
          <a:chOff x="0" y="0"/>
          <a:chExt cx="0" cy="0"/>
        </a:xfrm>
      </p:grpSpPr>
      <p:grpSp>
        <p:nvGrpSpPr>
          <p:cNvPr id="8" name="Група 7"/>
          <p:cNvGrpSpPr/>
          <p:nvPr/>
        </p:nvGrpSpPr>
        <p:grpSpPr>
          <a:xfrm>
            <a:off x="0" y="2514600"/>
            <a:ext cx="12192000" cy="3194035"/>
            <a:chOff x="647402" y="2514600"/>
            <a:chExt cx="10838688" cy="3194035"/>
          </a:xfrm>
        </p:grpSpPr>
        <p:grpSp>
          <p:nvGrpSpPr>
            <p:cNvPr id="9" name="Група 8"/>
            <p:cNvGrpSpPr/>
            <p:nvPr/>
          </p:nvGrpSpPr>
          <p:grpSpPr>
            <a:xfrm>
              <a:off x="647402" y="2514600"/>
              <a:ext cx="10838688" cy="63125"/>
              <a:chOff x="507492" y="1501519"/>
              <a:chExt cx="8129016" cy="63125"/>
            </a:xfrm>
          </p:grpSpPr>
          <p:cxnSp>
            <p:nvCxnSpPr>
              <p:cNvPr id="14" name="Пряма сполучна лінія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Пряма сполучна лінія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Прямокутник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0">
                <a:latin typeface="Arial" panose="020B0604020202020204" pitchFamily="34" charset="0"/>
              </a:endParaRPr>
            </a:p>
          </p:txBody>
        </p:sp>
        <p:grpSp>
          <p:nvGrpSpPr>
            <p:cNvPr id="11" name="Група 10"/>
            <p:cNvGrpSpPr/>
            <p:nvPr/>
          </p:nvGrpSpPr>
          <p:grpSpPr>
            <a:xfrm rot="10800000">
              <a:off x="647402" y="5645510"/>
              <a:ext cx="10838688" cy="63125"/>
              <a:chOff x="507492" y="1501519"/>
              <a:chExt cx="8129016" cy="63125"/>
            </a:xfrm>
          </p:grpSpPr>
          <p:cxnSp>
            <p:nvCxnSpPr>
              <p:cNvPr id="12" name="Пряма сполучна лінія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Пряма сполучна лінія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Рисунок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Заголовок 1"/>
          <p:cNvSpPr>
            <a:spLocks noGrp="1"/>
          </p:cNvSpPr>
          <p:nvPr>
            <p:ph type="title" hasCustomPrompt="1"/>
          </p:nvPr>
        </p:nvSpPr>
        <p:spPr>
          <a:xfrm>
            <a:off x="1104899" y="2971806"/>
            <a:ext cx="10071099" cy="1684150"/>
          </a:xfrm>
        </p:spPr>
        <p:txBody>
          <a:bodyPr rtlCol="0" anchor="ctr">
            <a:normAutofit/>
          </a:bodyPr>
          <a:lstStyle>
            <a:lvl1pPr>
              <a:defRPr sz="4400" cap="all" baseline="0">
                <a:solidFill>
                  <a:schemeClr val="bg1"/>
                </a:solidFill>
              </a:defRPr>
            </a:lvl1pPr>
          </a:lstStyle>
          <a:p>
            <a:pPr rtl="0"/>
            <a:r>
              <a:rPr lang="uk-UA" noProof="0"/>
              <a:t>Зразок заголовка</a:t>
            </a:r>
          </a:p>
        </p:txBody>
      </p:sp>
      <p:sp>
        <p:nvSpPr>
          <p:cNvPr id="3" name="Місце для тексту 2"/>
          <p:cNvSpPr>
            <a:spLocks noGrp="1"/>
          </p:cNvSpPr>
          <p:nvPr>
            <p:ph type="body" idx="1" hasCustomPrompt="1"/>
          </p:nvPr>
        </p:nvSpPr>
        <p:spPr>
          <a:xfrm>
            <a:off x="1104899" y="4655956"/>
            <a:ext cx="10071099" cy="509750"/>
          </a:xfrm>
        </p:spPr>
        <p:txBody>
          <a:bodyPr rtlCol="0">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uk-UA" noProof="0"/>
              <a:t>Зразки заголовків</a:t>
            </a:r>
          </a:p>
        </p:txBody>
      </p:sp>
      <p:sp>
        <p:nvSpPr>
          <p:cNvPr id="4" name="Місце для дати 3"/>
          <p:cNvSpPr>
            <a:spLocks noGrp="1"/>
          </p:cNvSpPr>
          <p:nvPr>
            <p:ph type="dt" sz="half" idx="10"/>
          </p:nvPr>
        </p:nvSpPr>
        <p:spPr/>
        <p:txBody>
          <a:bodyPr rtlCol="0"/>
          <a:lstStyle/>
          <a:p>
            <a:pPr rtl="0"/>
            <a:fld id="{0ED1DED8-CF52-43DC-9B38-8E0CA8F7BAC2}" type="datetime1">
              <a:rPr lang="uk-UA" noProof="0" smtClean="0"/>
              <a:t>10.07.2023</a:t>
            </a:fld>
            <a:endParaRPr lang="uk-UA" noProof="0"/>
          </a:p>
        </p:txBody>
      </p:sp>
      <p:sp>
        <p:nvSpPr>
          <p:cNvPr id="5" name="Місце для нижнього колонтитула 4"/>
          <p:cNvSpPr>
            <a:spLocks noGrp="1"/>
          </p:cNvSpPr>
          <p:nvPr>
            <p:ph type="ftr" sz="quarter" idx="11"/>
          </p:nvPr>
        </p:nvSpPr>
        <p:spPr/>
        <p:txBody>
          <a:bodyPr rtlCol="0"/>
          <a:lstStyle/>
          <a:p>
            <a:pPr rtl="0"/>
            <a:endParaRPr lang="uk-UA" noProof="0"/>
          </a:p>
        </p:txBody>
      </p:sp>
      <p:sp>
        <p:nvSpPr>
          <p:cNvPr id="6" name="Місце для номера слайда 5"/>
          <p:cNvSpPr>
            <a:spLocks noGrp="1"/>
          </p:cNvSpPr>
          <p:nvPr>
            <p:ph type="sldNum" sz="quarter" idx="12"/>
          </p:nvPr>
        </p:nvSpPr>
        <p:spPr/>
        <p:txBody>
          <a:bodyPr rtlCol="0"/>
          <a:lstStyle/>
          <a:p>
            <a:pPr rtl="0"/>
            <a:fld id="{0FF54DE5-C571-48E8-A5BC-B369434E2F44}" type="slidenum">
              <a:rPr lang="uk-UA" noProof="0"/>
              <a:t>‹№›</a:t>
            </a:fld>
            <a:endParaRPr lang="uk-UA" noProof="0"/>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rtlCol="0"/>
          <a:lstStyle/>
          <a:p>
            <a:pPr rtl="0"/>
            <a:r>
              <a:rPr lang="uk-UA" noProof="0"/>
              <a:t>Зразок заголовка</a:t>
            </a:r>
          </a:p>
        </p:txBody>
      </p:sp>
      <p:sp>
        <p:nvSpPr>
          <p:cNvPr id="3" name="Місце для вмісту 2"/>
          <p:cNvSpPr>
            <a:spLocks noGrp="1"/>
          </p:cNvSpPr>
          <p:nvPr>
            <p:ph sz="half" idx="1" hasCustomPrompt="1"/>
          </p:nvPr>
        </p:nvSpPr>
        <p:spPr>
          <a:xfrm>
            <a:off x="1104900" y="1600200"/>
            <a:ext cx="4914900" cy="4571999"/>
          </a:xfrm>
        </p:spPr>
        <p:txBody>
          <a:bodyPr rtlCol="0"/>
          <a:lstStyle>
            <a:lvl5pPr>
              <a:defRPr/>
            </a:lvl5pPr>
            <a:lvl6pPr>
              <a:defRPr/>
            </a:lvl6pPr>
            <a:lvl7pPr>
              <a:defRPr/>
            </a:lvl7pPr>
            <a:lvl8pPr>
              <a:defRPr/>
            </a:lvl8pPr>
            <a:lvl9pPr>
              <a:defRPr/>
            </a:lvl9pPr>
          </a:lstStyle>
          <a:p>
            <a:pPr lvl="0" rtl="0"/>
            <a:r>
              <a:rPr lang="uk-UA" noProof="0"/>
              <a:t>Зразки заголовків</a:t>
            </a:r>
          </a:p>
          <a:p>
            <a:pPr lvl="1" rtl="0"/>
            <a:r>
              <a:rPr lang="uk-UA" noProof="0"/>
              <a:t>Другий рівень</a:t>
            </a:r>
          </a:p>
          <a:p>
            <a:pPr lvl="2" rtl="0"/>
            <a:r>
              <a:rPr lang="uk-UA" noProof="0"/>
              <a:t>Третій рівень</a:t>
            </a:r>
          </a:p>
          <a:p>
            <a:pPr lvl="3" rtl="0"/>
            <a:r>
              <a:rPr lang="uk-UA" noProof="0"/>
              <a:t>Четвертий рівень</a:t>
            </a:r>
          </a:p>
          <a:p>
            <a:pPr lvl="4" rtl="0"/>
            <a:r>
              <a:rPr lang="uk-UA" noProof="0"/>
              <a:t>П’ятий рівень</a:t>
            </a:r>
          </a:p>
        </p:txBody>
      </p:sp>
      <p:sp>
        <p:nvSpPr>
          <p:cNvPr id="4" name="Місце для вмісту 3"/>
          <p:cNvSpPr>
            <a:spLocks noGrp="1"/>
          </p:cNvSpPr>
          <p:nvPr>
            <p:ph sz="half" idx="2" hasCustomPrompt="1"/>
          </p:nvPr>
        </p:nvSpPr>
        <p:spPr>
          <a:xfrm>
            <a:off x="6172200" y="1600200"/>
            <a:ext cx="4914900" cy="4571999"/>
          </a:xfrm>
        </p:spPr>
        <p:txBody>
          <a:bodyPr rtlCol="0"/>
          <a:lstStyle>
            <a:lvl5pPr>
              <a:defRPr/>
            </a:lvl5pPr>
            <a:lvl6pPr>
              <a:defRPr/>
            </a:lvl6pPr>
            <a:lvl7pPr>
              <a:defRPr/>
            </a:lvl7pPr>
            <a:lvl8pPr>
              <a:defRPr/>
            </a:lvl8pPr>
          </a:lstStyle>
          <a:p>
            <a:pPr lvl="0" rtl="0"/>
            <a:r>
              <a:rPr lang="uk-UA" noProof="0"/>
              <a:t>Зразки заголовків</a:t>
            </a:r>
          </a:p>
          <a:p>
            <a:pPr lvl="1" rtl="0"/>
            <a:r>
              <a:rPr lang="uk-UA" noProof="0"/>
              <a:t>Другий рівень</a:t>
            </a:r>
          </a:p>
          <a:p>
            <a:pPr lvl="2" rtl="0"/>
            <a:r>
              <a:rPr lang="uk-UA" noProof="0"/>
              <a:t>Третій рівень</a:t>
            </a:r>
          </a:p>
          <a:p>
            <a:pPr lvl="3" rtl="0"/>
            <a:r>
              <a:rPr lang="uk-UA" noProof="0"/>
              <a:t>Четвертий рівень</a:t>
            </a:r>
          </a:p>
          <a:p>
            <a:pPr lvl="4" rtl="0"/>
            <a:r>
              <a:rPr lang="uk-UA" noProof="0"/>
              <a:t>П’ятий рівень</a:t>
            </a:r>
          </a:p>
        </p:txBody>
      </p:sp>
      <p:sp>
        <p:nvSpPr>
          <p:cNvPr id="5" name="Місце для дати 4"/>
          <p:cNvSpPr>
            <a:spLocks noGrp="1"/>
          </p:cNvSpPr>
          <p:nvPr>
            <p:ph type="dt" sz="half" idx="10"/>
          </p:nvPr>
        </p:nvSpPr>
        <p:spPr/>
        <p:txBody>
          <a:bodyPr rtlCol="0"/>
          <a:lstStyle/>
          <a:p>
            <a:pPr rtl="0"/>
            <a:fld id="{4EA642DF-1F19-4BE0-B53C-4A22DE4DAA43}" type="datetime1">
              <a:rPr lang="uk-UA" noProof="0" smtClean="0"/>
              <a:t>10.07.2023</a:t>
            </a:fld>
            <a:endParaRPr lang="uk-UA" noProof="0"/>
          </a:p>
        </p:txBody>
      </p:sp>
      <p:sp>
        <p:nvSpPr>
          <p:cNvPr id="6" name="Місце для нижнього колонтитула 5"/>
          <p:cNvSpPr>
            <a:spLocks noGrp="1"/>
          </p:cNvSpPr>
          <p:nvPr>
            <p:ph type="ftr" sz="quarter" idx="11"/>
          </p:nvPr>
        </p:nvSpPr>
        <p:spPr/>
        <p:txBody>
          <a:bodyPr rtlCol="0"/>
          <a:lstStyle/>
          <a:p>
            <a:pPr rtl="0"/>
            <a:endParaRPr lang="uk-UA" noProof="0"/>
          </a:p>
        </p:txBody>
      </p:sp>
      <p:sp>
        <p:nvSpPr>
          <p:cNvPr id="7" name="Місце для номера слайда 6"/>
          <p:cNvSpPr>
            <a:spLocks noGrp="1"/>
          </p:cNvSpPr>
          <p:nvPr>
            <p:ph type="sldNum" sz="quarter" idx="12"/>
          </p:nvPr>
        </p:nvSpPr>
        <p:spPr/>
        <p:txBody>
          <a:bodyPr rtlCol="0"/>
          <a:lstStyle/>
          <a:p>
            <a:pPr rtl="0"/>
            <a:fld id="{0FF54DE5-C571-48E8-A5BC-B369434E2F44}" type="slidenum">
              <a:rPr lang="uk-UA" noProof="0"/>
              <a:t>‹№›</a:t>
            </a:fld>
            <a:endParaRPr lang="uk-UA" noProof="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rtlCol="0"/>
          <a:lstStyle/>
          <a:p>
            <a:pPr rtl="0"/>
            <a:r>
              <a:rPr lang="uk-UA" noProof="0"/>
              <a:t>Зразок заголовка</a:t>
            </a:r>
          </a:p>
        </p:txBody>
      </p:sp>
      <p:sp>
        <p:nvSpPr>
          <p:cNvPr id="3" name="Місце для тексту 2"/>
          <p:cNvSpPr>
            <a:spLocks noGrp="1"/>
          </p:cNvSpPr>
          <p:nvPr>
            <p:ph type="body" idx="1" hasCustomPrompt="1"/>
          </p:nvPr>
        </p:nvSpPr>
        <p:spPr>
          <a:xfrm>
            <a:off x="110490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noProof="0"/>
              <a:t>Зразки заголовків</a:t>
            </a:r>
          </a:p>
        </p:txBody>
      </p:sp>
      <p:sp>
        <p:nvSpPr>
          <p:cNvPr id="4" name="Місце для вмісту 3"/>
          <p:cNvSpPr>
            <a:spLocks noGrp="1"/>
          </p:cNvSpPr>
          <p:nvPr>
            <p:ph sz="half" idx="2" hasCustomPrompt="1"/>
          </p:nvPr>
        </p:nvSpPr>
        <p:spPr>
          <a:xfrm>
            <a:off x="1104900" y="2424112"/>
            <a:ext cx="4919472" cy="3748088"/>
          </a:xfrm>
        </p:spPr>
        <p:txBody>
          <a:bodyPr rtlCol="0"/>
          <a:lstStyle/>
          <a:p>
            <a:pPr lvl="0" rtl="0"/>
            <a:r>
              <a:rPr lang="uk-UA" noProof="0"/>
              <a:t>Зразки заголовків</a:t>
            </a:r>
          </a:p>
          <a:p>
            <a:pPr lvl="1" rtl="0"/>
            <a:r>
              <a:rPr lang="uk-UA" noProof="0"/>
              <a:t>Другий рівень</a:t>
            </a:r>
          </a:p>
          <a:p>
            <a:pPr lvl="2" rtl="0"/>
            <a:r>
              <a:rPr lang="uk-UA" noProof="0"/>
              <a:t>Третій рівень</a:t>
            </a:r>
          </a:p>
          <a:p>
            <a:pPr lvl="3" rtl="0"/>
            <a:r>
              <a:rPr lang="uk-UA" noProof="0"/>
              <a:t>Четвертий рівень</a:t>
            </a:r>
          </a:p>
          <a:p>
            <a:pPr lvl="4" rtl="0"/>
            <a:r>
              <a:rPr lang="uk-UA" noProof="0"/>
              <a:t>П’ятий рівень</a:t>
            </a:r>
          </a:p>
        </p:txBody>
      </p:sp>
      <p:sp>
        <p:nvSpPr>
          <p:cNvPr id="5" name="Місце для тексту 4"/>
          <p:cNvSpPr>
            <a:spLocks noGrp="1"/>
          </p:cNvSpPr>
          <p:nvPr>
            <p:ph type="body" sz="quarter" idx="3" hasCustomPrompt="1"/>
          </p:nvPr>
        </p:nvSpPr>
        <p:spPr>
          <a:xfrm>
            <a:off x="616611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noProof="0"/>
              <a:t>Зразки заголовків</a:t>
            </a:r>
          </a:p>
        </p:txBody>
      </p:sp>
      <p:sp>
        <p:nvSpPr>
          <p:cNvPr id="6" name="Місце для вмісту 5"/>
          <p:cNvSpPr>
            <a:spLocks noGrp="1"/>
          </p:cNvSpPr>
          <p:nvPr>
            <p:ph sz="quarter" idx="4" hasCustomPrompt="1"/>
          </p:nvPr>
        </p:nvSpPr>
        <p:spPr>
          <a:xfrm>
            <a:off x="6166110" y="2424112"/>
            <a:ext cx="4919472" cy="3748088"/>
          </a:xfrm>
        </p:spPr>
        <p:txBody>
          <a:bodyPr rtlCol="0"/>
          <a:lstStyle/>
          <a:p>
            <a:pPr lvl="0" rtl="0"/>
            <a:r>
              <a:rPr lang="uk-UA" noProof="0"/>
              <a:t>Зразки заголовків</a:t>
            </a:r>
          </a:p>
          <a:p>
            <a:pPr lvl="1" rtl="0"/>
            <a:r>
              <a:rPr lang="uk-UA" noProof="0"/>
              <a:t>Другий рівень</a:t>
            </a:r>
          </a:p>
          <a:p>
            <a:pPr lvl="2" rtl="0"/>
            <a:r>
              <a:rPr lang="uk-UA" noProof="0"/>
              <a:t>Третій рівень</a:t>
            </a:r>
          </a:p>
          <a:p>
            <a:pPr lvl="3" rtl="0"/>
            <a:r>
              <a:rPr lang="uk-UA" noProof="0"/>
              <a:t>Четвертий рівень</a:t>
            </a:r>
          </a:p>
          <a:p>
            <a:pPr lvl="4" rtl="0"/>
            <a:r>
              <a:rPr lang="uk-UA" noProof="0"/>
              <a:t>П’ятий рівень</a:t>
            </a:r>
          </a:p>
        </p:txBody>
      </p:sp>
      <p:sp>
        <p:nvSpPr>
          <p:cNvPr id="7" name="Місце для дати 6"/>
          <p:cNvSpPr>
            <a:spLocks noGrp="1"/>
          </p:cNvSpPr>
          <p:nvPr>
            <p:ph type="dt" sz="half" idx="10"/>
          </p:nvPr>
        </p:nvSpPr>
        <p:spPr/>
        <p:txBody>
          <a:bodyPr rtlCol="0"/>
          <a:lstStyle/>
          <a:p>
            <a:pPr rtl="0"/>
            <a:fld id="{6E4452DF-ED3B-42BA-8D8E-CE7AAAE9E5A2}" type="datetime1">
              <a:rPr lang="uk-UA" noProof="0" smtClean="0"/>
              <a:t>10.07.2023</a:t>
            </a:fld>
            <a:endParaRPr lang="uk-UA" noProof="0"/>
          </a:p>
        </p:txBody>
      </p:sp>
      <p:sp>
        <p:nvSpPr>
          <p:cNvPr id="8" name="Місце для нижнього колонтитула 7"/>
          <p:cNvSpPr>
            <a:spLocks noGrp="1"/>
          </p:cNvSpPr>
          <p:nvPr>
            <p:ph type="ftr" sz="quarter" idx="11"/>
          </p:nvPr>
        </p:nvSpPr>
        <p:spPr/>
        <p:txBody>
          <a:bodyPr rtlCol="0"/>
          <a:lstStyle/>
          <a:p>
            <a:pPr rtl="0"/>
            <a:endParaRPr lang="uk-UA" noProof="0"/>
          </a:p>
        </p:txBody>
      </p:sp>
      <p:sp>
        <p:nvSpPr>
          <p:cNvPr id="9" name="Місце для номера слайда 8"/>
          <p:cNvSpPr>
            <a:spLocks noGrp="1"/>
          </p:cNvSpPr>
          <p:nvPr>
            <p:ph type="sldNum" sz="quarter" idx="12"/>
          </p:nvPr>
        </p:nvSpPr>
        <p:spPr/>
        <p:txBody>
          <a:bodyPr rtlCol="0"/>
          <a:lstStyle/>
          <a:p>
            <a:pPr rtl="0"/>
            <a:fld id="{0FF54DE5-C571-48E8-A5BC-B369434E2F44}" type="slidenum">
              <a:rPr lang="uk-UA" noProof="0"/>
              <a:t>‹№›</a:t>
            </a:fld>
            <a:endParaRPr lang="uk-UA" noProof="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rtlCol="0"/>
          <a:lstStyle/>
          <a:p>
            <a:pPr rtl="0"/>
            <a:r>
              <a:rPr lang="uk-UA" noProof="0"/>
              <a:t>Зразок заголовка</a:t>
            </a:r>
          </a:p>
        </p:txBody>
      </p:sp>
      <p:sp>
        <p:nvSpPr>
          <p:cNvPr id="3" name="Місце для дати 2"/>
          <p:cNvSpPr>
            <a:spLocks noGrp="1"/>
          </p:cNvSpPr>
          <p:nvPr>
            <p:ph type="dt" sz="half" idx="10"/>
          </p:nvPr>
        </p:nvSpPr>
        <p:spPr/>
        <p:txBody>
          <a:bodyPr rtlCol="0"/>
          <a:lstStyle/>
          <a:p>
            <a:pPr rtl="0"/>
            <a:fld id="{C38A0BB1-83AA-40CD-BC6B-CBC2AFE479A3}" type="datetime1">
              <a:rPr lang="uk-UA" noProof="0" smtClean="0"/>
              <a:t>10.07.2023</a:t>
            </a:fld>
            <a:endParaRPr lang="uk-UA" noProof="0"/>
          </a:p>
        </p:txBody>
      </p:sp>
      <p:sp>
        <p:nvSpPr>
          <p:cNvPr id="4" name="Місце для нижнього колонтитула 3"/>
          <p:cNvSpPr>
            <a:spLocks noGrp="1"/>
          </p:cNvSpPr>
          <p:nvPr>
            <p:ph type="ftr" sz="quarter" idx="11"/>
          </p:nvPr>
        </p:nvSpPr>
        <p:spPr/>
        <p:txBody>
          <a:bodyPr rtlCol="0"/>
          <a:lstStyle/>
          <a:p>
            <a:pPr rtl="0"/>
            <a:endParaRPr lang="uk-UA" noProof="0"/>
          </a:p>
        </p:txBody>
      </p:sp>
      <p:sp>
        <p:nvSpPr>
          <p:cNvPr id="5" name="Місце для номера слайда 4"/>
          <p:cNvSpPr>
            <a:spLocks noGrp="1"/>
          </p:cNvSpPr>
          <p:nvPr>
            <p:ph type="sldNum" sz="quarter" idx="12"/>
          </p:nvPr>
        </p:nvSpPr>
        <p:spPr/>
        <p:txBody>
          <a:bodyPr rtlCol="0"/>
          <a:lstStyle/>
          <a:p>
            <a:pPr rtl="0"/>
            <a:fld id="{0FF54DE5-C571-48E8-A5BC-B369434E2F44}" type="slidenum">
              <a:rPr lang="uk-UA" noProof="0"/>
              <a:t>‹№›</a:t>
            </a:fld>
            <a:endParaRPr lang="uk-UA" noProof="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Пусто">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rtlCol="0"/>
          <a:lstStyle/>
          <a:p>
            <a:pPr rtl="0"/>
            <a:fld id="{BBEA56B0-A201-4DC8-9174-1508D42E1AC5}" type="datetime1">
              <a:rPr lang="uk-UA" noProof="0" smtClean="0"/>
              <a:t>10.07.2023</a:t>
            </a:fld>
            <a:endParaRPr lang="uk-UA" noProof="0"/>
          </a:p>
        </p:txBody>
      </p:sp>
      <p:sp>
        <p:nvSpPr>
          <p:cNvPr id="3" name="Місце для нижнього колонтитула 2"/>
          <p:cNvSpPr>
            <a:spLocks noGrp="1"/>
          </p:cNvSpPr>
          <p:nvPr>
            <p:ph type="ftr" sz="quarter" idx="11"/>
          </p:nvPr>
        </p:nvSpPr>
        <p:spPr/>
        <p:txBody>
          <a:bodyPr rtlCol="0"/>
          <a:lstStyle/>
          <a:p>
            <a:pPr rtl="0"/>
            <a:endParaRPr lang="uk-UA" noProof="0"/>
          </a:p>
        </p:txBody>
      </p:sp>
      <p:sp>
        <p:nvSpPr>
          <p:cNvPr id="4" name="Місце для номера слайда 3"/>
          <p:cNvSpPr>
            <a:spLocks noGrp="1"/>
          </p:cNvSpPr>
          <p:nvPr>
            <p:ph type="sldNum" sz="quarter" idx="12"/>
          </p:nvPr>
        </p:nvSpPr>
        <p:spPr/>
        <p:txBody>
          <a:bodyPr rtlCol="0"/>
          <a:lstStyle/>
          <a:p>
            <a:pPr rtl="0"/>
            <a:fld id="{0FF54DE5-C571-48E8-A5BC-B369434E2F44}" type="slidenum">
              <a:rPr lang="uk-UA" noProof="0"/>
              <a:t>‹№›</a:t>
            </a:fld>
            <a:endParaRPr lang="uk-UA" noProof="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rtlCol="0" anchor="b"/>
          <a:lstStyle>
            <a:lvl1pPr>
              <a:defRPr sz="3200"/>
            </a:lvl1pPr>
          </a:lstStyle>
          <a:p>
            <a:pPr rtl="0"/>
            <a:r>
              <a:rPr lang="uk-UA" noProof="0"/>
              <a:t>Зразок заголовка</a:t>
            </a:r>
          </a:p>
        </p:txBody>
      </p:sp>
      <p:sp>
        <p:nvSpPr>
          <p:cNvPr id="4" name="Місце для тексту 3"/>
          <p:cNvSpPr>
            <a:spLocks noGrp="1"/>
          </p:cNvSpPr>
          <p:nvPr>
            <p:ph type="body" sz="half" idx="2" hasCustomPrompt="1"/>
          </p:nvPr>
        </p:nvSpPr>
        <p:spPr>
          <a:xfrm>
            <a:off x="1104900" y="1600200"/>
            <a:ext cx="4384548"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noProof="0"/>
              <a:t>Зразки заголовків</a:t>
            </a:r>
          </a:p>
        </p:txBody>
      </p:sp>
      <p:sp>
        <p:nvSpPr>
          <p:cNvPr id="3" name="Місце для вмісту 2"/>
          <p:cNvSpPr>
            <a:spLocks noGrp="1"/>
          </p:cNvSpPr>
          <p:nvPr>
            <p:ph idx="1" hasCustomPrompt="1"/>
          </p:nvPr>
        </p:nvSpPr>
        <p:spPr>
          <a:xfrm>
            <a:off x="5641848" y="1600199"/>
            <a:ext cx="5445252" cy="4572001"/>
          </a:xfrm>
        </p:spPr>
        <p:txBody>
          <a:bodyPr rtlCol="0">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uk-UA" noProof="0"/>
              <a:t>Зразки заголовків</a:t>
            </a:r>
          </a:p>
          <a:p>
            <a:pPr lvl="1" rtl="0"/>
            <a:r>
              <a:rPr lang="uk-UA" noProof="0"/>
              <a:t>Другий рівень</a:t>
            </a:r>
          </a:p>
          <a:p>
            <a:pPr lvl="2" rtl="0"/>
            <a:r>
              <a:rPr lang="uk-UA" noProof="0"/>
              <a:t>Третій рівень</a:t>
            </a:r>
          </a:p>
          <a:p>
            <a:pPr lvl="3" rtl="0"/>
            <a:r>
              <a:rPr lang="uk-UA" noProof="0"/>
              <a:t>Четвертий рівень</a:t>
            </a:r>
          </a:p>
          <a:p>
            <a:pPr lvl="4" rtl="0"/>
            <a:r>
              <a:rPr lang="uk-UA" noProof="0"/>
              <a:t>П’ятий рівень</a:t>
            </a:r>
          </a:p>
        </p:txBody>
      </p:sp>
      <p:sp>
        <p:nvSpPr>
          <p:cNvPr id="5" name="Місце для дати 4"/>
          <p:cNvSpPr>
            <a:spLocks noGrp="1"/>
          </p:cNvSpPr>
          <p:nvPr>
            <p:ph type="dt" sz="half" idx="10"/>
          </p:nvPr>
        </p:nvSpPr>
        <p:spPr/>
        <p:txBody>
          <a:bodyPr rtlCol="0"/>
          <a:lstStyle/>
          <a:p>
            <a:pPr rtl="0"/>
            <a:fld id="{86B8263B-FA63-49A0-B25E-9D09D70126F7}" type="datetime1">
              <a:rPr lang="uk-UA" noProof="0" smtClean="0"/>
              <a:t>10.07.2023</a:t>
            </a:fld>
            <a:endParaRPr lang="uk-UA" noProof="0"/>
          </a:p>
        </p:txBody>
      </p:sp>
      <p:sp>
        <p:nvSpPr>
          <p:cNvPr id="6" name="Місце для нижнього колонтитула 5"/>
          <p:cNvSpPr>
            <a:spLocks noGrp="1"/>
          </p:cNvSpPr>
          <p:nvPr>
            <p:ph type="ftr" sz="quarter" idx="11"/>
          </p:nvPr>
        </p:nvSpPr>
        <p:spPr/>
        <p:txBody>
          <a:bodyPr rtlCol="0"/>
          <a:lstStyle/>
          <a:p>
            <a:pPr rtl="0"/>
            <a:endParaRPr lang="uk-UA" noProof="0"/>
          </a:p>
        </p:txBody>
      </p:sp>
      <p:sp>
        <p:nvSpPr>
          <p:cNvPr id="7" name="Місце для номера слайда 6"/>
          <p:cNvSpPr>
            <a:spLocks noGrp="1"/>
          </p:cNvSpPr>
          <p:nvPr>
            <p:ph type="sldNum" sz="quarter" idx="12"/>
          </p:nvPr>
        </p:nvSpPr>
        <p:spPr/>
        <p:txBody>
          <a:bodyPr rtlCol="0"/>
          <a:lstStyle/>
          <a:p>
            <a:pPr rtl="0"/>
            <a:fld id="{0FF54DE5-C571-48E8-A5BC-B369434E2F44}" type="slidenum">
              <a:rPr lang="uk-UA" noProof="0"/>
              <a:t>‹№›</a:t>
            </a:fld>
            <a:endParaRPr lang="uk-UA" noProof="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uk-UA" noProof="0"/>
              <a:t>Зразок заголовка</a:t>
            </a:r>
          </a:p>
        </p:txBody>
      </p:sp>
      <p:sp>
        <p:nvSpPr>
          <p:cNvPr id="3" name="Місце для тексту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uk-UA" noProof="0"/>
              <a:t>Зразки заголовків</a:t>
            </a:r>
          </a:p>
          <a:p>
            <a:pPr lvl="1" rtl="0"/>
            <a:r>
              <a:rPr lang="uk-UA" noProof="0"/>
              <a:t>Другий рівень</a:t>
            </a:r>
          </a:p>
          <a:p>
            <a:pPr lvl="2" rtl="0"/>
            <a:r>
              <a:rPr lang="uk-UA" noProof="0"/>
              <a:t>Третій рівень</a:t>
            </a:r>
          </a:p>
          <a:p>
            <a:pPr lvl="3" rtl="0"/>
            <a:r>
              <a:rPr lang="uk-UA" noProof="0"/>
              <a:t>Четвертий рівень</a:t>
            </a:r>
          </a:p>
          <a:p>
            <a:pPr lvl="4" rtl="0"/>
            <a:r>
              <a:rPr lang="uk-UA" noProof="0"/>
              <a:t>П’ятий рівень</a:t>
            </a:r>
          </a:p>
          <a:p>
            <a:pPr lvl="5" rtl="0"/>
            <a:r>
              <a:rPr lang="uk-UA" noProof="0"/>
              <a:t>Шостий рівень</a:t>
            </a:r>
          </a:p>
          <a:p>
            <a:pPr lvl="6" rtl="0"/>
            <a:r>
              <a:rPr lang="uk-UA" noProof="0"/>
              <a:t>Сьомий рівень</a:t>
            </a:r>
          </a:p>
          <a:p>
            <a:pPr lvl="7" rtl="0"/>
            <a:r>
              <a:rPr lang="uk-UA" noProof="0"/>
              <a:t>Восьмий рівень</a:t>
            </a:r>
          </a:p>
          <a:p>
            <a:pPr lvl="8" rtl="0"/>
            <a:r>
              <a:rPr lang="uk-UA" noProof="0"/>
              <a:t>Дев’ятий рівень</a:t>
            </a:r>
          </a:p>
        </p:txBody>
      </p:sp>
      <p:sp>
        <p:nvSpPr>
          <p:cNvPr id="4" name="Місце для дати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latin typeface="Arial" panose="020B0604020202020204" pitchFamily="34" charset="0"/>
                <a:cs typeface="Arial" panose="020B0604020202020204" pitchFamily="34" charset="0"/>
              </a:defRPr>
            </a:lvl1pPr>
          </a:lstStyle>
          <a:p>
            <a:fld id="{0E96D025-70D8-483C-8257-7E381723A249}" type="datetime1">
              <a:rPr lang="uk-UA" noProof="0" smtClean="0"/>
              <a:t>10.07.2023</a:t>
            </a:fld>
            <a:endParaRPr lang="uk-UA" noProof="0">
              <a:latin typeface="Arial" panose="020B0604020202020204" pitchFamily="34" charset="0"/>
              <a:cs typeface="Arial" panose="020B0604020202020204" pitchFamily="34" charset="0"/>
            </a:endParaRPr>
          </a:p>
        </p:txBody>
      </p:sp>
      <p:sp>
        <p:nvSpPr>
          <p:cNvPr id="5" name="Місце для нижнього колонтитула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latin typeface="Arial" panose="020B0604020202020204" pitchFamily="34" charset="0"/>
                <a:cs typeface="Arial" panose="020B0604020202020204" pitchFamily="34" charset="0"/>
              </a:defRPr>
            </a:lvl1pPr>
          </a:lstStyle>
          <a:p>
            <a:endParaRPr lang="uk-UA" noProof="0">
              <a:latin typeface="Arial" panose="020B0604020202020204" pitchFamily="34" charset="0"/>
              <a:cs typeface="Arial" panose="020B0604020202020204" pitchFamily="34" charset="0"/>
            </a:endParaRPr>
          </a:p>
        </p:txBody>
      </p:sp>
      <p:sp>
        <p:nvSpPr>
          <p:cNvPr id="6" name="Місце для номера слайда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latin typeface="Arial" panose="020B0604020202020204" pitchFamily="34" charset="0"/>
                <a:cs typeface="Arial" panose="020B0604020202020204" pitchFamily="34" charset="0"/>
              </a:defRPr>
            </a:lvl1pPr>
          </a:lstStyle>
          <a:p>
            <a:fld id="{0FF54DE5-C571-48E8-A5BC-B369434E2F44}" type="slidenum">
              <a:rPr lang="uk-UA" noProof="0" smtClean="0"/>
              <a:pPr/>
              <a:t>‹№›</a:t>
            </a:fld>
            <a:endParaRPr lang="uk-UA" noProof="0">
              <a:latin typeface="Arial" panose="020B0604020202020204" pitchFamily="34" charset="0"/>
              <a:cs typeface="Arial" panose="020B0604020202020204" pitchFamily="34" charset="0"/>
            </a:endParaRPr>
          </a:p>
        </p:txBody>
      </p:sp>
      <p:grpSp>
        <p:nvGrpSpPr>
          <p:cNvPr id="15" name="Група 14"/>
          <p:cNvGrpSpPr/>
          <p:nvPr/>
        </p:nvGrpSpPr>
        <p:grpSpPr>
          <a:xfrm>
            <a:off x="1103376" y="1219201"/>
            <a:ext cx="9985248" cy="84403"/>
            <a:chOff x="1073150" y="1219201"/>
            <a:chExt cx="10058400" cy="63125"/>
          </a:xfrm>
        </p:grpSpPr>
        <p:cxnSp>
          <p:nvCxnSpPr>
            <p:cNvPr id="13" name="Пряма сполучна лінія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Пряма сполучна лінія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95656" y="2292094"/>
            <a:ext cx="5950864" cy="2219691"/>
          </a:xfrm>
        </p:spPr>
        <p:txBody>
          <a:bodyPr rtlCol="0" anchor="ctr"/>
          <a:lstStyle/>
          <a:p>
            <a:pPr rtl="0"/>
            <a:r>
              <a:rPr lang="uk-UA" dirty="0"/>
              <a:t>СУМІСНИЦТВО / СУМІЩЕННЯ</a:t>
            </a:r>
            <a:endParaRPr lang="uk-UA" sz="3200" dirty="0"/>
          </a:p>
        </p:txBody>
      </p:sp>
      <p:pic>
        <p:nvPicPr>
          <p:cNvPr id="4" name="Місце для зображення 3" descr="Відкрита книга на столі, розмиті книжкові полиці на задньому плані"/>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0" r="8890"/>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2">
            <a:extLst>
              <a:ext uri="{FF2B5EF4-FFF2-40B4-BE49-F238E27FC236}">
                <a16:creationId xmlns:a16="http://schemas.microsoft.com/office/drawing/2014/main" id="{C165A3DC-84C7-E590-DE85-24F74ADE909E}"/>
              </a:ext>
            </a:extLst>
          </p:cNvPr>
          <p:cNvGraphicFramePr>
            <a:graphicFrameLocks noGrp="1"/>
          </p:cNvGraphicFramePr>
          <p:nvPr>
            <p:ph idx="1"/>
            <p:extLst>
              <p:ext uri="{D42A27DB-BD31-4B8C-83A1-F6EECF244321}">
                <p14:modId xmlns:p14="http://schemas.microsoft.com/office/powerpoint/2010/main" val="1298611216"/>
              </p:ext>
            </p:extLst>
          </p:nvPr>
        </p:nvGraphicFramePr>
        <p:xfrm>
          <a:off x="230736" y="299104"/>
          <a:ext cx="11767559" cy="6340124"/>
        </p:xfrm>
        <a:graphic>
          <a:graphicData uri="http://schemas.openxmlformats.org/drawingml/2006/table">
            <a:tbl>
              <a:tblPr firstRow="1" bandRow="1">
                <a:tableStyleId>{5C22544A-7EE6-4342-B048-85BDC9FD1C3A}</a:tableStyleId>
              </a:tblPr>
              <a:tblGrid>
                <a:gridCol w="5944184">
                  <a:extLst>
                    <a:ext uri="{9D8B030D-6E8A-4147-A177-3AD203B41FA5}">
                      <a16:colId xmlns:a16="http://schemas.microsoft.com/office/drawing/2014/main" val="663088376"/>
                    </a:ext>
                  </a:extLst>
                </a:gridCol>
                <a:gridCol w="5823375">
                  <a:extLst>
                    <a:ext uri="{9D8B030D-6E8A-4147-A177-3AD203B41FA5}">
                      <a16:colId xmlns:a16="http://schemas.microsoft.com/office/drawing/2014/main" val="1248239673"/>
                    </a:ext>
                  </a:extLst>
                </a:gridCol>
              </a:tblGrid>
              <a:tr h="286261">
                <a:tc>
                  <a:txBody>
                    <a:bodyPr/>
                    <a:lstStyle/>
                    <a:p>
                      <a:pPr algn="ctr"/>
                      <a:r>
                        <a:rPr lang="uk-UA" sz="1200" dirty="0"/>
                        <a:t>СУМІСНИЦТВО</a:t>
                      </a:r>
                      <a:endParaRPr lang="ru-UA" sz="1200" dirty="0"/>
                    </a:p>
                  </a:txBody>
                  <a:tcPr/>
                </a:tc>
                <a:tc>
                  <a:txBody>
                    <a:bodyPr/>
                    <a:lstStyle/>
                    <a:p>
                      <a:pPr algn="ctr"/>
                      <a:r>
                        <a:rPr lang="uk-UA" sz="1200" dirty="0"/>
                        <a:t>СУМІЩЕННЯ</a:t>
                      </a:r>
                      <a:endParaRPr lang="ru-UA" sz="1200" dirty="0"/>
                    </a:p>
                  </a:txBody>
                  <a:tcPr/>
                </a:tc>
                <a:extLst>
                  <a:ext uri="{0D108BD9-81ED-4DB2-BD59-A6C34878D82A}">
                    <a16:rowId xmlns:a16="http://schemas.microsoft.com/office/drawing/2014/main" val="92493358"/>
                  </a:ext>
                </a:extLst>
              </a:tr>
              <a:tr h="841783">
                <a:tc>
                  <a:txBody>
                    <a:bodyPr/>
                    <a:lstStyle/>
                    <a:p>
                      <a:pPr algn="just"/>
                      <a:r>
                        <a:rPr lang="ru-RU" sz="1200" dirty="0"/>
                        <a:t>виконання </a:t>
                      </a:r>
                      <a:r>
                        <a:rPr lang="ru-RU" sz="1200" dirty="0" err="1"/>
                        <a:t>працівником</a:t>
                      </a:r>
                      <a:r>
                        <a:rPr lang="ru-RU" sz="1200" dirty="0"/>
                        <a:t>, </a:t>
                      </a:r>
                      <a:r>
                        <a:rPr lang="ru-RU" sz="1200" i="1" u="sng" dirty="0" err="1"/>
                        <a:t>крім</a:t>
                      </a:r>
                      <a:r>
                        <a:rPr lang="ru-RU" sz="1200" i="1" u="sng" dirty="0"/>
                        <a:t> </a:t>
                      </a:r>
                      <a:r>
                        <a:rPr lang="ru-RU" sz="1200" i="1" u="sng" dirty="0" err="1"/>
                        <a:t>основної</a:t>
                      </a:r>
                      <a:r>
                        <a:rPr lang="ru-RU" sz="1200" dirty="0"/>
                        <a:t>, </a:t>
                      </a:r>
                      <a:r>
                        <a:rPr lang="ru-RU" sz="1200" dirty="0" err="1"/>
                        <a:t>іншої</a:t>
                      </a:r>
                      <a:r>
                        <a:rPr lang="ru-RU" sz="1200" dirty="0"/>
                        <a:t> </a:t>
                      </a:r>
                      <a:r>
                        <a:rPr lang="ru-RU" sz="1200" dirty="0" err="1"/>
                        <a:t>оплачуваної</a:t>
                      </a:r>
                      <a:r>
                        <a:rPr lang="ru-RU" sz="1200" dirty="0"/>
                        <a:t> </a:t>
                      </a:r>
                      <a:r>
                        <a:rPr lang="ru-RU" sz="1200" dirty="0" err="1"/>
                        <a:t>роботи</a:t>
                      </a:r>
                      <a:r>
                        <a:rPr lang="ru-RU" sz="1200" dirty="0"/>
                        <a:t> на </a:t>
                      </a:r>
                      <a:r>
                        <a:rPr lang="ru-RU" sz="1200" dirty="0" err="1"/>
                        <a:t>умовах</a:t>
                      </a:r>
                      <a:r>
                        <a:rPr lang="ru-RU" sz="1200" dirty="0"/>
                        <a:t> трудового договору </a:t>
                      </a:r>
                      <a:r>
                        <a:rPr lang="ru-RU" sz="1200" i="1" u="sng" dirty="0"/>
                        <a:t>у </a:t>
                      </a:r>
                      <a:r>
                        <a:rPr lang="ru-RU" sz="1200" i="1" u="sng" dirty="0" err="1"/>
                        <a:t>вільний</a:t>
                      </a:r>
                      <a:r>
                        <a:rPr lang="ru-RU" sz="1200" i="1" u="sng" dirty="0"/>
                        <a:t> від </a:t>
                      </a:r>
                      <a:r>
                        <a:rPr lang="ru-RU" sz="1200" i="1" u="sng" dirty="0" err="1"/>
                        <a:t>основної</a:t>
                      </a:r>
                      <a:r>
                        <a:rPr lang="ru-RU" sz="1200" i="1" u="sng" dirty="0"/>
                        <a:t> </a:t>
                      </a:r>
                      <a:r>
                        <a:rPr lang="ru-RU" sz="1200" i="1" u="sng" dirty="0" err="1"/>
                        <a:t>роботи</a:t>
                      </a:r>
                      <a:r>
                        <a:rPr lang="ru-RU" sz="1200" i="1" u="sng" dirty="0"/>
                        <a:t> час </a:t>
                      </a:r>
                      <a:r>
                        <a:rPr lang="ru-RU" sz="1200" dirty="0"/>
                        <a:t>на тому самому </a:t>
                      </a:r>
                      <a:r>
                        <a:rPr lang="ru-RU" sz="1200" dirty="0" err="1"/>
                        <a:t>або</a:t>
                      </a:r>
                      <a:r>
                        <a:rPr lang="ru-RU" sz="1200" dirty="0"/>
                        <a:t> </a:t>
                      </a:r>
                      <a:r>
                        <a:rPr lang="ru-RU" sz="1200" dirty="0" err="1"/>
                        <a:t>іншому</a:t>
                      </a:r>
                      <a:r>
                        <a:rPr lang="ru-RU" sz="1200" dirty="0"/>
                        <a:t> </a:t>
                      </a:r>
                      <a:r>
                        <a:rPr lang="ru-RU" sz="1200" dirty="0" err="1"/>
                        <a:t>підприємстві</a:t>
                      </a:r>
                      <a:r>
                        <a:rPr lang="ru-RU" sz="1200" dirty="0"/>
                        <a:t>, в </a:t>
                      </a:r>
                      <a:r>
                        <a:rPr lang="ru-RU" sz="1200" dirty="0" err="1"/>
                        <a:t>установі</a:t>
                      </a:r>
                      <a:r>
                        <a:rPr lang="ru-RU" sz="1200" dirty="0"/>
                        <a:t>, організації (далі по тексту - </a:t>
                      </a:r>
                      <a:r>
                        <a:rPr lang="ru-RU" sz="1200" dirty="0" err="1"/>
                        <a:t>установі</a:t>
                      </a:r>
                      <a:r>
                        <a:rPr lang="ru-RU" sz="1200" dirty="0"/>
                        <a:t>)</a:t>
                      </a:r>
                      <a:endParaRPr lang="ru-UA" sz="1200" dirty="0"/>
                    </a:p>
                  </a:txBody>
                  <a:tcPr/>
                </a:tc>
                <a:tc>
                  <a:txBody>
                    <a:bodyPr/>
                    <a:lstStyle/>
                    <a:p>
                      <a:pPr algn="just"/>
                      <a:r>
                        <a:rPr lang="uk-UA" sz="1200" dirty="0"/>
                        <a:t>суміщення професій (посад) здійснюється в тій самій установі </a:t>
                      </a:r>
                      <a:r>
                        <a:rPr lang="uk-UA" sz="1200" i="1" u="sng" dirty="0"/>
                        <a:t>в основний робочий час у той самий проміжок робочого часу, що відведений для основної роботи</a:t>
                      </a:r>
                      <a:r>
                        <a:rPr lang="uk-UA" sz="1200" i="0" u="none" dirty="0"/>
                        <a:t> за рахунок </a:t>
                      </a:r>
                      <a:r>
                        <a:rPr lang="uk-UA" sz="1200" dirty="0"/>
                        <a:t>збільшення інтенсивності праці та обсягу виконуваної роботи при незмінній тривалості робочого часу</a:t>
                      </a:r>
                      <a:endParaRPr lang="ru-UA" sz="1200" dirty="0"/>
                    </a:p>
                  </a:txBody>
                  <a:tcPr/>
                </a:tc>
                <a:extLst>
                  <a:ext uri="{0D108BD9-81ED-4DB2-BD59-A6C34878D82A}">
                    <a16:rowId xmlns:a16="http://schemas.microsoft.com/office/drawing/2014/main" val="475942383"/>
                  </a:ext>
                </a:extLst>
              </a:tr>
              <a:tr h="1324598">
                <a:tc>
                  <a:txBody>
                    <a:bodyPr/>
                    <a:lstStyle/>
                    <a:p>
                      <a:pPr marL="171450" indent="-171450" algn="just">
                        <a:buFont typeface="Wingdings" panose="05000000000000000000" pitchFamily="2" charset="2"/>
                        <a:buChar char="v"/>
                      </a:pPr>
                      <a:r>
                        <a:rPr lang="uk-UA" sz="1200" i="1" u="sng" dirty="0"/>
                        <a:t>зовнішнє сумісництво</a:t>
                      </a:r>
                      <a:r>
                        <a:rPr lang="uk-UA" sz="1200" dirty="0"/>
                        <a:t>: робота виконується в іншій установі;</a:t>
                      </a:r>
                    </a:p>
                    <a:p>
                      <a:pPr marL="171450" indent="-171450" algn="just">
                        <a:buFont typeface="Wingdings" panose="05000000000000000000" pitchFamily="2" charset="2"/>
                        <a:buChar char="v"/>
                      </a:pPr>
                      <a:r>
                        <a:rPr lang="uk-UA" sz="1200" dirty="0"/>
                        <a:t>трудова книжка зберігається в установі за основним місцем роботи працівника;</a:t>
                      </a:r>
                    </a:p>
                    <a:p>
                      <a:pPr marL="171450" indent="-171450" algn="just">
                        <a:buFont typeface="Wingdings" panose="05000000000000000000" pitchFamily="2" charset="2"/>
                        <a:buChar char="v"/>
                      </a:pPr>
                      <a:r>
                        <a:rPr lang="uk-UA" sz="1200" i="1" u="sng" dirty="0"/>
                        <a:t>внутрішнє сумісництво</a:t>
                      </a:r>
                      <a:r>
                        <a:rPr lang="uk-UA" sz="1200" dirty="0"/>
                        <a:t>: робота виконується в тій самій установі (працівник працює як основний працівник і як сумісник, але роботу за сумісництвом здійснює у вільний від основної роботи час);</a:t>
                      </a:r>
                    </a:p>
                    <a:p>
                      <a:pPr marL="171450" indent="-171450" algn="just">
                        <a:buFont typeface="Wingdings" panose="05000000000000000000" pitchFamily="2" charset="2"/>
                        <a:buChar char="v"/>
                      </a:pPr>
                      <a:r>
                        <a:rPr lang="uk-UA" sz="1200" dirty="0"/>
                        <a:t>-основною вважається посада з найбільшим обсягом виконуваних робіт порівняно з іншими посадами.</a:t>
                      </a:r>
                      <a:endParaRPr lang="ru-UA" sz="1200" dirty="0"/>
                    </a:p>
                  </a:txBody>
                  <a:tcPr/>
                </a:tc>
                <a:tc>
                  <a:txBody>
                    <a:bodyPr/>
                    <a:lstStyle/>
                    <a:p>
                      <a:pPr algn="just"/>
                      <a:r>
                        <a:rPr lang="ru-RU" sz="1200" dirty="0" err="1"/>
                        <a:t>може</a:t>
                      </a:r>
                      <a:r>
                        <a:rPr lang="ru-RU" sz="1200" dirty="0"/>
                        <a:t> бути </a:t>
                      </a:r>
                      <a:r>
                        <a:rPr lang="ru-RU" sz="1200" dirty="0" err="1"/>
                        <a:t>тільки</a:t>
                      </a:r>
                      <a:r>
                        <a:rPr lang="ru-RU" sz="1200" dirty="0"/>
                        <a:t> </a:t>
                      </a:r>
                      <a:r>
                        <a:rPr lang="ru-RU" sz="1200" dirty="0" err="1"/>
                        <a:t>внутрішнім</a:t>
                      </a:r>
                      <a:endParaRPr lang="ru-UA" sz="1200" dirty="0"/>
                    </a:p>
                  </a:txBody>
                  <a:tcPr/>
                </a:tc>
                <a:extLst>
                  <a:ext uri="{0D108BD9-81ED-4DB2-BD59-A6C34878D82A}">
                    <a16:rowId xmlns:a16="http://schemas.microsoft.com/office/drawing/2014/main" val="2834028157"/>
                  </a:ext>
                </a:extLst>
              </a:tr>
              <a:tr h="2824385">
                <a:tc>
                  <a:txBody>
                    <a:bodyPr/>
                    <a:lstStyle/>
                    <a:p>
                      <a:pPr marL="171450" indent="-171450" algn="just">
                        <a:buFont typeface="Wingdings" panose="05000000000000000000" pitchFamily="2" charset="2"/>
                        <a:buChar char="v"/>
                      </a:pPr>
                      <a:r>
                        <a:rPr lang="uk-UA" sz="1200" dirty="0"/>
                        <a:t>постанова від 3 квітня 1993 року № 245 «Про роботу за сумісництвом працівників державних підприємств, установ і організацій» </a:t>
                      </a:r>
                      <a:r>
                        <a:rPr lang="uk-UA" sz="1200" i="1" u="sng" dirty="0"/>
                        <a:t>скасована;</a:t>
                      </a:r>
                      <a:r>
                        <a:rPr lang="uk-UA" sz="1200" dirty="0"/>
                        <a:t> </a:t>
                      </a:r>
                    </a:p>
                    <a:p>
                      <a:pPr marL="171450" indent="-171450" algn="just">
                        <a:buFont typeface="Wingdings" panose="05000000000000000000" pitchFamily="2" charset="2"/>
                        <a:buChar char="v"/>
                      </a:pPr>
                      <a:r>
                        <a:rPr lang="uk-UA" sz="1200" dirty="0"/>
                        <a:t>постановою Кабінету Міністрів України від 22 листопада 2022 року № 1306;</a:t>
                      </a:r>
                    </a:p>
                    <a:p>
                      <a:pPr marL="171450" indent="-171450" algn="just">
                        <a:buFont typeface="Wingdings" panose="05000000000000000000" pitchFamily="2" charset="2"/>
                        <a:buChar char="v"/>
                      </a:pPr>
                      <a:r>
                        <a:rPr lang="uk-UA" sz="1200" dirty="0"/>
                        <a:t>наказ Міністерства праці України, Міністерства юстиції України, Міністерства фінансів України від 28 червня 1993 року № 43 «Про затвердження Положення про умови роботи за сумісництвом працівників державних підприємств, установ і організацій» скасований розпорядженням Кабінету Міністрів України № 1047-р </a:t>
                      </a:r>
                      <a:r>
                        <a:rPr lang="ru-RU" sz="1200" dirty="0"/>
                        <a:t>від 22 листопада 2022 р.;</a:t>
                      </a:r>
                    </a:p>
                    <a:p>
                      <a:pPr marL="171450" indent="-171450" algn="just">
                        <a:buFont typeface="Wingdings" panose="05000000000000000000" pitchFamily="2" charset="2"/>
                        <a:buChar char="v"/>
                      </a:pPr>
                      <a:r>
                        <a:rPr lang="uk-UA" sz="1200" dirty="0"/>
                        <a:t>Мінекономіки у коментарі до Закону України від 1 липня 2022 р. № 2352-ІХ «Про внесення змін до деяких законодавчих актів України щодо оптимізації трудових відносин»: окремим категоріям працівників державного сектору економіки варто пам’ятати про обмеження, встановлені Законом України «Про запобігання корупції»;</a:t>
                      </a:r>
                    </a:p>
                    <a:p>
                      <a:pPr marL="171450" indent="-171450" algn="just">
                        <a:buFont typeface="Wingdings" panose="05000000000000000000" pitchFamily="2" charset="2"/>
                        <a:buChar char="v"/>
                      </a:pPr>
                      <a:r>
                        <a:rPr lang="uk-UA" sz="1200" dirty="0"/>
                        <a:t>ч. 2 ст. 21 КЗпП, обмеження щодо сумісництва можуть передбачатися  законодавством, колективним договором або угодою сторін.</a:t>
                      </a:r>
                      <a:endParaRPr lang="ru-UA" sz="1200" dirty="0"/>
                    </a:p>
                  </a:txBody>
                  <a:tcPr/>
                </a:tc>
                <a:tc>
                  <a:txBody>
                    <a:bodyPr/>
                    <a:lstStyle/>
                    <a:p>
                      <a:pPr marL="171450" indent="-171450" algn="just">
                        <a:buFont typeface="Wingdings" panose="05000000000000000000" pitchFamily="2" charset="2"/>
                        <a:buChar char="v"/>
                      </a:pPr>
                      <a:r>
                        <a:rPr lang="ru-RU" sz="1200" dirty="0" err="1"/>
                        <a:t>суміщення</a:t>
                      </a:r>
                      <a:r>
                        <a:rPr lang="ru-RU" sz="1200" dirty="0"/>
                        <a:t> </a:t>
                      </a:r>
                      <a:r>
                        <a:rPr lang="ru-RU" sz="1200" dirty="0" err="1"/>
                        <a:t>професій</a:t>
                      </a:r>
                      <a:r>
                        <a:rPr lang="ru-RU" sz="1200" dirty="0"/>
                        <a:t> (посад) </a:t>
                      </a:r>
                      <a:r>
                        <a:rPr lang="ru-RU" sz="1200" dirty="0" err="1"/>
                        <a:t>базується</a:t>
                      </a:r>
                      <a:r>
                        <a:rPr lang="ru-RU" sz="1200" dirty="0"/>
                        <a:t> на тому, що </a:t>
                      </a:r>
                      <a:r>
                        <a:rPr lang="ru-RU" sz="1200" dirty="0" err="1"/>
                        <a:t>суміщувана</a:t>
                      </a:r>
                      <a:r>
                        <a:rPr lang="ru-RU" sz="1200" dirty="0"/>
                        <a:t> посада є в штатному </a:t>
                      </a:r>
                      <a:r>
                        <a:rPr lang="ru-RU" sz="1200" dirty="0" err="1"/>
                        <a:t>розписі</a:t>
                      </a:r>
                      <a:r>
                        <a:rPr lang="ru-RU" sz="1200" dirty="0"/>
                        <a:t>, але </a:t>
                      </a:r>
                      <a:r>
                        <a:rPr lang="ru-RU" sz="1200" dirty="0" err="1"/>
                        <a:t>залишається</a:t>
                      </a:r>
                      <a:r>
                        <a:rPr lang="ru-RU" sz="1200" dirty="0"/>
                        <a:t> вакантною, а тому за </a:t>
                      </a:r>
                      <a:r>
                        <a:rPr lang="ru-RU" sz="1200" dirty="0" err="1"/>
                        <a:t>посадою</a:t>
                      </a:r>
                      <a:r>
                        <a:rPr lang="ru-RU" sz="1200" dirty="0"/>
                        <a:t> </a:t>
                      </a:r>
                      <a:r>
                        <a:rPr lang="ru-RU" sz="1200" dirty="0" err="1"/>
                        <a:t>утворюється</a:t>
                      </a:r>
                      <a:r>
                        <a:rPr lang="ru-RU" sz="1200" dirty="0"/>
                        <a:t> </a:t>
                      </a:r>
                      <a:r>
                        <a:rPr lang="ru-RU" sz="1200" dirty="0" err="1"/>
                        <a:t>економія</a:t>
                      </a:r>
                      <a:r>
                        <a:rPr lang="ru-RU" sz="1200" dirty="0"/>
                        <a:t> фонду </a:t>
                      </a:r>
                      <a:r>
                        <a:rPr lang="ru-RU" sz="1200" dirty="0" err="1"/>
                        <a:t>заробітної</a:t>
                      </a:r>
                      <a:r>
                        <a:rPr lang="ru-RU" sz="1200" dirty="0"/>
                        <a:t> плати, за </a:t>
                      </a:r>
                      <a:r>
                        <a:rPr lang="ru-RU" sz="1200" dirty="0" err="1"/>
                        <a:t>рахунок</a:t>
                      </a:r>
                      <a:r>
                        <a:rPr lang="ru-RU" sz="1200" dirty="0"/>
                        <a:t> </a:t>
                      </a:r>
                      <a:r>
                        <a:rPr lang="ru-RU" sz="1200" dirty="0" err="1"/>
                        <a:t>якої</a:t>
                      </a:r>
                      <a:r>
                        <a:rPr lang="ru-RU" sz="1200" dirty="0"/>
                        <a:t> і </a:t>
                      </a:r>
                      <a:r>
                        <a:rPr lang="ru-RU" sz="1200" dirty="0" err="1"/>
                        <a:t>встановлюють</a:t>
                      </a:r>
                      <a:r>
                        <a:rPr lang="ru-RU" sz="1200" dirty="0"/>
                        <a:t> доплату;</a:t>
                      </a:r>
                    </a:p>
                    <a:p>
                      <a:pPr marL="171450" indent="-171450" algn="just">
                        <a:buFont typeface="Wingdings" panose="05000000000000000000" pitchFamily="2" charset="2"/>
                        <a:buChar char="v"/>
                      </a:pPr>
                      <a:r>
                        <a:rPr lang="ru-RU" sz="1200" dirty="0"/>
                        <a:t>у штатному </a:t>
                      </a:r>
                      <a:r>
                        <a:rPr lang="ru-RU" sz="1200" dirty="0" err="1"/>
                        <a:t>розписі</a:t>
                      </a:r>
                      <a:r>
                        <a:rPr lang="ru-RU" sz="1200" dirty="0"/>
                        <a:t> установи посада, на яку </a:t>
                      </a:r>
                      <a:r>
                        <a:rPr lang="ru-RU" sz="1200" dirty="0" err="1"/>
                        <a:t>оформлюється</a:t>
                      </a:r>
                      <a:r>
                        <a:rPr lang="ru-RU" sz="1200" dirty="0"/>
                        <a:t> </a:t>
                      </a:r>
                      <a:r>
                        <a:rPr lang="ru-RU" sz="1200" dirty="0" err="1"/>
                        <a:t>суміщення</a:t>
                      </a:r>
                      <a:r>
                        <a:rPr lang="ru-RU" sz="1200" dirty="0"/>
                        <a:t>, має бути </a:t>
                      </a:r>
                      <a:r>
                        <a:rPr lang="ru-RU" sz="1200" dirty="0" err="1"/>
                        <a:t>визначена</a:t>
                      </a:r>
                      <a:r>
                        <a:rPr lang="ru-RU" sz="1200" dirty="0"/>
                        <a:t> як </a:t>
                      </a:r>
                      <a:r>
                        <a:rPr lang="ru-RU" sz="1200" dirty="0" err="1"/>
                        <a:t>окрема</a:t>
                      </a:r>
                      <a:r>
                        <a:rPr lang="ru-RU" sz="1200" dirty="0"/>
                        <a:t> </a:t>
                      </a:r>
                      <a:r>
                        <a:rPr lang="ru-RU" sz="1200" dirty="0" err="1"/>
                        <a:t>штатна</a:t>
                      </a:r>
                      <a:r>
                        <a:rPr lang="ru-RU" sz="1200" dirty="0"/>
                        <a:t> </a:t>
                      </a:r>
                      <a:r>
                        <a:rPr lang="ru-RU" sz="1200" dirty="0" err="1"/>
                        <a:t>одиниця</a:t>
                      </a:r>
                      <a:r>
                        <a:rPr lang="ru-RU" sz="1200" dirty="0"/>
                        <a:t> з </a:t>
                      </a:r>
                      <a:r>
                        <a:rPr lang="ru-RU" sz="1200" dirty="0" err="1"/>
                        <a:t>відповідною</a:t>
                      </a:r>
                      <a:r>
                        <a:rPr lang="ru-RU" sz="1200" dirty="0"/>
                        <a:t> </a:t>
                      </a:r>
                      <a:r>
                        <a:rPr lang="ru-RU" sz="1200" dirty="0" err="1"/>
                        <a:t>посадовою</a:t>
                      </a:r>
                      <a:r>
                        <a:rPr lang="ru-RU" sz="1200" dirty="0"/>
                        <a:t> </a:t>
                      </a:r>
                      <a:r>
                        <a:rPr lang="ru-RU" sz="1200" dirty="0" err="1"/>
                        <a:t>інструкцією</a:t>
                      </a:r>
                      <a:r>
                        <a:rPr lang="ru-RU" sz="1200" dirty="0"/>
                        <a:t>;</a:t>
                      </a:r>
                    </a:p>
                    <a:p>
                      <a:pPr marL="171450" indent="-171450" algn="just">
                        <a:buFont typeface="Wingdings" panose="05000000000000000000" pitchFamily="2" charset="2"/>
                        <a:buChar char="v"/>
                      </a:pPr>
                      <a:r>
                        <a:rPr lang="ru-RU" sz="1200" i="1" u="sng" dirty="0"/>
                        <a:t>робота за </a:t>
                      </a:r>
                      <a:r>
                        <a:rPr lang="ru-RU" sz="1200" i="1" u="sng" dirty="0" err="1"/>
                        <a:t>суміщенням</a:t>
                      </a:r>
                      <a:r>
                        <a:rPr lang="ru-RU" sz="1200" i="1" u="sng" dirty="0"/>
                        <a:t> проводиться </a:t>
                      </a:r>
                      <a:r>
                        <a:rPr lang="ru-RU" sz="1200" i="1" u="sng" dirty="0" err="1"/>
                        <a:t>завжди</a:t>
                      </a:r>
                      <a:r>
                        <a:rPr lang="ru-RU" sz="1200" i="1" u="sng" dirty="0"/>
                        <a:t> за </a:t>
                      </a:r>
                      <a:r>
                        <a:rPr lang="ru-RU" sz="1200" i="1" u="sng" dirty="0" err="1"/>
                        <a:t>іншою</a:t>
                      </a:r>
                      <a:r>
                        <a:rPr lang="ru-RU" sz="1200" i="1" u="sng" dirty="0"/>
                        <a:t> </a:t>
                      </a:r>
                      <a:r>
                        <a:rPr lang="ru-RU" sz="1200" i="1" u="sng" dirty="0" err="1"/>
                        <a:t>посадою</a:t>
                      </a:r>
                      <a:r>
                        <a:rPr lang="ru-RU" sz="1200" i="1" u="sng" dirty="0"/>
                        <a:t>: </a:t>
                      </a:r>
                      <a:r>
                        <a:rPr lang="ru-RU" sz="1200" dirty="0" err="1"/>
                        <a:t>наприклад</a:t>
                      </a:r>
                      <a:r>
                        <a:rPr lang="ru-RU" sz="1200" dirty="0"/>
                        <a:t>, бухгалтер не </a:t>
                      </a:r>
                      <a:r>
                        <a:rPr lang="ru-RU" sz="1200" dirty="0" err="1"/>
                        <a:t>може</a:t>
                      </a:r>
                      <a:r>
                        <a:rPr lang="ru-RU" sz="1200" dirty="0"/>
                        <a:t> за </a:t>
                      </a:r>
                      <a:r>
                        <a:rPr lang="ru-RU" sz="1200" dirty="0" err="1"/>
                        <a:t>суміщенням</a:t>
                      </a:r>
                      <a:r>
                        <a:rPr lang="ru-RU" sz="1200" dirty="0"/>
                        <a:t> </a:t>
                      </a:r>
                      <a:r>
                        <a:rPr lang="ru-RU" sz="1200" dirty="0" err="1"/>
                        <a:t>виконувати</a:t>
                      </a:r>
                      <a:r>
                        <a:rPr lang="ru-RU" sz="1200" dirty="0"/>
                        <a:t> роботу </a:t>
                      </a:r>
                      <a:r>
                        <a:rPr lang="ru-RU" sz="1200" dirty="0" err="1"/>
                        <a:t>іншого</a:t>
                      </a:r>
                      <a:r>
                        <a:rPr lang="ru-RU" sz="1200" dirty="0"/>
                        <a:t> бухгалтера, але </a:t>
                      </a:r>
                      <a:r>
                        <a:rPr lang="ru-RU" sz="1200" dirty="0" err="1"/>
                        <a:t>може</a:t>
                      </a:r>
                      <a:r>
                        <a:rPr lang="ru-RU" sz="1200" dirty="0"/>
                        <a:t> </a:t>
                      </a:r>
                      <a:r>
                        <a:rPr lang="ru-RU" sz="1200" dirty="0" err="1"/>
                        <a:t>виконувати</a:t>
                      </a:r>
                      <a:r>
                        <a:rPr lang="ru-RU" sz="1200" dirty="0"/>
                        <a:t> роботу кадровика. </a:t>
                      </a:r>
                      <a:r>
                        <a:rPr lang="ru-RU" sz="1200" dirty="0" err="1"/>
                        <a:t>Навпаки</a:t>
                      </a:r>
                      <a:r>
                        <a:rPr lang="ru-RU" sz="1200" dirty="0"/>
                        <a:t> за </a:t>
                      </a:r>
                      <a:r>
                        <a:rPr lang="ru-RU" sz="1200" dirty="0" err="1"/>
                        <a:t>сумісництвом</a:t>
                      </a:r>
                      <a:r>
                        <a:rPr lang="ru-RU" sz="1200" dirty="0"/>
                        <a:t>: за ним </a:t>
                      </a:r>
                      <a:r>
                        <a:rPr lang="ru-RU" sz="1200" dirty="0" err="1"/>
                        <a:t>можна</a:t>
                      </a:r>
                      <a:r>
                        <a:rPr lang="ru-RU" sz="1200" dirty="0"/>
                        <a:t> </a:t>
                      </a:r>
                      <a:r>
                        <a:rPr lang="ru-RU" sz="1200" dirty="0" err="1"/>
                        <a:t>працювати</a:t>
                      </a:r>
                      <a:r>
                        <a:rPr lang="ru-RU" sz="1200" dirty="0"/>
                        <a:t> </a:t>
                      </a:r>
                      <a:r>
                        <a:rPr lang="ru-RU" sz="1200" dirty="0" err="1"/>
                        <a:t>одночасно</a:t>
                      </a:r>
                      <a:r>
                        <a:rPr lang="ru-RU" sz="1200" dirty="0"/>
                        <a:t> на </a:t>
                      </a:r>
                      <a:r>
                        <a:rPr lang="ru-RU" sz="1200" dirty="0" err="1"/>
                        <a:t>двох</a:t>
                      </a:r>
                      <a:r>
                        <a:rPr lang="ru-RU" sz="1200" dirty="0"/>
                        <a:t> </a:t>
                      </a:r>
                      <a:r>
                        <a:rPr lang="ru-RU" sz="1200" dirty="0" err="1"/>
                        <a:t>однакових</a:t>
                      </a:r>
                      <a:r>
                        <a:rPr lang="ru-RU" sz="1200" dirty="0"/>
                        <a:t> посадах, </a:t>
                      </a:r>
                      <a:r>
                        <a:rPr lang="ru-RU" sz="1200" dirty="0" err="1"/>
                        <a:t>наприклад</a:t>
                      </a:r>
                      <a:r>
                        <a:rPr lang="ru-RU" sz="1200" dirty="0"/>
                        <a:t> на 1.5 ставки (1 ставка – за основною </a:t>
                      </a:r>
                      <a:r>
                        <a:rPr lang="ru-RU" sz="1200" dirty="0" err="1"/>
                        <a:t>посадою</a:t>
                      </a:r>
                      <a:r>
                        <a:rPr lang="ru-RU" sz="1200" dirty="0"/>
                        <a:t> та 0,5 за такою ж, але за </a:t>
                      </a:r>
                      <a:r>
                        <a:rPr lang="ru-RU" sz="1200" dirty="0" err="1"/>
                        <a:t>сумісництвом</a:t>
                      </a:r>
                      <a:r>
                        <a:rPr lang="ru-RU" sz="1200" dirty="0"/>
                        <a:t>);</a:t>
                      </a:r>
                    </a:p>
                    <a:p>
                      <a:pPr algn="just"/>
                      <a:endParaRPr lang="ru-UA" sz="1200" dirty="0"/>
                    </a:p>
                  </a:txBody>
                  <a:tcPr/>
                </a:tc>
                <a:extLst>
                  <a:ext uri="{0D108BD9-81ED-4DB2-BD59-A6C34878D82A}">
                    <a16:rowId xmlns:a16="http://schemas.microsoft.com/office/drawing/2014/main" val="3745712782"/>
                  </a:ext>
                </a:extLst>
              </a:tr>
              <a:tr h="685571">
                <a:tc>
                  <a:txBody>
                    <a:bodyPr/>
                    <a:lstStyle/>
                    <a:p>
                      <a:pPr marL="171450" indent="-171450" algn="just">
                        <a:buFont typeface="Wingdings" panose="05000000000000000000" pitchFamily="2" charset="2"/>
                        <a:buChar char="v"/>
                      </a:pPr>
                      <a:r>
                        <a:rPr lang="uk-UA" sz="1200" dirty="0"/>
                        <a:t>працевлаштуватися за сумісництвом може тільки працівник, в якого є основне місце роботи (лист Міністерства праці і соціальної політики України від 13 жовтня 2004 року № 36-298);</a:t>
                      </a:r>
                    </a:p>
                    <a:p>
                      <a:pPr marL="171450" indent="-171450" algn="just">
                        <a:buFont typeface="Wingdings" panose="05000000000000000000" pitchFamily="2" charset="2"/>
                        <a:buChar char="v"/>
                      </a:pPr>
                      <a:r>
                        <a:rPr lang="uk-UA" sz="1200" dirty="0"/>
                        <a:t>д</a:t>
                      </a:r>
                      <a:r>
                        <a:rPr lang="ru-RU" sz="1200" dirty="0"/>
                        <a:t>ля </a:t>
                      </a:r>
                      <a:r>
                        <a:rPr lang="ru-RU" sz="1200" dirty="0" err="1"/>
                        <a:t>роботи</a:t>
                      </a:r>
                      <a:r>
                        <a:rPr lang="ru-RU" sz="1200" dirty="0"/>
                        <a:t> за </a:t>
                      </a:r>
                      <a:r>
                        <a:rPr lang="ru-RU" sz="1200" dirty="0" err="1"/>
                        <a:t>сумісництвом</a:t>
                      </a:r>
                      <a:r>
                        <a:rPr lang="ru-RU" sz="1200" dirty="0"/>
                        <a:t> </a:t>
                      </a:r>
                      <a:r>
                        <a:rPr lang="ru-RU" sz="1200" dirty="0" err="1"/>
                        <a:t>згоди</a:t>
                      </a:r>
                      <a:r>
                        <a:rPr lang="ru-RU" sz="1200" dirty="0"/>
                        <a:t> </a:t>
                      </a:r>
                      <a:r>
                        <a:rPr lang="ru-RU" sz="1200" dirty="0" err="1"/>
                        <a:t>власника</a:t>
                      </a:r>
                      <a:r>
                        <a:rPr lang="ru-RU" sz="1200" dirty="0"/>
                        <a:t> за </a:t>
                      </a:r>
                      <a:r>
                        <a:rPr lang="ru-RU" sz="1200" dirty="0" err="1"/>
                        <a:t>місцем</a:t>
                      </a:r>
                      <a:r>
                        <a:rPr lang="ru-RU" sz="1200" dirty="0"/>
                        <a:t> </a:t>
                      </a:r>
                      <a:r>
                        <a:rPr lang="ru-RU" sz="1200" dirty="0" err="1"/>
                        <a:t>основної</a:t>
                      </a:r>
                      <a:r>
                        <a:rPr lang="ru-RU" sz="1200" dirty="0"/>
                        <a:t> </a:t>
                      </a:r>
                      <a:r>
                        <a:rPr lang="ru-RU" sz="1200" dirty="0" err="1"/>
                        <a:t>роботи</a:t>
                      </a:r>
                      <a:r>
                        <a:rPr lang="ru-RU" sz="1200" dirty="0"/>
                        <a:t> не </a:t>
                      </a:r>
                      <a:r>
                        <a:rPr lang="ru-RU" sz="1200" dirty="0" err="1"/>
                        <a:t>потрібно</a:t>
                      </a:r>
                      <a:r>
                        <a:rPr lang="ru-RU" sz="1200" dirty="0"/>
                        <a:t>.</a:t>
                      </a:r>
                      <a:endParaRPr lang="ru-UA" sz="1200" dirty="0"/>
                    </a:p>
                  </a:txBody>
                  <a:tcPr/>
                </a:tc>
                <a:tc>
                  <a:txBody>
                    <a:bodyPr/>
                    <a:lstStyle/>
                    <a:p>
                      <a:pPr algn="just"/>
                      <a:endParaRPr lang="ru-UA" sz="1200" dirty="0"/>
                    </a:p>
                  </a:txBody>
                  <a:tcPr/>
                </a:tc>
                <a:extLst>
                  <a:ext uri="{0D108BD9-81ED-4DB2-BD59-A6C34878D82A}">
                    <a16:rowId xmlns:a16="http://schemas.microsoft.com/office/drawing/2014/main" val="2505303425"/>
                  </a:ext>
                </a:extLst>
              </a:tr>
            </a:tbl>
          </a:graphicData>
        </a:graphic>
      </p:graphicFrame>
    </p:spTree>
    <p:extLst>
      <p:ext uri="{BB962C8B-B14F-4D97-AF65-F5344CB8AC3E}">
        <p14:creationId xmlns:p14="http://schemas.microsoft.com/office/powerpoint/2010/main" val="185498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2">
            <a:extLst>
              <a:ext uri="{FF2B5EF4-FFF2-40B4-BE49-F238E27FC236}">
                <a16:creationId xmlns:a16="http://schemas.microsoft.com/office/drawing/2014/main" id="{C165A3DC-84C7-E590-DE85-24F74ADE909E}"/>
              </a:ext>
            </a:extLst>
          </p:cNvPr>
          <p:cNvGraphicFramePr>
            <a:graphicFrameLocks noGrp="1"/>
          </p:cNvGraphicFramePr>
          <p:nvPr>
            <p:ph idx="1"/>
            <p:extLst>
              <p:ext uri="{D42A27DB-BD31-4B8C-83A1-F6EECF244321}">
                <p14:modId xmlns:p14="http://schemas.microsoft.com/office/powerpoint/2010/main" val="3818991159"/>
              </p:ext>
            </p:extLst>
          </p:nvPr>
        </p:nvGraphicFramePr>
        <p:xfrm>
          <a:off x="196553" y="299104"/>
          <a:ext cx="11801742" cy="5561602"/>
        </p:xfrm>
        <a:graphic>
          <a:graphicData uri="http://schemas.openxmlformats.org/drawingml/2006/table">
            <a:tbl>
              <a:tblPr firstRow="1" bandRow="1">
                <a:tableStyleId>{5C22544A-7EE6-4342-B048-85BDC9FD1C3A}</a:tableStyleId>
              </a:tblPr>
              <a:tblGrid>
                <a:gridCol w="5978367">
                  <a:extLst>
                    <a:ext uri="{9D8B030D-6E8A-4147-A177-3AD203B41FA5}">
                      <a16:colId xmlns:a16="http://schemas.microsoft.com/office/drawing/2014/main" val="663088376"/>
                    </a:ext>
                  </a:extLst>
                </a:gridCol>
                <a:gridCol w="5823375">
                  <a:extLst>
                    <a:ext uri="{9D8B030D-6E8A-4147-A177-3AD203B41FA5}">
                      <a16:colId xmlns:a16="http://schemas.microsoft.com/office/drawing/2014/main" val="1248239673"/>
                    </a:ext>
                  </a:extLst>
                </a:gridCol>
              </a:tblGrid>
              <a:tr h="286261">
                <a:tc>
                  <a:txBody>
                    <a:bodyPr/>
                    <a:lstStyle/>
                    <a:p>
                      <a:pPr algn="ctr"/>
                      <a:r>
                        <a:rPr lang="uk-UA" sz="1200" dirty="0"/>
                        <a:t>СУМІСНИЦТВО</a:t>
                      </a:r>
                      <a:endParaRPr lang="ru-UA" sz="1200" dirty="0"/>
                    </a:p>
                  </a:txBody>
                  <a:tcPr/>
                </a:tc>
                <a:tc>
                  <a:txBody>
                    <a:bodyPr/>
                    <a:lstStyle/>
                    <a:p>
                      <a:pPr algn="ctr"/>
                      <a:r>
                        <a:rPr lang="uk-UA" sz="1200" dirty="0"/>
                        <a:t>СУМІЩЕННЯ</a:t>
                      </a:r>
                      <a:endParaRPr lang="ru-UA" sz="1200" dirty="0"/>
                    </a:p>
                  </a:txBody>
                  <a:tcPr/>
                </a:tc>
                <a:extLst>
                  <a:ext uri="{0D108BD9-81ED-4DB2-BD59-A6C34878D82A}">
                    <a16:rowId xmlns:a16="http://schemas.microsoft.com/office/drawing/2014/main" val="92493358"/>
                  </a:ext>
                </a:extLst>
              </a:tr>
              <a:tr h="1901483">
                <a:tc>
                  <a:txBody>
                    <a:bodyPr/>
                    <a:lstStyle/>
                    <a:p>
                      <a:pPr marL="171450" indent="-171450" algn="just">
                        <a:buFont typeface="Wingdings" panose="05000000000000000000" pitchFamily="2" charset="2"/>
                        <a:buChar char="v"/>
                      </a:pPr>
                      <a:r>
                        <a:rPr lang="ru-RU" sz="1200" dirty="0"/>
                        <a:t>порядок </a:t>
                      </a:r>
                      <a:r>
                        <a:rPr lang="ru-RU" sz="1200" dirty="0" err="1"/>
                        <a:t>укладення</a:t>
                      </a:r>
                      <a:r>
                        <a:rPr lang="ru-RU" sz="1200" dirty="0"/>
                        <a:t> трудового договору на </a:t>
                      </a:r>
                      <a:r>
                        <a:rPr lang="ru-RU" sz="1200" dirty="0" err="1"/>
                        <a:t>умовах</a:t>
                      </a:r>
                      <a:r>
                        <a:rPr lang="ru-RU" sz="1200" dirty="0"/>
                        <a:t> </a:t>
                      </a:r>
                      <a:r>
                        <a:rPr lang="ru-RU" sz="1200" dirty="0" err="1"/>
                        <a:t>сумісництва</a:t>
                      </a:r>
                      <a:r>
                        <a:rPr lang="ru-RU" sz="1200" dirty="0"/>
                        <a:t>:</a:t>
                      </a:r>
                    </a:p>
                    <a:p>
                      <a:pPr marL="171450" indent="-171450" algn="just">
                        <a:buFont typeface="Wingdings" panose="05000000000000000000" pitchFamily="2" charset="2"/>
                        <a:buChar char="§"/>
                      </a:pPr>
                      <a:r>
                        <a:rPr lang="ru-RU" sz="1200" dirty="0" err="1"/>
                        <a:t>заява</a:t>
                      </a:r>
                      <a:r>
                        <a:rPr lang="ru-RU" sz="1200" dirty="0"/>
                        <a:t> </a:t>
                      </a:r>
                      <a:r>
                        <a:rPr lang="ru-RU" sz="1200" dirty="0" err="1"/>
                        <a:t>працівника</a:t>
                      </a:r>
                      <a:r>
                        <a:rPr lang="ru-RU" sz="1200" dirty="0"/>
                        <a:t> (для </a:t>
                      </a:r>
                      <a:r>
                        <a:rPr lang="ru-RU" sz="1200" dirty="0" err="1"/>
                        <a:t>оформлення</a:t>
                      </a:r>
                      <a:r>
                        <a:rPr lang="ru-RU" sz="1200" dirty="0"/>
                        <a:t> </a:t>
                      </a:r>
                      <a:r>
                        <a:rPr lang="ru-RU" sz="1200" dirty="0" err="1"/>
                        <a:t>трудових</a:t>
                      </a:r>
                      <a:r>
                        <a:rPr lang="ru-RU" sz="1200" dirty="0"/>
                        <a:t> </a:t>
                      </a:r>
                      <a:r>
                        <a:rPr lang="ru-RU" sz="1200" dirty="0" err="1"/>
                        <a:t>відносин</a:t>
                      </a:r>
                      <a:r>
                        <a:rPr lang="ru-RU" sz="1200" dirty="0"/>
                        <a:t> </a:t>
                      </a:r>
                      <a:r>
                        <a:rPr lang="ru-RU" sz="1200" dirty="0" err="1"/>
                        <a:t>працівник</a:t>
                      </a:r>
                      <a:r>
                        <a:rPr lang="ru-RU" sz="1200" dirty="0"/>
                        <a:t>, </a:t>
                      </a:r>
                      <a:r>
                        <a:rPr lang="ru-RU" sz="1200" dirty="0" err="1"/>
                        <a:t>який</a:t>
                      </a:r>
                      <a:r>
                        <a:rPr lang="ru-RU" sz="1200" dirty="0"/>
                        <a:t> </a:t>
                      </a:r>
                      <a:r>
                        <a:rPr lang="ru-RU" sz="1200" dirty="0" err="1"/>
                        <a:t>приймається</a:t>
                      </a:r>
                      <a:r>
                        <a:rPr lang="ru-RU" sz="1200" dirty="0"/>
                        <a:t> на роботу за </a:t>
                      </a:r>
                      <a:r>
                        <a:rPr lang="ru-RU" sz="1200" dirty="0" err="1"/>
                        <a:t>сумісництвом</a:t>
                      </a:r>
                      <a:r>
                        <a:rPr lang="ru-RU" sz="1200" dirty="0"/>
                        <a:t> повинен надати: паспорт; диплом </a:t>
                      </a:r>
                      <a:r>
                        <a:rPr lang="ru-RU" sz="1200" dirty="0" err="1"/>
                        <a:t>або</a:t>
                      </a:r>
                      <a:r>
                        <a:rPr lang="ru-RU" sz="1200" dirty="0"/>
                        <a:t> </a:t>
                      </a:r>
                      <a:r>
                        <a:rPr lang="ru-RU" sz="1200" dirty="0" err="1"/>
                        <a:t>інший</a:t>
                      </a:r>
                      <a:r>
                        <a:rPr lang="ru-RU" sz="1200" dirty="0"/>
                        <a:t> документ про </a:t>
                      </a:r>
                      <a:r>
                        <a:rPr lang="ru-RU" sz="1200" dirty="0" err="1"/>
                        <a:t>набуту</a:t>
                      </a:r>
                      <a:r>
                        <a:rPr lang="ru-RU" sz="1200" dirty="0"/>
                        <a:t> </a:t>
                      </a:r>
                      <a:r>
                        <a:rPr lang="ru-RU" sz="1200" dirty="0" err="1"/>
                        <a:t>освіту</a:t>
                      </a:r>
                      <a:r>
                        <a:rPr lang="ru-RU" sz="1200" dirty="0"/>
                        <a:t> </a:t>
                      </a:r>
                      <a:r>
                        <a:rPr lang="ru-RU" sz="1200" dirty="0" err="1"/>
                        <a:t>або</a:t>
                      </a:r>
                      <a:r>
                        <a:rPr lang="ru-RU" sz="1200" dirty="0"/>
                        <a:t> </a:t>
                      </a:r>
                      <a:r>
                        <a:rPr lang="ru-RU" sz="1200" dirty="0" err="1"/>
                        <a:t>професійну</a:t>
                      </a:r>
                      <a:r>
                        <a:rPr lang="ru-RU" sz="1200" dirty="0"/>
                        <a:t> </a:t>
                      </a:r>
                      <a:r>
                        <a:rPr lang="ru-RU" sz="1200" dirty="0" err="1"/>
                        <a:t>підготовку</a:t>
                      </a:r>
                      <a:r>
                        <a:rPr lang="ru-RU" sz="1200" dirty="0"/>
                        <a:t>;</a:t>
                      </a:r>
                    </a:p>
                    <a:p>
                      <a:pPr marL="171450" indent="-171450" algn="just">
                        <a:buFont typeface="Wingdings" panose="05000000000000000000" pitchFamily="2" charset="2"/>
                        <a:buChar char="§"/>
                      </a:pPr>
                      <a:r>
                        <a:rPr lang="ru-RU" sz="1200" dirty="0"/>
                        <a:t>наказ </a:t>
                      </a:r>
                      <a:r>
                        <a:rPr lang="ru-RU" sz="1200" dirty="0" err="1"/>
                        <a:t>роботодавця</a:t>
                      </a:r>
                      <a:r>
                        <a:rPr lang="ru-RU" sz="1200" dirty="0"/>
                        <a:t>;</a:t>
                      </a:r>
                    </a:p>
                    <a:p>
                      <a:pPr marL="171450" indent="-171450" algn="just">
                        <a:buFont typeface="Wingdings" panose="05000000000000000000" pitchFamily="2" charset="2"/>
                        <a:buChar char="§"/>
                      </a:pPr>
                      <a:r>
                        <a:rPr lang="ru-RU" sz="1200" dirty="0" err="1"/>
                        <a:t>повідомлення</a:t>
                      </a:r>
                      <a:r>
                        <a:rPr lang="ru-RU" sz="1200" dirty="0"/>
                        <a:t> </a:t>
                      </a:r>
                      <a:r>
                        <a:rPr lang="ru-RU" sz="1200" dirty="0" err="1"/>
                        <a:t>Державної</a:t>
                      </a:r>
                      <a:r>
                        <a:rPr lang="ru-RU" sz="1200" dirty="0"/>
                        <a:t> </a:t>
                      </a:r>
                      <a:r>
                        <a:rPr lang="ru-RU" sz="1200" dirty="0" err="1"/>
                        <a:t>фіскальної</a:t>
                      </a:r>
                      <a:r>
                        <a:rPr lang="ru-RU" sz="1200" dirty="0"/>
                        <a:t> </a:t>
                      </a:r>
                      <a:r>
                        <a:rPr lang="ru-RU" sz="1200" dirty="0" err="1"/>
                        <a:t>служби</a:t>
                      </a:r>
                      <a:r>
                        <a:rPr lang="ru-RU" sz="1200" dirty="0"/>
                        <a:t> України про прийняття </a:t>
                      </a:r>
                      <a:r>
                        <a:rPr lang="ru-RU" sz="1200" dirty="0" err="1"/>
                        <a:t>працівника</a:t>
                      </a:r>
                      <a:r>
                        <a:rPr lang="ru-RU" sz="1200" dirty="0"/>
                        <a:t> на роботу;</a:t>
                      </a:r>
                    </a:p>
                    <a:p>
                      <a:pPr marL="171450" indent="-171450" algn="just">
                        <a:buFont typeface="Wingdings" panose="05000000000000000000" pitchFamily="2" charset="2"/>
                        <a:buChar char="v"/>
                      </a:pPr>
                      <a:r>
                        <a:rPr lang="ru-RU" sz="1200" dirty="0"/>
                        <a:t>робота за </a:t>
                      </a:r>
                      <a:r>
                        <a:rPr lang="ru-RU" sz="1200" dirty="0" err="1"/>
                        <a:t>сумісництвом</a:t>
                      </a:r>
                      <a:r>
                        <a:rPr lang="ru-RU" sz="1200" dirty="0"/>
                        <a:t> </a:t>
                      </a:r>
                      <a:r>
                        <a:rPr lang="ru-RU" sz="1200" dirty="0" err="1"/>
                        <a:t>відображається</a:t>
                      </a:r>
                      <a:r>
                        <a:rPr lang="ru-RU" sz="1200" dirty="0"/>
                        <a:t> в </a:t>
                      </a:r>
                      <a:r>
                        <a:rPr lang="ru-RU" sz="1200" dirty="0" err="1"/>
                        <a:t>табелі</a:t>
                      </a:r>
                      <a:r>
                        <a:rPr lang="ru-RU" sz="1200" dirty="0"/>
                        <a:t> </a:t>
                      </a:r>
                      <a:r>
                        <a:rPr lang="ru-RU" sz="1200" dirty="0" err="1"/>
                        <a:t>обліку</a:t>
                      </a:r>
                      <a:r>
                        <a:rPr lang="ru-RU" sz="1200" dirty="0"/>
                        <a:t> </a:t>
                      </a:r>
                      <a:r>
                        <a:rPr lang="ru-RU" sz="1200" dirty="0" err="1"/>
                        <a:t>робочого</a:t>
                      </a:r>
                      <a:r>
                        <a:rPr lang="ru-RU" sz="1200" dirty="0"/>
                        <a:t> часу; </a:t>
                      </a:r>
                    </a:p>
                    <a:p>
                      <a:pPr marL="171450" indent="-171450" algn="just">
                        <a:buFont typeface="Wingdings" panose="05000000000000000000" pitchFamily="2" charset="2"/>
                        <a:buChar char="v"/>
                      </a:pPr>
                      <a:r>
                        <a:rPr lang="ru-RU" sz="1200" dirty="0" err="1"/>
                        <a:t>запис</a:t>
                      </a:r>
                      <a:r>
                        <a:rPr lang="ru-RU" sz="1200" dirty="0"/>
                        <a:t> про роботу за </a:t>
                      </a:r>
                      <a:r>
                        <a:rPr lang="ru-RU" sz="1200" dirty="0" err="1"/>
                        <a:t>сумісництвом</a:t>
                      </a:r>
                      <a:r>
                        <a:rPr lang="ru-RU" sz="1200" dirty="0"/>
                        <a:t>, за </a:t>
                      </a:r>
                      <a:r>
                        <a:rPr lang="ru-RU" sz="1200" dirty="0" err="1"/>
                        <a:t>бажанням</a:t>
                      </a:r>
                      <a:r>
                        <a:rPr lang="ru-RU" sz="1200" dirty="0"/>
                        <a:t> </a:t>
                      </a:r>
                      <a:r>
                        <a:rPr lang="ru-RU" sz="1200" dirty="0" err="1"/>
                        <a:t>працівника</a:t>
                      </a:r>
                      <a:r>
                        <a:rPr lang="ru-RU" sz="1200" dirty="0"/>
                        <a:t>, заноситься до </a:t>
                      </a:r>
                      <a:r>
                        <a:rPr lang="ru-RU" sz="1200" dirty="0" err="1"/>
                        <a:t>трудової</a:t>
                      </a:r>
                      <a:r>
                        <a:rPr lang="ru-RU" sz="1200" dirty="0"/>
                        <a:t> книжки за </a:t>
                      </a:r>
                      <a:r>
                        <a:rPr lang="ru-RU" sz="1200" dirty="0" err="1"/>
                        <a:t>основним</a:t>
                      </a:r>
                      <a:r>
                        <a:rPr lang="ru-RU" sz="1200" dirty="0"/>
                        <a:t> </a:t>
                      </a:r>
                      <a:r>
                        <a:rPr lang="ru-RU" sz="1200" dirty="0" err="1"/>
                        <a:t>місцем</a:t>
                      </a:r>
                      <a:r>
                        <a:rPr lang="ru-RU" sz="1200" dirty="0"/>
                        <a:t> </a:t>
                      </a:r>
                      <a:r>
                        <a:rPr lang="ru-RU" sz="1200" dirty="0" err="1"/>
                        <a:t>роботи</a:t>
                      </a:r>
                      <a:r>
                        <a:rPr lang="ru-RU" sz="1200" dirty="0"/>
                        <a:t> на </a:t>
                      </a:r>
                      <a:r>
                        <a:rPr lang="ru-RU" sz="1200" dirty="0" err="1"/>
                        <a:t>підставі</a:t>
                      </a:r>
                      <a:r>
                        <a:rPr lang="ru-RU" sz="1200" dirty="0"/>
                        <a:t> </a:t>
                      </a:r>
                      <a:r>
                        <a:rPr lang="ru-RU" sz="1200" dirty="0" err="1"/>
                        <a:t>довідки</a:t>
                      </a:r>
                      <a:r>
                        <a:rPr lang="ru-RU" sz="1200" dirty="0"/>
                        <a:t> з </a:t>
                      </a:r>
                      <a:r>
                        <a:rPr lang="ru-RU" sz="1200" dirty="0" err="1"/>
                        <a:t>місця</a:t>
                      </a:r>
                      <a:r>
                        <a:rPr lang="ru-RU" sz="1200" dirty="0"/>
                        <a:t> </a:t>
                      </a:r>
                      <a:r>
                        <a:rPr lang="ru-RU" sz="1200" dirty="0" err="1"/>
                        <a:t>роботи</a:t>
                      </a:r>
                      <a:r>
                        <a:rPr lang="ru-RU" sz="1200" dirty="0"/>
                        <a:t> за </a:t>
                      </a:r>
                      <a:r>
                        <a:rPr lang="ru-RU" sz="1200" dirty="0" err="1"/>
                        <a:t>сумісництвом</a:t>
                      </a:r>
                      <a:r>
                        <a:rPr lang="ru-RU" sz="1200" dirty="0"/>
                        <a:t>.</a:t>
                      </a:r>
                      <a:endParaRPr lang="ru-UA" sz="1200" dirty="0"/>
                    </a:p>
                  </a:txBody>
                  <a:tcPr/>
                </a:tc>
                <a:tc>
                  <a:txBody>
                    <a:bodyPr/>
                    <a:lstStyle/>
                    <a:p>
                      <a:pPr marL="171450" indent="-171450" algn="just">
                        <a:buFont typeface="Wingdings" panose="05000000000000000000" pitchFamily="2" charset="2"/>
                        <a:buChar char="v"/>
                      </a:pPr>
                      <a:r>
                        <a:rPr lang="ru-RU" sz="1200" dirty="0" err="1"/>
                        <a:t>окремий</a:t>
                      </a:r>
                      <a:r>
                        <a:rPr lang="ru-RU" sz="1200" dirty="0"/>
                        <a:t> </a:t>
                      </a:r>
                      <a:r>
                        <a:rPr lang="ru-RU" sz="1200" dirty="0" err="1"/>
                        <a:t>трудовий</a:t>
                      </a:r>
                      <a:r>
                        <a:rPr lang="ru-RU" sz="1200" dirty="0"/>
                        <a:t> договір з </a:t>
                      </a:r>
                      <a:r>
                        <a:rPr lang="ru-RU" sz="1200" dirty="0" err="1"/>
                        <a:t>працівником</a:t>
                      </a:r>
                      <a:r>
                        <a:rPr lang="ru-RU" sz="1200" dirty="0"/>
                        <a:t> не </a:t>
                      </a:r>
                      <a:r>
                        <a:rPr lang="ru-RU" sz="1200" dirty="0" err="1"/>
                        <a:t>укладається</a:t>
                      </a:r>
                      <a:r>
                        <a:rPr lang="ru-RU" sz="1200" dirty="0"/>
                        <a:t>, </a:t>
                      </a:r>
                      <a:r>
                        <a:rPr lang="ru-RU" sz="1200" dirty="0" err="1"/>
                        <a:t>лише</a:t>
                      </a:r>
                      <a:r>
                        <a:rPr lang="ru-RU" sz="1200" dirty="0"/>
                        <a:t> </a:t>
                      </a:r>
                      <a:r>
                        <a:rPr lang="ru-RU" sz="1200" dirty="0" err="1"/>
                        <a:t>видається</a:t>
                      </a:r>
                      <a:r>
                        <a:rPr lang="ru-RU" sz="1200" dirty="0"/>
                        <a:t> наказ про </a:t>
                      </a:r>
                      <a:r>
                        <a:rPr lang="ru-RU" sz="1200" dirty="0" err="1"/>
                        <a:t>покладення</a:t>
                      </a:r>
                      <a:r>
                        <a:rPr lang="ru-RU" sz="1200" dirty="0"/>
                        <a:t> </a:t>
                      </a:r>
                      <a:r>
                        <a:rPr lang="ru-RU" sz="1200" dirty="0" err="1"/>
                        <a:t>обов’язків</a:t>
                      </a:r>
                      <a:r>
                        <a:rPr lang="ru-RU" sz="1200" dirty="0"/>
                        <a:t> у порядку </a:t>
                      </a:r>
                      <a:r>
                        <a:rPr lang="ru-RU" sz="1200" dirty="0" err="1"/>
                        <a:t>суміщення</a:t>
                      </a:r>
                      <a:r>
                        <a:rPr lang="ru-RU" sz="1200" dirty="0"/>
                        <a:t> за </a:t>
                      </a:r>
                      <a:r>
                        <a:rPr lang="ru-RU" sz="1200" dirty="0" err="1"/>
                        <a:t>певною</a:t>
                      </a:r>
                      <a:r>
                        <a:rPr lang="ru-RU" sz="1200" dirty="0"/>
                        <a:t> вакантною </a:t>
                      </a:r>
                      <a:r>
                        <a:rPr lang="ru-RU" sz="1200" dirty="0" err="1"/>
                        <a:t>посадою</a:t>
                      </a:r>
                      <a:r>
                        <a:rPr lang="ru-RU" sz="1200" dirty="0"/>
                        <a:t>;</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ru-RU" sz="1200" dirty="0" err="1"/>
                        <a:t>працівник</a:t>
                      </a:r>
                      <a:r>
                        <a:rPr lang="ru-RU" sz="1200" dirty="0"/>
                        <a:t> </a:t>
                      </a:r>
                      <a:r>
                        <a:rPr lang="ru-RU" sz="1200" dirty="0" err="1"/>
                        <a:t>продовжує</a:t>
                      </a:r>
                      <a:r>
                        <a:rPr lang="ru-RU" sz="1200" dirty="0"/>
                        <a:t> </a:t>
                      </a:r>
                      <a:r>
                        <a:rPr lang="ru-RU" sz="1200" dirty="0" err="1"/>
                        <a:t>працювати</a:t>
                      </a:r>
                      <a:r>
                        <a:rPr lang="ru-RU" sz="1200" dirty="0"/>
                        <a:t> за основною </a:t>
                      </a:r>
                      <a:r>
                        <a:rPr lang="ru-RU" sz="1200" dirty="0" err="1"/>
                        <a:t>посадою</a:t>
                      </a:r>
                      <a:r>
                        <a:rPr lang="ru-RU" sz="1200" dirty="0"/>
                        <a:t>: </a:t>
                      </a:r>
                      <a:r>
                        <a:rPr lang="ru-RU" sz="1200" dirty="0" err="1"/>
                        <a:t>це</a:t>
                      </a:r>
                      <a:r>
                        <a:rPr lang="ru-RU" sz="1200" dirty="0"/>
                        <a:t> значить, що й </a:t>
                      </a:r>
                      <a:r>
                        <a:rPr lang="ru-RU" sz="1200" dirty="0" err="1"/>
                        <a:t>повідомляти</a:t>
                      </a:r>
                      <a:r>
                        <a:rPr lang="ru-RU" sz="1200" dirty="0"/>
                        <a:t> ДПС про </a:t>
                      </a:r>
                      <a:r>
                        <a:rPr lang="ru-RU" sz="1200" dirty="0" err="1"/>
                        <a:t>оформлення</a:t>
                      </a:r>
                      <a:r>
                        <a:rPr lang="ru-RU" sz="1200" dirty="0"/>
                        <a:t> </a:t>
                      </a:r>
                      <a:r>
                        <a:rPr lang="ru-RU" sz="1200" dirty="0" err="1"/>
                        <a:t>суміщення</a:t>
                      </a:r>
                      <a:r>
                        <a:rPr lang="ru-RU" sz="1200" dirty="0"/>
                        <a:t> не </a:t>
                      </a:r>
                      <a:r>
                        <a:rPr lang="ru-RU" sz="1200" dirty="0" err="1"/>
                        <a:t>потрібно</a:t>
                      </a:r>
                      <a:r>
                        <a:rPr lang="ru-RU" sz="1200" dirty="0"/>
                        <a:t>;</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ru-RU" sz="1200" dirty="0"/>
                        <a:t>у </a:t>
                      </a:r>
                      <a:r>
                        <a:rPr lang="ru-RU" sz="1200" dirty="0" err="1"/>
                        <a:t>табелі</a:t>
                      </a:r>
                      <a:r>
                        <a:rPr lang="ru-RU" sz="1200" dirty="0"/>
                        <a:t> </a:t>
                      </a:r>
                      <a:r>
                        <a:rPr lang="ru-RU" sz="1200" dirty="0" err="1"/>
                        <a:t>обліку</a:t>
                      </a:r>
                      <a:r>
                        <a:rPr lang="ru-RU" sz="1200" dirty="0"/>
                        <a:t> </a:t>
                      </a:r>
                      <a:r>
                        <a:rPr lang="ru-RU" sz="1200" dirty="0" err="1"/>
                        <a:t>робочого</a:t>
                      </a:r>
                      <a:r>
                        <a:rPr lang="ru-RU" sz="1200" dirty="0"/>
                        <a:t> часу робота за </a:t>
                      </a:r>
                      <a:r>
                        <a:rPr lang="ru-RU" sz="1200" dirty="0" err="1"/>
                        <a:t>суміщенням</a:t>
                      </a:r>
                      <a:r>
                        <a:rPr lang="ru-RU" sz="1200" dirty="0"/>
                        <a:t> </a:t>
                      </a:r>
                      <a:r>
                        <a:rPr lang="ru-RU" sz="1200" dirty="0" err="1"/>
                        <a:t>професій</a:t>
                      </a:r>
                      <a:r>
                        <a:rPr lang="ru-RU" sz="1200" dirty="0"/>
                        <a:t> (посад) не </a:t>
                      </a:r>
                      <a:r>
                        <a:rPr lang="ru-RU" sz="1200" dirty="0" err="1"/>
                        <a:t>відображається</a:t>
                      </a:r>
                      <a:r>
                        <a:rPr lang="ru-RU" sz="1200" dirty="0"/>
                        <a:t> — для </a:t>
                      </a:r>
                      <a:r>
                        <a:rPr lang="ru-RU" sz="1200" dirty="0" err="1"/>
                        <a:t>нарахування</a:t>
                      </a:r>
                      <a:r>
                        <a:rPr lang="ru-RU" sz="1200" dirty="0"/>
                        <a:t> доплати за </a:t>
                      </a:r>
                      <a:r>
                        <a:rPr lang="ru-RU" sz="1200" dirty="0" err="1"/>
                        <a:t>суміщення</a:t>
                      </a:r>
                      <a:r>
                        <a:rPr lang="ru-RU" sz="1200" dirty="0"/>
                        <a:t> </a:t>
                      </a:r>
                      <a:r>
                        <a:rPr lang="ru-RU" sz="1200" dirty="0" err="1"/>
                        <a:t>достатньо</a:t>
                      </a:r>
                      <a:r>
                        <a:rPr lang="ru-RU" sz="1200" dirty="0"/>
                        <a:t> виданого наказу (</a:t>
                      </a:r>
                      <a:r>
                        <a:rPr lang="ru-RU" sz="1200" dirty="0" err="1"/>
                        <a:t>працівник</a:t>
                      </a:r>
                      <a:r>
                        <a:rPr lang="ru-RU" sz="1200" dirty="0"/>
                        <a:t> </a:t>
                      </a:r>
                      <a:r>
                        <a:rPr lang="ru-RU" sz="1200" dirty="0" err="1"/>
                        <a:t>виконує</a:t>
                      </a:r>
                      <a:r>
                        <a:rPr lang="ru-RU" sz="1200" dirty="0"/>
                        <a:t> роботу по </a:t>
                      </a:r>
                      <a:r>
                        <a:rPr lang="ru-RU" sz="1200" dirty="0" err="1"/>
                        <a:t>суміщенню</a:t>
                      </a:r>
                      <a:r>
                        <a:rPr lang="ru-RU" sz="1200" dirty="0"/>
                        <a:t> </a:t>
                      </a:r>
                      <a:r>
                        <a:rPr lang="ru-RU" sz="1200" dirty="0" err="1"/>
                        <a:t>одночасно</a:t>
                      </a:r>
                      <a:r>
                        <a:rPr lang="ru-RU" sz="1200" dirty="0"/>
                        <a:t> з основною);</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uk-UA" sz="1200" dirty="0"/>
                        <a:t>запис у трудову книжку про роботу за суміщенням не вноситься.</a:t>
                      </a:r>
                    </a:p>
                    <a:p>
                      <a:pPr algn="just"/>
                      <a:endParaRPr lang="ru-UA" sz="1200" dirty="0"/>
                    </a:p>
                  </a:txBody>
                  <a:tcPr/>
                </a:tc>
                <a:extLst>
                  <a:ext uri="{0D108BD9-81ED-4DB2-BD59-A6C34878D82A}">
                    <a16:rowId xmlns:a16="http://schemas.microsoft.com/office/drawing/2014/main" val="636566693"/>
                  </a:ext>
                </a:extLst>
              </a:tr>
              <a:tr h="1892061">
                <a:tc>
                  <a:txBody>
                    <a:bodyPr/>
                    <a:lstStyle/>
                    <a:p>
                      <a:pPr algn="just"/>
                      <a:r>
                        <a:rPr lang="ru-RU" sz="1200" dirty="0"/>
                        <a:t>Звільнитися </a:t>
                      </a:r>
                      <a:r>
                        <a:rPr lang="ru-RU" sz="1200" dirty="0" err="1"/>
                        <a:t>працівник-сумісник</a:t>
                      </a:r>
                      <a:r>
                        <a:rPr lang="ru-RU" sz="1200" dirty="0"/>
                        <a:t> </a:t>
                      </a:r>
                      <a:r>
                        <a:rPr lang="ru-RU" sz="1200" dirty="0" err="1"/>
                        <a:t>може</a:t>
                      </a:r>
                      <a:r>
                        <a:rPr lang="ru-RU" sz="1200" dirty="0"/>
                        <a:t> на </a:t>
                      </a:r>
                      <a:r>
                        <a:rPr lang="ru-RU" sz="1200" dirty="0" err="1"/>
                        <a:t>загальних</a:t>
                      </a:r>
                      <a:r>
                        <a:rPr lang="ru-RU" sz="1200" dirty="0"/>
                        <a:t> </a:t>
                      </a:r>
                      <a:r>
                        <a:rPr lang="ru-RU" sz="1200" dirty="0" err="1"/>
                        <a:t>підставах</a:t>
                      </a:r>
                      <a:r>
                        <a:rPr lang="ru-RU" sz="1200" dirty="0"/>
                        <a:t>, </a:t>
                      </a:r>
                      <a:r>
                        <a:rPr lang="ru-RU" sz="1200" dirty="0" err="1"/>
                        <a:t>тобто</a:t>
                      </a:r>
                      <a:r>
                        <a:rPr lang="ru-RU" sz="1200" dirty="0"/>
                        <a:t> за </a:t>
                      </a:r>
                      <a:r>
                        <a:rPr lang="ru-RU" sz="1200" dirty="0" err="1"/>
                        <a:t>власним</a:t>
                      </a:r>
                      <a:r>
                        <a:rPr lang="ru-RU" sz="1200" dirty="0"/>
                        <a:t> </a:t>
                      </a:r>
                      <a:r>
                        <a:rPr lang="ru-RU" sz="1200" dirty="0" err="1"/>
                        <a:t>бажанням</a:t>
                      </a:r>
                      <a:r>
                        <a:rPr lang="ru-RU" sz="1200" dirty="0"/>
                        <a:t>, за угодою </a:t>
                      </a:r>
                      <a:r>
                        <a:rPr lang="ru-RU" sz="1200" dirty="0" err="1"/>
                        <a:t>сторін</a:t>
                      </a:r>
                      <a:r>
                        <a:rPr lang="ru-RU" sz="1200" dirty="0"/>
                        <a:t>, у разі </a:t>
                      </a:r>
                      <a:r>
                        <a:rPr lang="ru-RU" sz="1200" dirty="0" err="1"/>
                        <a:t>спливу</a:t>
                      </a:r>
                      <a:r>
                        <a:rPr lang="ru-RU" sz="1200" dirty="0"/>
                        <a:t> строку договору, з </a:t>
                      </a:r>
                      <a:r>
                        <a:rPr lang="ru-RU" sz="1200" dirty="0" err="1"/>
                        <a:t>ініціативи</a:t>
                      </a:r>
                      <a:r>
                        <a:rPr lang="ru-RU" sz="1200" dirty="0"/>
                        <a:t> </a:t>
                      </a:r>
                      <a:r>
                        <a:rPr lang="ru-RU" sz="1200" dirty="0" err="1"/>
                        <a:t>власника</a:t>
                      </a:r>
                      <a:r>
                        <a:rPr lang="ru-RU" sz="1200" dirty="0"/>
                        <a:t> </a:t>
                      </a:r>
                      <a:r>
                        <a:rPr lang="ru-RU" sz="1200" dirty="0" err="1"/>
                        <a:t>тощо</a:t>
                      </a:r>
                      <a:r>
                        <a:rPr lang="ru-RU" sz="1200" dirty="0"/>
                        <a:t> (</a:t>
                      </a:r>
                      <a:r>
                        <a:rPr lang="ru-RU" sz="1200" dirty="0" err="1"/>
                        <a:t>ст.ст</a:t>
                      </a:r>
                      <a:r>
                        <a:rPr lang="ru-RU" sz="1200" dirty="0"/>
                        <a:t>. 36, 38, 40, 41 </a:t>
                      </a:r>
                      <a:r>
                        <a:rPr lang="ru-RU" sz="1200" dirty="0" err="1"/>
                        <a:t>КЗпП</a:t>
                      </a:r>
                      <a:r>
                        <a:rPr lang="ru-RU" sz="1200" dirty="0"/>
                        <a:t> України). </a:t>
                      </a:r>
                    </a:p>
                    <a:p>
                      <a:pPr algn="just"/>
                      <a:endParaRPr lang="ru-UA" sz="1200" dirty="0"/>
                    </a:p>
                  </a:txBody>
                  <a:tcPr/>
                </a:tc>
                <a:tc>
                  <a:txBody>
                    <a:bodyPr/>
                    <a:lstStyle/>
                    <a:p>
                      <a:pPr marL="171450" indent="-171450" algn="just">
                        <a:buFont typeface="Wingdings" panose="05000000000000000000" pitchFamily="2" charset="2"/>
                        <a:buChar char="v"/>
                      </a:pPr>
                      <a:r>
                        <a:rPr lang="uk-UA" sz="1200" dirty="0"/>
                        <a:t>два варіанти припинення суміщення:</a:t>
                      </a:r>
                    </a:p>
                    <a:p>
                      <a:pPr marL="171450" indent="-171450" algn="just">
                        <a:buFont typeface="Wingdings" panose="05000000000000000000" pitchFamily="2" charset="2"/>
                        <a:buChar char="§"/>
                      </a:pPr>
                      <a:r>
                        <a:rPr lang="uk-UA" sz="1200" i="1" u="sng" dirty="0"/>
                        <a:t>ініціатива роботодавця</a:t>
                      </a:r>
                      <a:r>
                        <a:rPr lang="uk-UA" sz="1200" dirty="0"/>
                        <a:t>: слід видати наказ про зміну істотних умов праці через зміну в організації виробництва та праці (ч. 3 ст. 32 КЗпП). Працівник має бути повідомлений не пізніше, ніж за 2 місяці до впровадження таких змін (у</a:t>
                      </a:r>
                      <a:r>
                        <a:rPr lang="ru-RU" sz="1200" dirty="0"/>
                        <a:t> </a:t>
                      </a:r>
                      <a:r>
                        <a:rPr lang="ru-RU" sz="1200" dirty="0" err="1"/>
                        <a:t>період</a:t>
                      </a:r>
                      <a:r>
                        <a:rPr lang="ru-RU" sz="1200" dirty="0"/>
                        <a:t> </a:t>
                      </a:r>
                      <a:r>
                        <a:rPr lang="ru-RU" sz="1200" dirty="0" err="1"/>
                        <a:t>дії</a:t>
                      </a:r>
                      <a:r>
                        <a:rPr lang="ru-RU" sz="1200" dirty="0"/>
                        <a:t> </a:t>
                      </a:r>
                      <a:r>
                        <a:rPr lang="ru-RU" sz="1200" dirty="0" err="1"/>
                        <a:t>воєнного</a:t>
                      </a:r>
                      <a:r>
                        <a:rPr lang="ru-RU" sz="1200" dirty="0"/>
                        <a:t> стану </a:t>
                      </a:r>
                      <a:r>
                        <a:rPr lang="ru-RU" sz="1200" dirty="0" err="1"/>
                        <a:t>норми</a:t>
                      </a:r>
                      <a:r>
                        <a:rPr lang="ru-RU" sz="1200" dirty="0"/>
                        <a:t> ч. 3 ст. 32 </a:t>
                      </a:r>
                      <a:r>
                        <a:rPr lang="ru-RU" sz="1200" dirty="0" err="1"/>
                        <a:t>КЗпП</a:t>
                      </a:r>
                      <a:r>
                        <a:rPr lang="ru-RU" sz="1200" dirty="0"/>
                        <a:t> не </a:t>
                      </a:r>
                      <a:r>
                        <a:rPr lang="ru-RU" sz="1200" dirty="0" err="1"/>
                        <a:t>застосовуються</a:t>
                      </a:r>
                      <a:r>
                        <a:rPr lang="ru-RU" sz="1200" dirty="0"/>
                        <a:t>)</a:t>
                      </a:r>
                      <a:r>
                        <a:rPr lang="uk-UA" sz="1200" dirty="0"/>
                        <a:t>;</a:t>
                      </a:r>
                    </a:p>
                    <a:p>
                      <a:pPr marL="171450" indent="-171450" algn="just">
                        <a:buFont typeface="Wingdings" panose="05000000000000000000" pitchFamily="2" charset="2"/>
                        <a:buChar char="§"/>
                      </a:pPr>
                      <a:r>
                        <a:rPr lang="uk-UA" sz="1200" i="1" u="sng" dirty="0"/>
                        <a:t>ініціатива працівника</a:t>
                      </a:r>
                      <a:r>
                        <a:rPr lang="uk-UA" sz="1200" dirty="0"/>
                        <a:t>: він має написати заяву на ім’я роботодавця, а останній видати наказ про припинення суміщення;</a:t>
                      </a:r>
                    </a:p>
                    <a:p>
                      <a:pPr marL="171450" indent="-171450" algn="just">
                        <a:buFont typeface="Wingdings" panose="05000000000000000000" pitchFamily="2" charset="2"/>
                        <a:buChar char="v"/>
                      </a:pPr>
                      <a:r>
                        <a:rPr lang="ru-RU" sz="1200" dirty="0"/>
                        <a:t>якщо </a:t>
                      </a:r>
                      <a:r>
                        <a:rPr lang="ru-RU" sz="1200" dirty="0" err="1"/>
                        <a:t>суміщення</a:t>
                      </a:r>
                      <a:r>
                        <a:rPr lang="ru-RU" sz="1200" dirty="0"/>
                        <a:t> </a:t>
                      </a:r>
                      <a:r>
                        <a:rPr lang="ru-RU" sz="1200" dirty="0" err="1"/>
                        <a:t>професій</a:t>
                      </a:r>
                      <a:r>
                        <a:rPr lang="ru-RU" sz="1200" dirty="0"/>
                        <a:t> (посад) </a:t>
                      </a:r>
                      <a:r>
                        <a:rPr lang="ru-RU" sz="1200" dirty="0" err="1"/>
                        <a:t>було</a:t>
                      </a:r>
                      <a:r>
                        <a:rPr lang="ru-RU" sz="1200" dirty="0"/>
                        <a:t> </a:t>
                      </a:r>
                      <a:r>
                        <a:rPr lang="ru-RU" sz="1200" dirty="0" err="1"/>
                        <a:t>встановлено</a:t>
                      </a:r>
                      <a:r>
                        <a:rPr lang="ru-RU" sz="1200" dirty="0"/>
                        <a:t> на </a:t>
                      </a:r>
                      <a:r>
                        <a:rPr lang="ru-RU" sz="1200" dirty="0" err="1"/>
                        <a:t>певний</a:t>
                      </a:r>
                      <a:r>
                        <a:rPr lang="ru-RU" sz="1200" dirty="0"/>
                        <a:t> строк (</a:t>
                      </a:r>
                      <a:r>
                        <a:rPr lang="ru-RU" sz="1200" dirty="0" err="1"/>
                        <a:t>тобто</a:t>
                      </a:r>
                      <a:r>
                        <a:rPr lang="ru-RU" sz="1200" dirty="0"/>
                        <a:t> в </a:t>
                      </a:r>
                      <a:r>
                        <a:rPr lang="ru-RU" sz="1200" dirty="0" err="1"/>
                        <a:t>наказі</a:t>
                      </a:r>
                      <a:r>
                        <a:rPr lang="ru-RU" sz="1200" dirty="0"/>
                        <a:t> про </a:t>
                      </a:r>
                      <a:r>
                        <a:rPr lang="ru-RU" sz="1200" dirty="0" err="1"/>
                        <a:t>встановлення</a:t>
                      </a:r>
                      <a:r>
                        <a:rPr lang="ru-RU" sz="1200" dirty="0"/>
                        <a:t> </a:t>
                      </a:r>
                      <a:r>
                        <a:rPr lang="ru-RU" sz="1200" dirty="0" err="1"/>
                        <a:t>суміщення</a:t>
                      </a:r>
                      <a:r>
                        <a:rPr lang="ru-RU" sz="1200" dirty="0"/>
                        <a:t> </a:t>
                      </a:r>
                      <a:r>
                        <a:rPr lang="ru-RU" sz="1200" dirty="0" err="1"/>
                        <a:t>зазначено</a:t>
                      </a:r>
                      <a:r>
                        <a:rPr lang="ru-RU" sz="1200" dirty="0"/>
                        <a:t> строк, на </a:t>
                      </a:r>
                      <a:r>
                        <a:rPr lang="ru-RU" sz="1200" dirty="0" err="1"/>
                        <a:t>який</a:t>
                      </a:r>
                      <a:r>
                        <a:rPr lang="ru-RU" sz="1200" dirty="0"/>
                        <a:t> </a:t>
                      </a:r>
                      <a:r>
                        <a:rPr lang="ru-RU" sz="1200" dirty="0" err="1"/>
                        <a:t>працівникові</a:t>
                      </a:r>
                      <a:r>
                        <a:rPr lang="ru-RU" sz="1200" dirty="0"/>
                        <a:t> </a:t>
                      </a:r>
                      <a:r>
                        <a:rPr lang="ru-RU" sz="1200" dirty="0" err="1"/>
                        <a:t>було</a:t>
                      </a:r>
                      <a:r>
                        <a:rPr lang="ru-RU" sz="1200" dirty="0"/>
                        <a:t> </a:t>
                      </a:r>
                      <a:r>
                        <a:rPr lang="ru-RU" sz="1200" dirty="0" err="1"/>
                        <a:t>доручено</a:t>
                      </a:r>
                      <a:r>
                        <a:rPr lang="ru-RU" sz="1200" dirty="0"/>
                        <a:t> </a:t>
                      </a:r>
                      <a:r>
                        <a:rPr lang="ru-RU" sz="1200" dirty="0" err="1"/>
                        <a:t>додаткову</a:t>
                      </a:r>
                      <a:r>
                        <a:rPr lang="ru-RU" sz="1200" dirty="0"/>
                        <a:t> роботу), то виконання </a:t>
                      </a:r>
                      <a:r>
                        <a:rPr lang="ru-RU" sz="1200" dirty="0" err="1"/>
                        <a:t>додаткової</a:t>
                      </a:r>
                      <a:r>
                        <a:rPr lang="ru-RU" sz="1200" dirty="0"/>
                        <a:t> </a:t>
                      </a:r>
                      <a:r>
                        <a:rPr lang="ru-RU" sz="1200" dirty="0" err="1"/>
                        <a:t>роботи</a:t>
                      </a:r>
                      <a:r>
                        <a:rPr lang="ru-RU" sz="1200" dirty="0"/>
                        <a:t> в порядку </a:t>
                      </a:r>
                      <a:r>
                        <a:rPr lang="ru-RU" sz="1200" dirty="0" err="1"/>
                        <a:t>суміщення</a:t>
                      </a:r>
                      <a:r>
                        <a:rPr lang="ru-RU" sz="1200" dirty="0"/>
                        <a:t> </a:t>
                      </a:r>
                      <a:r>
                        <a:rPr lang="ru-RU" sz="1200" dirty="0" err="1"/>
                        <a:t>припиняється</a:t>
                      </a:r>
                      <a:r>
                        <a:rPr lang="ru-RU" sz="1200" dirty="0"/>
                        <a:t> без видання </a:t>
                      </a:r>
                      <a:r>
                        <a:rPr lang="ru-RU" sz="1200" dirty="0" err="1"/>
                        <a:t>окремого</a:t>
                      </a:r>
                      <a:r>
                        <a:rPr lang="ru-RU" sz="1200" dirty="0"/>
                        <a:t> наказу а </a:t>
                      </a:r>
                      <a:r>
                        <a:rPr lang="ru-RU" sz="1200" dirty="0" err="1"/>
                        <a:t>працівник</a:t>
                      </a:r>
                      <a:r>
                        <a:rPr lang="ru-RU" sz="1200" dirty="0"/>
                        <a:t> </a:t>
                      </a:r>
                      <a:r>
                        <a:rPr lang="ru-RU" sz="1200" dirty="0" err="1"/>
                        <a:t>після</a:t>
                      </a:r>
                      <a:r>
                        <a:rPr lang="ru-RU" sz="1200" dirty="0"/>
                        <a:t> </a:t>
                      </a:r>
                      <a:r>
                        <a:rPr lang="ru-RU" sz="1200" dirty="0" err="1"/>
                        <a:t>закінчення</a:t>
                      </a:r>
                      <a:r>
                        <a:rPr lang="ru-RU" sz="1200" dirty="0"/>
                        <a:t> </a:t>
                      </a:r>
                      <a:r>
                        <a:rPr lang="ru-RU" sz="1200" dirty="0" err="1"/>
                        <a:t>встановленого</a:t>
                      </a:r>
                      <a:r>
                        <a:rPr lang="ru-RU" sz="1200" dirty="0"/>
                        <a:t> строку </a:t>
                      </a:r>
                      <a:r>
                        <a:rPr lang="ru-RU" sz="1200" dirty="0" err="1"/>
                        <a:t>повертається</a:t>
                      </a:r>
                      <a:r>
                        <a:rPr lang="ru-RU" sz="1200" dirty="0"/>
                        <a:t> до виконання </a:t>
                      </a:r>
                      <a:r>
                        <a:rPr lang="ru-RU" sz="1200" dirty="0" err="1"/>
                        <a:t>лише</a:t>
                      </a:r>
                      <a:r>
                        <a:rPr lang="ru-RU" sz="1200" dirty="0"/>
                        <a:t> </a:t>
                      </a:r>
                      <a:r>
                        <a:rPr lang="ru-RU" sz="1200" dirty="0" err="1"/>
                        <a:t>своєї</a:t>
                      </a:r>
                      <a:r>
                        <a:rPr lang="ru-RU" sz="1200" dirty="0"/>
                        <a:t> </a:t>
                      </a:r>
                      <a:r>
                        <a:rPr lang="ru-RU" sz="1200" dirty="0" err="1"/>
                        <a:t>основної</a:t>
                      </a:r>
                      <a:r>
                        <a:rPr lang="ru-RU" sz="1200" dirty="0"/>
                        <a:t> </a:t>
                      </a:r>
                      <a:r>
                        <a:rPr lang="ru-RU" sz="1200" dirty="0" err="1"/>
                        <a:t>роботи</a:t>
                      </a:r>
                      <a:r>
                        <a:rPr lang="ru-RU" sz="1200" dirty="0"/>
                        <a:t>.</a:t>
                      </a:r>
                    </a:p>
                  </a:txBody>
                  <a:tcPr/>
                </a:tc>
                <a:extLst>
                  <a:ext uri="{0D108BD9-81ED-4DB2-BD59-A6C34878D82A}">
                    <a16:rowId xmlns:a16="http://schemas.microsoft.com/office/drawing/2014/main" val="4230017789"/>
                  </a:ext>
                </a:extLst>
              </a:tr>
              <a:tr h="703341">
                <a:tc>
                  <a:txBody>
                    <a:bodyPr/>
                    <a:lstStyle/>
                    <a:p>
                      <a:pPr algn="just"/>
                      <a:r>
                        <a:rPr lang="ru-RU" sz="1200" dirty="0"/>
                        <a:t>відповідно до ст. 102-1 </a:t>
                      </a:r>
                      <a:r>
                        <a:rPr lang="ru-RU" sz="1200" dirty="0" err="1"/>
                        <a:t>КЗпП</a:t>
                      </a:r>
                      <a:r>
                        <a:rPr lang="ru-RU" sz="1200" dirty="0"/>
                        <a:t> </a:t>
                      </a:r>
                      <a:r>
                        <a:rPr lang="ru-RU" sz="1200" dirty="0" err="1"/>
                        <a:t>працівники</a:t>
                      </a:r>
                      <a:r>
                        <a:rPr lang="ru-RU" sz="1200" dirty="0"/>
                        <a:t>, які </a:t>
                      </a:r>
                      <a:r>
                        <a:rPr lang="ru-RU" sz="1200" dirty="0" err="1"/>
                        <a:t>працюють</a:t>
                      </a:r>
                      <a:r>
                        <a:rPr lang="ru-RU" sz="1200" dirty="0"/>
                        <a:t> за </a:t>
                      </a:r>
                      <a:r>
                        <a:rPr lang="ru-RU" sz="1200" dirty="0" err="1"/>
                        <a:t>сумісництвом</a:t>
                      </a:r>
                      <a:r>
                        <a:rPr lang="ru-RU" sz="1200" dirty="0"/>
                        <a:t>, </a:t>
                      </a:r>
                      <a:r>
                        <a:rPr lang="ru-RU" sz="1200" dirty="0" err="1"/>
                        <a:t>одержують</a:t>
                      </a:r>
                      <a:r>
                        <a:rPr lang="ru-RU" sz="1200" dirty="0"/>
                        <a:t> </a:t>
                      </a:r>
                      <a:r>
                        <a:rPr lang="ru-RU" sz="1200" dirty="0" err="1"/>
                        <a:t>заробітну</a:t>
                      </a:r>
                      <a:r>
                        <a:rPr lang="ru-RU" sz="1200" dirty="0"/>
                        <a:t> плату за </a:t>
                      </a:r>
                      <a:r>
                        <a:rPr lang="ru-RU" sz="1200" dirty="0" err="1"/>
                        <a:t>фактично</a:t>
                      </a:r>
                      <a:r>
                        <a:rPr lang="ru-RU" sz="1200" dirty="0"/>
                        <a:t> </a:t>
                      </a:r>
                      <a:r>
                        <a:rPr lang="ru-RU" sz="1200" dirty="0" err="1"/>
                        <a:t>виконану</a:t>
                      </a:r>
                      <a:r>
                        <a:rPr lang="ru-RU" sz="1200" dirty="0"/>
                        <a:t> роботу.</a:t>
                      </a:r>
                      <a:endParaRPr lang="ru-UA" sz="1200" dirty="0"/>
                    </a:p>
                  </a:txBody>
                  <a:tcPr/>
                </a:tc>
                <a:tc>
                  <a:txBody>
                    <a:bodyPr/>
                    <a:lstStyle/>
                    <a:p>
                      <a:pPr algn="just"/>
                      <a:r>
                        <a:rPr lang="ru-RU" sz="1200" dirty="0"/>
                        <a:t>розміри доплат за </a:t>
                      </a:r>
                      <a:r>
                        <a:rPr lang="ru-RU" sz="1200" dirty="0" err="1"/>
                        <a:t>суміщення</a:t>
                      </a:r>
                      <a:r>
                        <a:rPr lang="ru-RU" sz="1200" dirty="0"/>
                        <a:t> </a:t>
                      </a:r>
                      <a:r>
                        <a:rPr lang="ru-RU" sz="1200" dirty="0" err="1"/>
                        <a:t>професій</a:t>
                      </a:r>
                      <a:r>
                        <a:rPr lang="ru-RU" sz="1200" dirty="0"/>
                        <a:t> (посад) </a:t>
                      </a:r>
                      <a:r>
                        <a:rPr lang="ru-RU" sz="1200" dirty="0" err="1"/>
                        <a:t>або</a:t>
                      </a:r>
                      <a:r>
                        <a:rPr lang="ru-RU" sz="1200" dirty="0"/>
                        <a:t> виконання </a:t>
                      </a:r>
                      <a:r>
                        <a:rPr lang="ru-RU" sz="1200" dirty="0" err="1"/>
                        <a:t>обов’язків</a:t>
                      </a:r>
                      <a:r>
                        <a:rPr lang="ru-RU" sz="1200" dirty="0"/>
                        <a:t> </a:t>
                      </a:r>
                      <a:r>
                        <a:rPr lang="ru-RU" sz="1200" dirty="0" err="1"/>
                        <a:t>тимчасово</a:t>
                      </a:r>
                      <a:r>
                        <a:rPr lang="ru-RU" sz="1200" dirty="0"/>
                        <a:t> </a:t>
                      </a:r>
                      <a:r>
                        <a:rPr lang="ru-RU" sz="1200" dirty="0" err="1"/>
                        <a:t>відсутнього</a:t>
                      </a:r>
                      <a:r>
                        <a:rPr lang="ru-RU" sz="1200" dirty="0"/>
                        <a:t> </a:t>
                      </a:r>
                      <a:r>
                        <a:rPr lang="ru-RU" sz="1200" dirty="0" err="1"/>
                        <a:t>працівника</a:t>
                      </a:r>
                      <a:r>
                        <a:rPr lang="ru-RU" sz="1200" dirty="0"/>
                        <a:t> згідно з частиною другою статті 105 </a:t>
                      </a:r>
                      <a:r>
                        <a:rPr lang="ru-RU" sz="1200" dirty="0" err="1"/>
                        <a:t>КЗпП</a:t>
                      </a:r>
                      <a:r>
                        <a:rPr lang="ru-RU" sz="1200" dirty="0"/>
                        <a:t> </a:t>
                      </a:r>
                      <a:r>
                        <a:rPr lang="ru-RU" sz="1200" dirty="0" err="1"/>
                        <a:t>установлюється</a:t>
                      </a:r>
                      <a:r>
                        <a:rPr lang="ru-RU" sz="1200" dirty="0"/>
                        <a:t> на </a:t>
                      </a:r>
                      <a:r>
                        <a:rPr lang="ru-RU" sz="1200" dirty="0" err="1"/>
                        <a:t>умовах</a:t>
                      </a:r>
                      <a:r>
                        <a:rPr lang="ru-RU" sz="1200" dirty="0"/>
                        <a:t>, </a:t>
                      </a:r>
                      <a:r>
                        <a:rPr lang="ru-RU" sz="1200" dirty="0" err="1"/>
                        <a:t>передбачених</a:t>
                      </a:r>
                      <a:r>
                        <a:rPr lang="ru-RU" sz="1200" dirty="0"/>
                        <a:t> у </a:t>
                      </a:r>
                      <a:r>
                        <a:rPr lang="ru-RU" sz="1200" dirty="0" err="1"/>
                        <a:t>колективному</a:t>
                      </a:r>
                      <a:r>
                        <a:rPr lang="ru-RU" sz="1200" dirty="0"/>
                        <a:t> </a:t>
                      </a:r>
                      <a:r>
                        <a:rPr lang="ru-RU" sz="1200" dirty="0" err="1"/>
                        <a:t>договорі</a:t>
                      </a:r>
                      <a:r>
                        <a:rPr lang="ru-RU" sz="1200" dirty="0"/>
                        <a:t>. </a:t>
                      </a:r>
                      <a:endParaRPr lang="ru-UA" sz="1200" dirty="0"/>
                    </a:p>
                  </a:txBody>
                  <a:tcPr/>
                </a:tc>
                <a:extLst>
                  <a:ext uri="{0D108BD9-81ED-4DB2-BD59-A6C34878D82A}">
                    <a16:rowId xmlns:a16="http://schemas.microsoft.com/office/drawing/2014/main" val="2513774094"/>
                  </a:ext>
                </a:extLst>
              </a:tr>
            </a:tbl>
          </a:graphicData>
        </a:graphic>
      </p:graphicFrame>
    </p:spTree>
    <p:extLst>
      <p:ext uri="{BB962C8B-B14F-4D97-AF65-F5344CB8AC3E}">
        <p14:creationId xmlns:p14="http://schemas.microsoft.com/office/powerpoint/2010/main" val="3658742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2">
            <a:extLst>
              <a:ext uri="{FF2B5EF4-FFF2-40B4-BE49-F238E27FC236}">
                <a16:creationId xmlns:a16="http://schemas.microsoft.com/office/drawing/2014/main" id="{C165A3DC-84C7-E590-DE85-24F74ADE909E}"/>
              </a:ext>
            </a:extLst>
          </p:cNvPr>
          <p:cNvGraphicFramePr>
            <a:graphicFrameLocks noGrp="1"/>
          </p:cNvGraphicFramePr>
          <p:nvPr>
            <p:ph idx="1"/>
            <p:extLst>
              <p:ext uri="{D42A27DB-BD31-4B8C-83A1-F6EECF244321}">
                <p14:modId xmlns:p14="http://schemas.microsoft.com/office/powerpoint/2010/main" val="3233735069"/>
              </p:ext>
            </p:extLst>
          </p:nvPr>
        </p:nvGraphicFramePr>
        <p:xfrm>
          <a:off x="284860" y="367471"/>
          <a:ext cx="11622280" cy="3409515"/>
        </p:xfrm>
        <a:graphic>
          <a:graphicData uri="http://schemas.openxmlformats.org/drawingml/2006/table">
            <a:tbl>
              <a:tblPr firstRow="1" bandRow="1">
                <a:tableStyleId>{5C22544A-7EE6-4342-B048-85BDC9FD1C3A}</a:tableStyleId>
              </a:tblPr>
              <a:tblGrid>
                <a:gridCol w="5798905">
                  <a:extLst>
                    <a:ext uri="{9D8B030D-6E8A-4147-A177-3AD203B41FA5}">
                      <a16:colId xmlns:a16="http://schemas.microsoft.com/office/drawing/2014/main" val="663088376"/>
                    </a:ext>
                  </a:extLst>
                </a:gridCol>
                <a:gridCol w="5823375">
                  <a:extLst>
                    <a:ext uri="{9D8B030D-6E8A-4147-A177-3AD203B41FA5}">
                      <a16:colId xmlns:a16="http://schemas.microsoft.com/office/drawing/2014/main" val="1248239673"/>
                    </a:ext>
                  </a:extLst>
                </a:gridCol>
              </a:tblGrid>
              <a:tr h="257485">
                <a:tc>
                  <a:txBody>
                    <a:bodyPr/>
                    <a:lstStyle/>
                    <a:p>
                      <a:pPr algn="ctr"/>
                      <a:r>
                        <a:rPr lang="uk-UA" sz="1200" dirty="0"/>
                        <a:t>СУМІСНИЦТВО</a:t>
                      </a:r>
                      <a:endParaRPr lang="ru-UA" sz="1200" dirty="0"/>
                    </a:p>
                  </a:txBody>
                  <a:tcPr/>
                </a:tc>
                <a:tc>
                  <a:txBody>
                    <a:bodyPr/>
                    <a:lstStyle/>
                    <a:p>
                      <a:pPr algn="ctr"/>
                      <a:r>
                        <a:rPr lang="uk-UA" sz="1200" dirty="0"/>
                        <a:t>СУМІЩЕННЯ</a:t>
                      </a:r>
                      <a:endParaRPr lang="ru-UA" sz="1200" dirty="0"/>
                    </a:p>
                  </a:txBody>
                  <a:tcPr/>
                </a:tc>
                <a:extLst>
                  <a:ext uri="{0D108BD9-81ED-4DB2-BD59-A6C34878D82A}">
                    <a16:rowId xmlns:a16="http://schemas.microsoft.com/office/drawing/2014/main" val="92493358"/>
                  </a:ext>
                </a:extLst>
              </a:tr>
              <a:tr h="3135195">
                <a:tc>
                  <a:txBody>
                    <a:bodyPr/>
                    <a:lstStyle/>
                    <a:p>
                      <a:pPr marL="171450" indent="-171450" algn="just">
                        <a:buFont typeface="Wingdings" panose="05000000000000000000" pitchFamily="2" charset="2"/>
                        <a:buChar char="v"/>
                      </a:pPr>
                      <a:r>
                        <a:rPr lang="uk-UA" sz="1200" dirty="0"/>
                        <a:t>щорічна відпустка за сумісництвом надається одночасно з відпусткою за основним місцем роботи (навіть до настання шестимісячного терміну безперервної роботи у перший рік роботи);</a:t>
                      </a:r>
                    </a:p>
                    <a:p>
                      <a:pPr marL="171450" indent="-171450" algn="just">
                        <a:buFont typeface="Wingdings" panose="05000000000000000000" pitchFamily="2" charset="2"/>
                        <a:buChar char="v"/>
                      </a:pPr>
                      <a:r>
                        <a:rPr lang="uk-UA" sz="1200" dirty="0"/>
                        <a:t>щорічна основна відпустка надається суміснику повної тривалості;</a:t>
                      </a:r>
                    </a:p>
                    <a:p>
                      <a:pPr marL="171450" indent="-171450" algn="just">
                        <a:buFont typeface="Wingdings" panose="05000000000000000000" pitchFamily="2" charset="2"/>
                        <a:buChar char="v"/>
                      </a:pPr>
                      <a:r>
                        <a:rPr lang="uk-UA" sz="1200" dirty="0"/>
                        <a:t>сумісник, який працює в тій самій або іншій установі має право на отримання компенсації за невикористану відпустку так само, як і основний працівник;</a:t>
                      </a:r>
                    </a:p>
                    <a:p>
                      <a:pPr marL="171450" indent="-171450" algn="just">
                        <a:buFont typeface="Wingdings" panose="05000000000000000000" pitchFamily="2" charset="2"/>
                        <a:buChar char="v"/>
                      </a:pPr>
                      <a:r>
                        <a:rPr lang="uk-UA" sz="1200" dirty="0"/>
                        <a:t>якщо тривалість відпустки за місцем роботи за сумісництвом менша, ніж за основним місцем роботи, сумісникам, за їхнім бажанням, в обов’язковому порядку повинна надаватися відпустка без збереження заробітної плати на термін до закінчення відпустки за основним місцем роботи (для цього сумісник має подати за місцем роботи за сумісництвом заяву про надання відпустки без збереження заробітної плати);</a:t>
                      </a:r>
                    </a:p>
                    <a:p>
                      <a:pPr marL="171450" indent="-171450" algn="just">
                        <a:buFont typeface="Wingdings" panose="05000000000000000000" pitchFamily="2" charset="2"/>
                        <a:buChar char="v"/>
                      </a:pPr>
                      <a:r>
                        <a:rPr lang="uk-UA" sz="1200" dirty="0"/>
                        <a:t>при внутрішньому сумісництві нарахування заробітної плати за час відпустки або компенсації за невикористану відпустку провадиться окремо за основною посадою та окремо за посадою (професією) за сумісництвом.</a:t>
                      </a:r>
                      <a:endParaRPr lang="ru-UA" dirty="0"/>
                    </a:p>
                  </a:txBody>
                  <a:tcPr/>
                </a:tc>
                <a:tc>
                  <a:txBody>
                    <a:bodyPr/>
                    <a:lstStyle/>
                    <a:p>
                      <a:pPr marL="171450" indent="-171450" algn="just">
                        <a:buFont typeface="Wingdings" panose="05000000000000000000" pitchFamily="2" charset="2"/>
                        <a:buChar char="v"/>
                      </a:pPr>
                      <a:r>
                        <a:rPr lang="uk-UA" sz="1200" dirty="0"/>
                        <a:t>надається лише одна відпустка (відпустка за </a:t>
                      </a:r>
                      <a:r>
                        <a:rPr lang="uk-UA" sz="1200" dirty="0" err="1"/>
                        <a:t>суміщуваною</a:t>
                      </a:r>
                      <a:r>
                        <a:rPr lang="uk-UA" sz="1200" dirty="0"/>
                        <a:t> посадою окремо не надається);</a:t>
                      </a:r>
                    </a:p>
                    <a:p>
                      <a:pPr marL="171450" indent="-171450" algn="just">
                        <a:buFont typeface="Wingdings" panose="05000000000000000000" pitchFamily="2" charset="2"/>
                        <a:buChar char="v"/>
                      </a:pPr>
                      <a:r>
                        <a:rPr lang="uk-UA" sz="1200" dirty="0"/>
                        <a:t>потрібно оформити лише один наказ про відпустку у звичайному порядку.</a:t>
                      </a:r>
                      <a:endParaRPr lang="ru-UA" sz="1200" dirty="0"/>
                    </a:p>
                  </a:txBody>
                  <a:tcPr/>
                </a:tc>
                <a:extLst>
                  <a:ext uri="{0D108BD9-81ED-4DB2-BD59-A6C34878D82A}">
                    <a16:rowId xmlns:a16="http://schemas.microsoft.com/office/drawing/2014/main" val="2411984963"/>
                  </a:ext>
                </a:extLst>
              </a:tr>
            </a:tbl>
          </a:graphicData>
        </a:graphic>
      </p:graphicFrame>
    </p:spTree>
    <p:extLst>
      <p:ext uri="{BB962C8B-B14F-4D97-AF65-F5344CB8AC3E}">
        <p14:creationId xmlns:p14="http://schemas.microsoft.com/office/powerpoint/2010/main" val="1881513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0933" y="1405467"/>
            <a:ext cx="11650134" cy="5334000"/>
          </a:xfrm>
        </p:spPr>
        <p:txBody>
          <a:bodyPr>
            <a:noAutofit/>
          </a:bodyPr>
          <a:lstStyle/>
          <a:p>
            <a:pPr marL="0" indent="0" algn="ctr">
              <a:spcBef>
                <a:spcPts val="600"/>
              </a:spcBef>
              <a:buNone/>
            </a:pPr>
            <a:r>
              <a:rPr lang="ru-RU" sz="1700" b="1" i="1" u="sng" dirty="0"/>
              <a:t>Виконання </a:t>
            </a:r>
            <a:r>
              <a:rPr lang="ru-RU" sz="1700" b="1" i="1" u="sng" dirty="0" err="1"/>
              <a:t>обов’язків</a:t>
            </a:r>
            <a:r>
              <a:rPr lang="ru-RU" sz="1700" b="1" i="1" u="sng" dirty="0"/>
              <a:t> </a:t>
            </a:r>
            <a:r>
              <a:rPr lang="ru-RU" sz="1700" b="1" i="1" u="sng" dirty="0" err="1"/>
              <a:t>тимчасово</a:t>
            </a:r>
            <a:r>
              <a:rPr lang="ru-RU" sz="1700" b="1" i="1" u="sng" dirty="0"/>
              <a:t> </a:t>
            </a:r>
            <a:r>
              <a:rPr lang="ru-RU" sz="1700" b="1" i="1" u="sng" dirty="0" err="1"/>
              <a:t>відсутнього</a:t>
            </a:r>
            <a:r>
              <a:rPr lang="ru-RU" sz="1700" b="1" i="1" u="sng" dirty="0"/>
              <a:t> </a:t>
            </a:r>
            <a:r>
              <a:rPr lang="ru-RU" sz="1700" b="1" i="1" u="sng" dirty="0" err="1"/>
              <a:t>працівника</a:t>
            </a:r>
            <a:r>
              <a:rPr lang="ru-RU" sz="1700" b="1" i="1" u="sng" dirty="0"/>
              <a:t>: </a:t>
            </a:r>
          </a:p>
          <a:p>
            <a:pPr marL="0" indent="0" algn="ctr">
              <a:spcBef>
                <a:spcPts val="600"/>
              </a:spcBef>
              <a:buNone/>
            </a:pPr>
            <a:r>
              <a:rPr lang="ru-RU" sz="1700" dirty="0"/>
              <a:t>виконання </a:t>
            </a:r>
            <a:r>
              <a:rPr lang="ru-RU" sz="1700" dirty="0" err="1"/>
              <a:t>обов’язків</a:t>
            </a:r>
            <a:r>
              <a:rPr lang="ru-RU" sz="1700" dirty="0"/>
              <a:t> </a:t>
            </a:r>
            <a:r>
              <a:rPr lang="ru-RU" sz="1700" dirty="0" err="1"/>
              <a:t>встановлюється</a:t>
            </a:r>
            <a:r>
              <a:rPr lang="ru-RU" sz="1700" dirty="0"/>
              <a:t> в разі </a:t>
            </a:r>
            <a:r>
              <a:rPr lang="ru-RU" sz="1700" dirty="0" err="1"/>
              <a:t>тимчасової</a:t>
            </a:r>
            <a:r>
              <a:rPr lang="ru-RU" sz="1700" dirty="0"/>
              <a:t> </a:t>
            </a:r>
            <a:r>
              <a:rPr lang="ru-RU" sz="1700" dirty="0" err="1"/>
              <a:t>відсутності</a:t>
            </a:r>
            <a:r>
              <a:rPr lang="ru-RU" sz="1700" dirty="0"/>
              <a:t> </a:t>
            </a:r>
            <a:r>
              <a:rPr lang="ru-RU" sz="1700" dirty="0" err="1"/>
              <a:t>працівника</a:t>
            </a:r>
            <a:r>
              <a:rPr lang="ru-RU" sz="1700" dirty="0"/>
              <a:t> </a:t>
            </a:r>
          </a:p>
          <a:p>
            <a:pPr marL="0" indent="0" algn="ctr">
              <a:spcBef>
                <a:spcPts val="600"/>
              </a:spcBef>
              <a:buNone/>
            </a:pPr>
            <a:r>
              <a:rPr lang="ru-RU" sz="1700" dirty="0"/>
              <a:t>на час </a:t>
            </a:r>
            <a:r>
              <a:rPr lang="ru-RU" sz="1700" dirty="0" err="1"/>
              <a:t>його</a:t>
            </a:r>
            <a:r>
              <a:rPr lang="ru-RU" sz="1700" dirty="0"/>
              <a:t> </a:t>
            </a:r>
            <a:r>
              <a:rPr lang="ru-RU" sz="1700" dirty="0" err="1"/>
              <a:t>непрацездатності</a:t>
            </a:r>
            <a:r>
              <a:rPr lang="ru-RU" sz="1700" dirty="0"/>
              <a:t>, </a:t>
            </a:r>
            <a:r>
              <a:rPr lang="ru-RU" sz="1700" dirty="0" err="1"/>
              <a:t>відпустки</a:t>
            </a:r>
            <a:r>
              <a:rPr lang="ru-RU" sz="1700" dirty="0"/>
              <a:t> </a:t>
            </a:r>
            <a:r>
              <a:rPr lang="ru-RU" sz="1700" dirty="0" err="1"/>
              <a:t>тощо</a:t>
            </a:r>
            <a:r>
              <a:rPr lang="ru-RU" sz="1700" dirty="0"/>
              <a:t>.</a:t>
            </a:r>
          </a:p>
          <a:p>
            <a:pPr marL="0" indent="0" algn="ctr">
              <a:spcBef>
                <a:spcPts val="600"/>
              </a:spcBef>
              <a:buNone/>
            </a:pPr>
            <a:endParaRPr lang="ru-RU" sz="1700" dirty="0"/>
          </a:p>
          <a:p>
            <a:pPr algn="just">
              <a:spcBef>
                <a:spcPts val="600"/>
              </a:spcBef>
              <a:buFont typeface="Wingdings" panose="05000000000000000000" pitchFamily="2" charset="2"/>
              <a:buChar char="v"/>
            </a:pPr>
            <a:r>
              <a:rPr lang="ru-RU" sz="1700" dirty="0"/>
              <a:t>на час, так і при ВРТВП. виконання </a:t>
            </a:r>
            <a:r>
              <a:rPr lang="ru-RU" sz="1700" dirty="0" err="1"/>
              <a:t>обов’язків</a:t>
            </a:r>
            <a:r>
              <a:rPr lang="ru-RU" sz="1700" dirty="0"/>
              <a:t> </a:t>
            </a:r>
            <a:r>
              <a:rPr lang="ru-RU" sz="1700" dirty="0" err="1"/>
              <a:t>працівник</a:t>
            </a:r>
            <a:r>
              <a:rPr lang="ru-RU" sz="1700" dirty="0"/>
              <a:t> не </a:t>
            </a:r>
            <a:r>
              <a:rPr lang="ru-RU" sz="1700" dirty="0" err="1"/>
              <a:t>звільняється</a:t>
            </a:r>
            <a:r>
              <a:rPr lang="ru-RU" sz="1700" dirty="0"/>
              <a:t> від </a:t>
            </a:r>
            <a:r>
              <a:rPr lang="ru-RU" sz="1700" dirty="0" err="1"/>
              <a:t>обов’язків</a:t>
            </a:r>
            <a:r>
              <a:rPr lang="ru-RU" sz="1700" dirty="0"/>
              <a:t> за </a:t>
            </a:r>
            <a:r>
              <a:rPr lang="ru-RU" sz="1700" dirty="0" err="1"/>
              <a:t>своєю</a:t>
            </a:r>
            <a:r>
              <a:rPr lang="ru-RU" sz="1700" dirty="0"/>
              <a:t> основною </a:t>
            </a:r>
            <a:r>
              <a:rPr lang="ru-RU" sz="1700" dirty="0" err="1"/>
              <a:t>посадою</a:t>
            </a:r>
            <a:r>
              <a:rPr lang="ru-RU" sz="1700" dirty="0"/>
              <a:t>;</a:t>
            </a:r>
          </a:p>
          <a:p>
            <a:pPr algn="just">
              <a:spcBef>
                <a:spcPts val="600"/>
              </a:spcBef>
              <a:buFont typeface="Wingdings" panose="05000000000000000000" pitchFamily="2" charset="2"/>
              <a:buChar char="v"/>
            </a:pPr>
            <a:r>
              <a:rPr lang="ru-RU" sz="1700" dirty="0" err="1"/>
              <a:t>суміщення</a:t>
            </a:r>
            <a:r>
              <a:rPr lang="ru-RU" sz="1700" dirty="0"/>
              <a:t> </a:t>
            </a:r>
            <a:r>
              <a:rPr lang="ru-RU" sz="1700" dirty="0" err="1"/>
              <a:t>відрізняється</a:t>
            </a:r>
            <a:r>
              <a:rPr lang="ru-RU" sz="1700" dirty="0"/>
              <a:t> від виконання </a:t>
            </a:r>
            <a:r>
              <a:rPr lang="ru-RU" sz="1700" dirty="0" err="1"/>
              <a:t>роботи</a:t>
            </a:r>
            <a:r>
              <a:rPr lang="ru-RU" sz="1700" dirty="0"/>
              <a:t> </a:t>
            </a:r>
            <a:r>
              <a:rPr lang="ru-RU" sz="1700" dirty="0" err="1"/>
              <a:t>тимчасового</a:t>
            </a:r>
            <a:r>
              <a:rPr lang="ru-RU" sz="1700" dirty="0"/>
              <a:t> </a:t>
            </a:r>
            <a:r>
              <a:rPr lang="ru-RU" sz="1700" dirty="0" err="1"/>
              <a:t>відсутнього</a:t>
            </a:r>
            <a:r>
              <a:rPr lang="ru-RU" sz="1700" dirty="0"/>
              <a:t> </a:t>
            </a:r>
            <a:r>
              <a:rPr lang="ru-RU" sz="1700" dirty="0" err="1"/>
              <a:t>працівника</a:t>
            </a:r>
            <a:r>
              <a:rPr lang="ru-RU" sz="1700" dirty="0"/>
              <a:t> (далі – ВРТВП):</a:t>
            </a:r>
          </a:p>
          <a:p>
            <a:pPr algn="just">
              <a:spcBef>
                <a:spcPts val="600"/>
              </a:spcBef>
            </a:pPr>
            <a:r>
              <a:rPr lang="ru-RU" sz="1700" dirty="0" err="1"/>
              <a:t>суміщення</a:t>
            </a:r>
            <a:r>
              <a:rPr lang="ru-RU" sz="1700" dirty="0"/>
              <a:t> </a:t>
            </a:r>
            <a:r>
              <a:rPr lang="ru-RU" sz="1700" dirty="0" err="1"/>
              <a:t>завжди</a:t>
            </a:r>
            <a:r>
              <a:rPr lang="ru-RU" sz="1700" dirty="0"/>
              <a:t> за </a:t>
            </a:r>
            <a:r>
              <a:rPr lang="ru-RU" sz="1700" dirty="0" err="1"/>
              <a:t>іншою</a:t>
            </a:r>
            <a:r>
              <a:rPr lang="ru-RU" sz="1700" dirty="0"/>
              <a:t> </a:t>
            </a:r>
            <a:r>
              <a:rPr lang="ru-RU" sz="1700" dirty="0" err="1"/>
              <a:t>посадою</a:t>
            </a:r>
            <a:r>
              <a:rPr lang="ru-RU" sz="1700" dirty="0"/>
              <a:t>. ВРТВП </a:t>
            </a:r>
            <a:r>
              <a:rPr lang="ru-RU" sz="1700" dirty="0" err="1"/>
              <a:t>найчастіше</a:t>
            </a:r>
            <a:r>
              <a:rPr lang="ru-RU" sz="1700" dirty="0"/>
              <a:t> </a:t>
            </a:r>
            <a:r>
              <a:rPr lang="ru-RU" sz="1700" dirty="0" err="1"/>
              <a:t>відбувається</a:t>
            </a:r>
            <a:r>
              <a:rPr lang="ru-RU" sz="1700" dirty="0"/>
              <a:t> за </a:t>
            </a:r>
            <a:r>
              <a:rPr lang="ru-RU" sz="1700" dirty="0" err="1"/>
              <a:t>однією</a:t>
            </a:r>
            <a:r>
              <a:rPr lang="ru-RU" sz="1700" dirty="0"/>
              <a:t> </a:t>
            </a:r>
            <a:r>
              <a:rPr lang="ru-RU" sz="1700" dirty="0" err="1"/>
              <a:t>посадою</a:t>
            </a:r>
            <a:r>
              <a:rPr lang="ru-RU" sz="1700" dirty="0"/>
              <a:t>;</a:t>
            </a:r>
          </a:p>
          <a:p>
            <a:pPr algn="just">
              <a:spcBef>
                <a:spcPts val="600"/>
              </a:spcBef>
            </a:pPr>
            <a:r>
              <a:rPr lang="ru-RU" sz="1700" dirty="0"/>
              <a:t>для </a:t>
            </a:r>
            <a:r>
              <a:rPr lang="ru-RU" sz="1700" dirty="0" err="1"/>
              <a:t>суміщення</a:t>
            </a:r>
            <a:r>
              <a:rPr lang="ru-RU" sz="1700" dirty="0"/>
              <a:t> треба вакантна посада. Для ВРТВП – </a:t>
            </a:r>
            <a:r>
              <a:rPr lang="ru-RU" sz="1700" dirty="0" err="1"/>
              <a:t>ні</a:t>
            </a:r>
            <a:r>
              <a:rPr lang="ru-RU" sz="1700" dirty="0"/>
              <a:t>. Посада </a:t>
            </a:r>
            <a:r>
              <a:rPr lang="ru-RU" sz="1700" dirty="0" err="1"/>
              <a:t>залишається</a:t>
            </a:r>
            <a:r>
              <a:rPr lang="ru-RU" sz="1700" dirty="0"/>
              <a:t> за </a:t>
            </a:r>
            <a:r>
              <a:rPr lang="ru-RU" sz="1700" dirty="0" err="1"/>
              <a:t>відсутнім</a:t>
            </a:r>
            <a:r>
              <a:rPr lang="ru-RU" sz="1700" dirty="0"/>
              <a:t> </a:t>
            </a:r>
            <a:r>
              <a:rPr lang="ru-RU" sz="1700" dirty="0" err="1"/>
              <a:t>працівником</a:t>
            </a:r>
            <a:r>
              <a:rPr lang="ru-RU" sz="1700" dirty="0"/>
              <a:t>. Вона не вакантна;</a:t>
            </a:r>
          </a:p>
          <a:p>
            <a:pPr algn="just">
              <a:spcBef>
                <a:spcPts val="600"/>
              </a:spcBef>
            </a:pPr>
            <a:r>
              <a:rPr lang="ru-RU" sz="1700" dirty="0" err="1"/>
              <a:t>згода</a:t>
            </a:r>
            <a:r>
              <a:rPr lang="ru-RU" sz="1700" dirty="0"/>
              <a:t> </a:t>
            </a:r>
            <a:r>
              <a:rPr lang="ru-RU" sz="1700" dirty="0" err="1"/>
              <a:t>працівника</a:t>
            </a:r>
            <a:r>
              <a:rPr lang="ru-RU" sz="1700" dirty="0"/>
              <a:t> при </a:t>
            </a:r>
            <a:r>
              <a:rPr lang="ru-RU" sz="1700" dirty="0" err="1"/>
              <a:t>суміщенні</a:t>
            </a:r>
            <a:r>
              <a:rPr lang="ru-RU" sz="1700" dirty="0"/>
              <a:t> </a:t>
            </a:r>
            <a:r>
              <a:rPr lang="ru-RU" sz="1700" dirty="0" err="1"/>
              <a:t>підтверджується</a:t>
            </a:r>
            <a:r>
              <a:rPr lang="ru-RU" sz="1700" dirty="0"/>
              <a:t> </a:t>
            </a:r>
            <a:r>
              <a:rPr lang="ru-RU" sz="1700" dirty="0" err="1"/>
              <a:t>його</a:t>
            </a:r>
            <a:r>
              <a:rPr lang="ru-RU" sz="1700" dirty="0"/>
              <a:t> </a:t>
            </a:r>
            <a:r>
              <a:rPr lang="ru-RU" sz="1700" dirty="0" err="1"/>
              <a:t>заявою</a:t>
            </a:r>
            <a:r>
              <a:rPr lang="ru-RU" sz="1700" dirty="0"/>
              <a:t>, а при ВРТВП </a:t>
            </a:r>
            <a:r>
              <a:rPr lang="ru-RU" sz="1700" dirty="0" err="1"/>
              <a:t>можна</a:t>
            </a:r>
            <a:r>
              <a:rPr lang="ru-RU" sz="1700" dirty="0"/>
              <a:t> </a:t>
            </a:r>
            <a:r>
              <a:rPr lang="ru-RU" sz="1700" dirty="0" err="1"/>
              <a:t>видати</a:t>
            </a:r>
            <a:r>
              <a:rPr lang="ru-RU" sz="1700" dirty="0"/>
              <a:t> наказ, на </a:t>
            </a:r>
            <a:r>
              <a:rPr lang="ru-RU" sz="1700" dirty="0" err="1"/>
              <a:t>якому</a:t>
            </a:r>
            <a:r>
              <a:rPr lang="ru-RU" sz="1700" dirty="0"/>
              <a:t> </a:t>
            </a:r>
            <a:r>
              <a:rPr lang="ru-RU" sz="1700" dirty="0" err="1"/>
              <a:t>працівник</a:t>
            </a:r>
            <a:r>
              <a:rPr lang="ru-RU" sz="1700" dirty="0"/>
              <a:t> </a:t>
            </a:r>
            <a:r>
              <a:rPr lang="ru-RU" sz="1700" dirty="0" err="1"/>
              <a:t>пише</a:t>
            </a:r>
            <a:r>
              <a:rPr lang="ru-RU" sz="1700" dirty="0"/>
              <a:t> «</a:t>
            </a:r>
            <a:r>
              <a:rPr lang="ru-RU" sz="1700" dirty="0" err="1"/>
              <a:t>Згоден</a:t>
            </a:r>
            <a:r>
              <a:rPr lang="ru-RU" sz="1700" dirty="0"/>
              <a:t>». Якщо </a:t>
            </a:r>
            <a:r>
              <a:rPr lang="ru-RU" sz="1700" dirty="0" err="1"/>
              <a:t>згоди</a:t>
            </a:r>
            <a:r>
              <a:rPr lang="ru-RU" sz="1700" dirty="0"/>
              <a:t> </a:t>
            </a:r>
            <a:r>
              <a:rPr lang="ru-RU" sz="1700" dirty="0" err="1"/>
              <a:t>працівника</a:t>
            </a:r>
            <a:r>
              <a:rPr lang="ru-RU" sz="1700" dirty="0"/>
              <a:t> </a:t>
            </a:r>
            <a:r>
              <a:rPr lang="ru-RU" sz="1700" dirty="0" err="1"/>
              <a:t>немає</a:t>
            </a:r>
            <a:r>
              <a:rPr lang="ru-RU" sz="1700" dirty="0"/>
              <a:t>, то має </a:t>
            </a:r>
            <a:r>
              <a:rPr lang="ru-RU" sz="1700" dirty="0" err="1"/>
              <a:t>діяти</a:t>
            </a:r>
            <a:r>
              <a:rPr lang="ru-RU" sz="1700" dirty="0"/>
              <a:t> </a:t>
            </a:r>
            <a:r>
              <a:rPr lang="ru-RU" sz="1700" dirty="0" err="1"/>
              <a:t>загальне</a:t>
            </a:r>
            <a:r>
              <a:rPr lang="ru-RU" sz="1700" dirty="0"/>
              <a:t> правило – </a:t>
            </a:r>
            <a:r>
              <a:rPr lang="ru-RU" sz="1700" dirty="0" err="1"/>
              <a:t>попередити</a:t>
            </a:r>
            <a:r>
              <a:rPr lang="ru-RU" sz="1700" dirty="0"/>
              <a:t> за 2 </a:t>
            </a:r>
            <a:r>
              <a:rPr lang="ru-RU" sz="1700" dirty="0" err="1"/>
              <a:t>місяці</a:t>
            </a:r>
            <a:r>
              <a:rPr lang="ru-RU" sz="1700" dirty="0"/>
              <a:t> до зміни істотних умов </a:t>
            </a:r>
            <a:r>
              <a:rPr lang="ru-RU" sz="1700" dirty="0" err="1"/>
              <a:t>праці</a:t>
            </a:r>
            <a:r>
              <a:rPr lang="ru-RU" sz="1700" dirty="0"/>
              <a:t>, як при </a:t>
            </a:r>
            <a:r>
              <a:rPr lang="ru-RU" sz="1700" dirty="0" err="1"/>
              <a:t>суміщенні</a:t>
            </a:r>
            <a:r>
              <a:rPr lang="ru-RU" sz="1700" dirty="0"/>
              <a:t>.</a:t>
            </a:r>
          </a:p>
        </p:txBody>
      </p:sp>
    </p:spTree>
    <p:extLst>
      <p:ext uri="{BB962C8B-B14F-4D97-AF65-F5344CB8AC3E}">
        <p14:creationId xmlns:p14="http://schemas.microsoft.com/office/powerpoint/2010/main" val="3850582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0933" y="1405467"/>
            <a:ext cx="11650134" cy="5334000"/>
          </a:xfrm>
        </p:spPr>
        <p:txBody>
          <a:bodyPr>
            <a:noAutofit/>
          </a:bodyPr>
          <a:lstStyle/>
          <a:p>
            <a:pPr marL="0" indent="0" algn="just">
              <a:spcBef>
                <a:spcPts val="600"/>
              </a:spcBef>
              <a:buNone/>
            </a:pPr>
            <a:r>
              <a:rPr lang="ru-RU" sz="1200" b="1" i="1" u="sng" dirty="0" err="1"/>
              <a:t>Міністерство</a:t>
            </a:r>
            <a:r>
              <a:rPr lang="ru-RU" sz="1200" b="1" i="1" u="sng" dirty="0"/>
              <a:t> освіти і науки у 2023 </a:t>
            </a:r>
            <a:r>
              <a:rPr lang="ru-RU" sz="1200" b="1" i="1" u="sng" dirty="0" err="1"/>
              <a:t>році</a:t>
            </a:r>
            <a:r>
              <a:rPr lang="ru-RU" sz="1200" b="1" i="1" u="sng" dirty="0"/>
              <a:t> </a:t>
            </a:r>
            <a:r>
              <a:rPr lang="ru-RU" sz="1200" dirty="0" err="1"/>
              <a:t>розглянуто</a:t>
            </a:r>
            <a:r>
              <a:rPr lang="ru-RU" sz="1200" dirty="0"/>
              <a:t> питання </a:t>
            </a:r>
            <a:r>
              <a:rPr lang="ru-RU" sz="1200" dirty="0" err="1"/>
              <a:t>стосовно</a:t>
            </a:r>
            <a:r>
              <a:rPr lang="ru-RU" sz="1200" dirty="0"/>
              <a:t> </a:t>
            </a:r>
            <a:r>
              <a:rPr lang="ru-RU" sz="1200" dirty="0" err="1"/>
              <a:t>викладацької</a:t>
            </a:r>
            <a:r>
              <a:rPr lang="ru-RU" sz="1200" dirty="0"/>
              <a:t> </a:t>
            </a:r>
            <a:r>
              <a:rPr lang="ru-RU" sz="1200" dirty="0" err="1"/>
              <a:t>роботи</a:t>
            </a:r>
            <a:r>
              <a:rPr lang="ru-RU" sz="1200" dirty="0"/>
              <a:t> </a:t>
            </a:r>
            <a:r>
              <a:rPr lang="ru-RU" sz="1200" dirty="0" err="1"/>
              <a:t>керівних</a:t>
            </a:r>
            <a:r>
              <a:rPr lang="ru-RU" sz="1200" dirty="0"/>
              <a:t> </a:t>
            </a:r>
            <a:r>
              <a:rPr lang="ru-RU" sz="1200" dirty="0" err="1"/>
              <a:t>працівників</a:t>
            </a:r>
            <a:r>
              <a:rPr lang="ru-RU" sz="1200" dirty="0"/>
              <a:t> </a:t>
            </a:r>
            <a:r>
              <a:rPr lang="ru-RU" sz="1200" dirty="0" err="1"/>
              <a:t>закладів</a:t>
            </a:r>
            <a:r>
              <a:rPr lang="ru-RU" sz="1200" dirty="0"/>
              <a:t> освіти, що </a:t>
            </a:r>
            <a:r>
              <a:rPr lang="ru-RU" sz="1200" dirty="0" err="1"/>
              <a:t>виконується</a:t>
            </a:r>
            <a:r>
              <a:rPr lang="ru-RU" sz="1200" dirty="0"/>
              <a:t> згідно з пунктом 91 </a:t>
            </a:r>
            <a:r>
              <a:rPr lang="ru-RU" sz="1200" dirty="0" err="1"/>
              <a:t>Інструкції</a:t>
            </a:r>
            <a:r>
              <a:rPr lang="ru-RU" sz="1200" dirty="0"/>
              <a:t> про порядок </a:t>
            </a:r>
            <a:r>
              <a:rPr lang="ru-RU" sz="1200" dirty="0" err="1"/>
              <a:t>обчислення</a:t>
            </a:r>
            <a:r>
              <a:rPr lang="ru-RU" sz="1200" dirty="0"/>
              <a:t> </a:t>
            </a:r>
            <a:r>
              <a:rPr lang="ru-RU" sz="1200" dirty="0" err="1"/>
              <a:t>заробітної</a:t>
            </a:r>
            <a:r>
              <a:rPr lang="ru-RU" sz="1200" dirty="0"/>
              <a:t> плати </a:t>
            </a:r>
            <a:r>
              <a:rPr lang="ru-RU" sz="1200" dirty="0" err="1"/>
              <a:t>працівників</a:t>
            </a:r>
            <a:r>
              <a:rPr lang="ru-RU" sz="1200" dirty="0"/>
              <a:t> освіти, </a:t>
            </a:r>
            <a:r>
              <a:rPr lang="ru-RU" sz="1200" dirty="0" err="1"/>
              <a:t>затвердженої</a:t>
            </a:r>
            <a:r>
              <a:rPr lang="ru-RU" sz="1200" dirty="0"/>
              <a:t> наказом </a:t>
            </a:r>
            <a:r>
              <a:rPr lang="ru-RU" sz="1200" dirty="0" err="1"/>
              <a:t>Міністерства</a:t>
            </a:r>
            <a:r>
              <a:rPr lang="ru-RU" sz="1200" dirty="0"/>
              <a:t> освіти України від 15.04.1993 № 102:</a:t>
            </a:r>
          </a:p>
          <a:p>
            <a:pPr algn="just">
              <a:spcBef>
                <a:spcPts val="600"/>
              </a:spcBef>
              <a:buFont typeface="Wingdings" panose="05000000000000000000" pitchFamily="2" charset="2"/>
              <a:buChar char="v"/>
            </a:pPr>
            <a:r>
              <a:rPr lang="ru-RU" sz="1200" dirty="0"/>
              <a:t>відповідно до пункту 91 </a:t>
            </a:r>
            <a:r>
              <a:rPr lang="ru-RU" sz="1200" dirty="0" err="1"/>
              <a:t>Інструкції</a:t>
            </a:r>
            <a:r>
              <a:rPr lang="ru-RU" sz="1200" dirty="0"/>
              <a:t> </a:t>
            </a:r>
            <a:r>
              <a:rPr lang="ru-RU" sz="1200" i="1" u="sng" dirty="0" err="1"/>
              <a:t>керівним</a:t>
            </a:r>
            <a:r>
              <a:rPr lang="ru-RU" sz="1200" i="1" u="sng" dirty="0"/>
              <a:t> </a:t>
            </a:r>
            <a:r>
              <a:rPr lang="ru-RU" sz="1200" i="1" u="sng" dirty="0" err="1"/>
              <a:t>працівникам</a:t>
            </a:r>
            <a:r>
              <a:rPr lang="ru-RU" sz="1200" i="1" u="sng" dirty="0"/>
              <a:t> </a:t>
            </a:r>
            <a:r>
              <a:rPr lang="ru-RU" sz="1200" i="1" u="sng" dirty="0" err="1"/>
              <a:t>закладів</a:t>
            </a:r>
            <a:r>
              <a:rPr lang="ru-RU" sz="1200" i="1" u="sng" dirty="0"/>
              <a:t> освіти </a:t>
            </a:r>
            <a:r>
              <a:rPr lang="ru-RU" sz="1200" dirty="0" err="1"/>
              <a:t>надано</a:t>
            </a:r>
            <a:r>
              <a:rPr lang="ru-RU" sz="1200" dirty="0"/>
              <a:t> право вести </a:t>
            </a:r>
            <a:r>
              <a:rPr lang="ru-RU" sz="1200" dirty="0" err="1"/>
              <a:t>викладацьку</a:t>
            </a:r>
            <a:r>
              <a:rPr lang="ru-RU" sz="1200" dirty="0"/>
              <a:t> роботу </a:t>
            </a:r>
            <a:r>
              <a:rPr lang="ru-RU" sz="1200" dirty="0" err="1"/>
              <a:t>чи</a:t>
            </a:r>
            <a:r>
              <a:rPr lang="ru-RU" sz="1200" dirty="0"/>
              <a:t> </a:t>
            </a:r>
            <a:r>
              <a:rPr lang="ru-RU" sz="1200" dirty="0" err="1"/>
              <a:t>заняття</a:t>
            </a:r>
            <a:r>
              <a:rPr lang="ru-RU" sz="1200" dirty="0"/>
              <a:t> з </a:t>
            </a:r>
            <a:r>
              <a:rPr lang="ru-RU" sz="1200" dirty="0" err="1"/>
              <a:t>гуртками</a:t>
            </a:r>
            <a:r>
              <a:rPr lang="ru-RU" sz="1200" dirty="0"/>
              <a:t> в </a:t>
            </a:r>
            <a:r>
              <a:rPr lang="ru-RU" sz="1200" dirty="0" err="1"/>
              <a:t>цьому</a:t>
            </a:r>
            <a:r>
              <a:rPr lang="ru-RU" sz="1200" dirty="0"/>
              <a:t> </a:t>
            </a:r>
            <a:r>
              <a:rPr lang="ru-RU" sz="1200" dirty="0" err="1"/>
              <a:t>закладі</a:t>
            </a:r>
            <a:r>
              <a:rPr lang="ru-RU" sz="1200" dirty="0"/>
              <a:t>, але не </a:t>
            </a:r>
            <a:r>
              <a:rPr lang="ru-RU" sz="1200" dirty="0" err="1"/>
              <a:t>більше</a:t>
            </a:r>
            <a:r>
              <a:rPr lang="ru-RU" sz="1200" dirty="0"/>
              <a:t> 9 годин та </a:t>
            </a:r>
            <a:r>
              <a:rPr lang="ru-RU" sz="1200" dirty="0" err="1"/>
              <a:t>тиждень</a:t>
            </a:r>
            <a:r>
              <a:rPr lang="ru-RU" sz="1200" dirty="0"/>
              <a:t> (360 годин на рік), якщо вони по </a:t>
            </a:r>
            <a:r>
              <a:rPr lang="ru-RU" sz="1200" dirty="0" err="1"/>
              <a:t>основній</a:t>
            </a:r>
            <a:r>
              <a:rPr lang="ru-RU" sz="1200" dirty="0"/>
              <a:t> </a:t>
            </a:r>
            <a:r>
              <a:rPr lang="ru-RU" sz="1200" dirty="0" err="1"/>
              <a:t>посаді</a:t>
            </a:r>
            <a:r>
              <a:rPr lang="ru-RU" sz="1200" dirty="0"/>
              <a:t> </a:t>
            </a:r>
            <a:r>
              <a:rPr lang="ru-RU" sz="1200" dirty="0" err="1"/>
              <a:t>отримують</a:t>
            </a:r>
            <a:r>
              <a:rPr lang="ru-RU" sz="1200" dirty="0"/>
              <a:t> </a:t>
            </a:r>
            <a:r>
              <a:rPr lang="ru-RU" sz="1200" dirty="0" err="1"/>
              <a:t>повний</a:t>
            </a:r>
            <a:r>
              <a:rPr lang="ru-RU" sz="1200" dirty="0"/>
              <a:t> </a:t>
            </a:r>
            <a:r>
              <a:rPr lang="ru-RU" sz="1200" dirty="0" err="1"/>
              <a:t>посадовий</a:t>
            </a:r>
            <a:r>
              <a:rPr lang="ru-RU" sz="1200" dirty="0"/>
              <a:t> оклад (ставку);</a:t>
            </a:r>
          </a:p>
          <a:p>
            <a:pPr algn="just">
              <a:spcBef>
                <a:spcPts val="600"/>
              </a:spcBef>
              <a:buFont typeface="Wingdings" panose="05000000000000000000" pitchFamily="2" charset="2"/>
              <a:buChar char="v"/>
            </a:pPr>
            <a:r>
              <a:rPr lang="ru-RU" sz="1200" dirty="0" err="1"/>
              <a:t>іншим</a:t>
            </a:r>
            <a:r>
              <a:rPr lang="ru-RU" sz="1200" dirty="0"/>
              <a:t> </a:t>
            </a:r>
            <a:r>
              <a:rPr lang="ru-RU" sz="1200" dirty="0" err="1"/>
              <a:t>працівникам</a:t>
            </a:r>
            <a:r>
              <a:rPr lang="ru-RU" sz="1200" dirty="0"/>
              <a:t> </a:t>
            </a:r>
            <a:r>
              <a:rPr lang="ru-RU" sz="1200" dirty="0" err="1"/>
              <a:t>закладів</a:t>
            </a:r>
            <a:r>
              <a:rPr lang="ru-RU" sz="1200" dirty="0"/>
              <a:t> освіти </a:t>
            </a:r>
            <a:r>
              <a:rPr lang="ru-RU" sz="1200" dirty="0" err="1"/>
              <a:t>надано</a:t>
            </a:r>
            <a:r>
              <a:rPr lang="ru-RU" sz="1200" dirty="0"/>
              <a:t> право вести </a:t>
            </a:r>
            <a:r>
              <a:rPr lang="ru-RU" sz="1200" dirty="0" err="1"/>
              <a:t>викладацьку</a:t>
            </a:r>
            <a:r>
              <a:rPr lang="ru-RU" sz="1200" dirty="0"/>
              <a:t> роботу </a:t>
            </a:r>
            <a:r>
              <a:rPr lang="ru-RU" sz="1200" dirty="0" err="1"/>
              <a:t>чи</a:t>
            </a:r>
            <a:r>
              <a:rPr lang="ru-RU" sz="1200" dirty="0"/>
              <a:t> </a:t>
            </a:r>
            <a:r>
              <a:rPr lang="ru-RU" sz="1200" dirty="0" err="1"/>
              <a:t>заняття</a:t>
            </a:r>
            <a:r>
              <a:rPr lang="ru-RU" sz="1200" dirty="0"/>
              <a:t> з </a:t>
            </a:r>
            <a:r>
              <a:rPr lang="ru-RU" sz="1200" dirty="0" err="1"/>
              <a:t>гуртками</a:t>
            </a:r>
            <a:r>
              <a:rPr lang="ru-RU" sz="1200" dirty="0"/>
              <a:t> в </a:t>
            </a:r>
            <a:r>
              <a:rPr lang="ru-RU" sz="1200" dirty="0" err="1"/>
              <a:t>цьому</a:t>
            </a:r>
            <a:r>
              <a:rPr lang="ru-RU" sz="1200" dirty="0"/>
              <a:t> </a:t>
            </a:r>
            <a:r>
              <a:rPr lang="ru-RU" sz="1200" dirty="0" err="1"/>
              <a:t>закладі</a:t>
            </a:r>
            <a:r>
              <a:rPr lang="ru-RU" sz="1200" dirty="0"/>
              <a:t>, але в </a:t>
            </a:r>
            <a:r>
              <a:rPr lang="ru-RU" sz="1200" dirty="0" err="1"/>
              <a:t>середньому</a:t>
            </a:r>
            <a:r>
              <a:rPr lang="ru-RU" sz="1200" dirty="0"/>
              <a:t> не </a:t>
            </a:r>
            <a:r>
              <a:rPr lang="ru-RU" sz="1200" dirty="0" err="1"/>
              <a:t>більше</a:t>
            </a:r>
            <a:r>
              <a:rPr lang="ru-RU" sz="1200" dirty="0"/>
              <a:t> 12 годин на </a:t>
            </a:r>
            <a:r>
              <a:rPr lang="ru-RU" sz="1200" dirty="0" err="1"/>
              <a:t>тиждень</a:t>
            </a:r>
            <a:r>
              <a:rPr lang="ru-RU" sz="1200" dirty="0"/>
              <a:t> (480 годин на рік), якщо вони по </a:t>
            </a:r>
            <a:r>
              <a:rPr lang="ru-RU" sz="1200" dirty="0" err="1"/>
              <a:t>основній</a:t>
            </a:r>
            <a:r>
              <a:rPr lang="ru-RU" sz="1200" dirty="0"/>
              <a:t> </a:t>
            </a:r>
            <a:r>
              <a:rPr lang="ru-RU" sz="1200" dirty="0" err="1"/>
              <a:t>посаді</a:t>
            </a:r>
            <a:r>
              <a:rPr lang="ru-RU" sz="1200" dirty="0"/>
              <a:t> </a:t>
            </a:r>
            <a:r>
              <a:rPr lang="ru-RU" sz="1200" dirty="0" err="1"/>
              <a:t>отримують</a:t>
            </a:r>
            <a:r>
              <a:rPr lang="ru-RU" sz="1200" dirty="0"/>
              <a:t> </a:t>
            </a:r>
            <a:r>
              <a:rPr lang="ru-RU" sz="1200" dirty="0" err="1"/>
              <a:t>повний</a:t>
            </a:r>
            <a:r>
              <a:rPr lang="ru-RU" sz="1200" dirty="0"/>
              <a:t> </a:t>
            </a:r>
            <a:r>
              <a:rPr lang="ru-RU" sz="1200" dirty="0" err="1"/>
              <a:t>посадовий</a:t>
            </a:r>
            <a:r>
              <a:rPr lang="ru-RU" sz="1200" dirty="0"/>
              <a:t> оклад (ставку);</a:t>
            </a:r>
          </a:p>
          <a:p>
            <a:pPr algn="just">
              <a:spcBef>
                <a:spcPts val="600"/>
              </a:spcBef>
              <a:buFont typeface="Wingdings" panose="05000000000000000000" pitchFamily="2" charset="2"/>
              <a:buChar char="v"/>
            </a:pPr>
            <a:r>
              <a:rPr lang="ru-RU" sz="1200" dirty="0" err="1"/>
              <a:t>названим</a:t>
            </a:r>
            <a:r>
              <a:rPr lang="ru-RU" sz="1200" dirty="0"/>
              <a:t> </a:t>
            </a:r>
            <a:r>
              <a:rPr lang="ru-RU" sz="1200" dirty="0" err="1"/>
              <a:t>працівникам</a:t>
            </a:r>
            <a:r>
              <a:rPr lang="ru-RU" sz="1200" dirty="0"/>
              <a:t> за норму годин, </a:t>
            </a:r>
            <a:r>
              <a:rPr lang="ru-RU" sz="1200" dirty="0" err="1"/>
              <a:t>визначену</a:t>
            </a:r>
            <a:r>
              <a:rPr lang="ru-RU" sz="1200" dirty="0"/>
              <a:t> </a:t>
            </a:r>
            <a:r>
              <a:rPr lang="ru-RU" sz="1200" dirty="0" err="1"/>
              <a:t>вище</a:t>
            </a:r>
            <a:r>
              <a:rPr lang="ru-RU" sz="1200" dirty="0"/>
              <a:t>, оплата проводиться </a:t>
            </a:r>
            <a:r>
              <a:rPr lang="ru-RU" sz="1200" dirty="0" err="1"/>
              <a:t>понад</a:t>
            </a:r>
            <a:r>
              <a:rPr lang="ru-RU" sz="1200" dirty="0"/>
              <a:t> </a:t>
            </a:r>
            <a:r>
              <a:rPr lang="ru-RU" sz="1200" dirty="0" err="1"/>
              <a:t>основний</a:t>
            </a:r>
            <a:r>
              <a:rPr lang="ru-RU" sz="1200" dirty="0"/>
              <a:t> </a:t>
            </a:r>
            <a:r>
              <a:rPr lang="ru-RU" sz="1200" dirty="0" err="1"/>
              <a:t>посадовий</a:t>
            </a:r>
            <a:r>
              <a:rPr lang="ru-RU" sz="1200" dirty="0"/>
              <a:t> оклад (ставку) у порядку, передбаченому відповідно для вчителів, </a:t>
            </a:r>
            <a:r>
              <a:rPr lang="ru-RU" sz="1200" dirty="0" err="1"/>
              <a:t>викладачів</a:t>
            </a:r>
            <a:r>
              <a:rPr lang="ru-RU" sz="1200" dirty="0"/>
              <a:t> та </a:t>
            </a:r>
            <a:r>
              <a:rPr lang="ru-RU" sz="1200" dirty="0" err="1"/>
              <a:t>керівників</a:t>
            </a:r>
            <a:r>
              <a:rPr lang="ru-RU" sz="1200" dirty="0"/>
              <a:t> </a:t>
            </a:r>
            <a:r>
              <a:rPr lang="ru-RU" sz="1200" dirty="0" err="1"/>
              <a:t>гуртків</a:t>
            </a:r>
            <a:r>
              <a:rPr lang="ru-RU" sz="1200" dirty="0"/>
              <a:t> (за </a:t>
            </a:r>
            <a:r>
              <a:rPr lang="ru-RU" sz="1200" dirty="0" err="1"/>
              <a:t>тарифікацією</a:t>
            </a:r>
            <a:r>
              <a:rPr lang="ru-RU" sz="1200" dirty="0"/>
              <a:t>). За </a:t>
            </a:r>
            <a:r>
              <a:rPr lang="ru-RU" sz="1200" dirty="0" err="1"/>
              <a:t>години</a:t>
            </a:r>
            <a:r>
              <a:rPr lang="ru-RU" sz="1200" dirty="0"/>
              <a:t> </a:t>
            </a:r>
            <a:r>
              <a:rPr lang="ru-RU" sz="1200" dirty="0" err="1"/>
              <a:t>викладацької</a:t>
            </a:r>
            <a:r>
              <a:rPr lang="ru-RU" sz="1200" dirty="0"/>
              <a:t> </a:t>
            </a:r>
            <a:r>
              <a:rPr lang="ru-RU" sz="1200" dirty="0" err="1"/>
              <a:t>роботи</a:t>
            </a:r>
            <a:r>
              <a:rPr lang="ru-RU" sz="1200" dirty="0"/>
              <a:t> </a:t>
            </a:r>
            <a:r>
              <a:rPr lang="ru-RU" sz="1200" dirty="0" err="1"/>
              <a:t>чи</a:t>
            </a:r>
            <a:r>
              <a:rPr lang="ru-RU" sz="1200" dirty="0"/>
              <a:t> занять з </a:t>
            </a:r>
            <a:r>
              <a:rPr lang="ru-RU" sz="1200" dirty="0" err="1"/>
              <a:t>гуртками</a:t>
            </a:r>
            <a:r>
              <a:rPr lang="ru-RU" sz="1200" dirty="0"/>
              <a:t>, </a:t>
            </a:r>
            <a:r>
              <a:rPr lang="ru-RU" sz="1200" dirty="0" err="1"/>
              <a:t>виконані</a:t>
            </a:r>
            <a:r>
              <a:rPr lang="ru-RU" sz="1200" dirty="0"/>
              <a:t>, як </a:t>
            </a:r>
            <a:r>
              <a:rPr lang="ru-RU" sz="1200" dirty="0" err="1"/>
              <a:t>виняток</a:t>
            </a:r>
            <a:r>
              <a:rPr lang="ru-RU" sz="1200" dirty="0"/>
              <a:t>, у зв'язку з </a:t>
            </a:r>
            <a:r>
              <a:rPr lang="ru-RU" sz="1200" dirty="0" err="1"/>
              <a:t>виробничою</a:t>
            </a:r>
            <a:r>
              <a:rPr lang="ru-RU" sz="1200" dirty="0"/>
              <a:t> </a:t>
            </a:r>
            <a:r>
              <a:rPr lang="ru-RU" sz="1200" dirty="0" err="1"/>
              <a:t>необхідністю</a:t>
            </a:r>
            <a:r>
              <a:rPr lang="ru-RU" sz="1200" dirty="0"/>
              <a:t> </a:t>
            </a:r>
            <a:r>
              <a:rPr lang="ru-RU" sz="1200" dirty="0" err="1"/>
              <a:t>понад</a:t>
            </a:r>
            <a:r>
              <a:rPr lang="ru-RU" sz="1200" dirty="0"/>
              <a:t> норму, </a:t>
            </a:r>
            <a:r>
              <a:rPr lang="ru-RU" sz="1200" dirty="0" err="1"/>
              <a:t>зазначену</a:t>
            </a:r>
            <a:r>
              <a:rPr lang="ru-RU" sz="1200" dirty="0"/>
              <a:t> в </a:t>
            </a:r>
            <a:r>
              <a:rPr lang="ru-RU" sz="1200" dirty="0" err="1"/>
              <a:t>цьому</a:t>
            </a:r>
            <a:r>
              <a:rPr lang="ru-RU" sz="1200" dirty="0"/>
              <a:t> </a:t>
            </a:r>
            <a:r>
              <a:rPr lang="ru-RU" sz="1200" dirty="0" err="1"/>
              <a:t>пункті</a:t>
            </a:r>
            <a:r>
              <a:rPr lang="ru-RU" sz="1200" dirty="0"/>
              <a:t>, </a:t>
            </a:r>
            <a:r>
              <a:rPr lang="ru-RU" sz="1200" dirty="0" err="1"/>
              <a:t>провадиться</a:t>
            </a:r>
            <a:r>
              <a:rPr lang="ru-RU" sz="1200" dirty="0"/>
              <a:t> </a:t>
            </a:r>
            <a:r>
              <a:rPr lang="ru-RU" sz="1200" dirty="0" err="1"/>
              <a:t>погодинна</a:t>
            </a:r>
            <a:r>
              <a:rPr lang="ru-RU" sz="1200" dirty="0"/>
              <a:t> оплата за </a:t>
            </a:r>
            <a:r>
              <a:rPr lang="ru-RU" sz="1200" dirty="0" err="1"/>
              <a:t>фактичну</a:t>
            </a:r>
            <a:r>
              <a:rPr lang="ru-RU" sz="1200" dirty="0"/>
              <a:t> </a:t>
            </a:r>
            <a:r>
              <a:rPr lang="ru-RU" sz="1200" dirty="0" err="1"/>
              <a:t>кількість</a:t>
            </a:r>
            <a:r>
              <a:rPr lang="ru-RU" sz="1200" dirty="0"/>
              <a:t> годин, але не </a:t>
            </a:r>
            <a:r>
              <a:rPr lang="ru-RU" sz="1200" dirty="0" err="1"/>
              <a:t>більше</a:t>
            </a:r>
            <a:r>
              <a:rPr lang="ru-RU" sz="1200" dirty="0"/>
              <a:t> 240 годин на рік;</a:t>
            </a:r>
          </a:p>
          <a:p>
            <a:pPr algn="just">
              <a:spcBef>
                <a:spcPts val="600"/>
              </a:spcBef>
              <a:buFont typeface="Wingdings" panose="05000000000000000000" pitchFamily="2" charset="2"/>
              <a:buChar char="v"/>
            </a:pPr>
            <a:r>
              <a:rPr lang="ru-RU" sz="1200" dirty="0"/>
              <a:t>виконання </a:t>
            </a:r>
            <a:r>
              <a:rPr lang="ru-RU" sz="1200" dirty="0" err="1"/>
              <a:t>викладацької</a:t>
            </a:r>
            <a:r>
              <a:rPr lang="ru-RU" sz="1200" dirty="0"/>
              <a:t> </a:t>
            </a:r>
            <a:r>
              <a:rPr lang="ru-RU" sz="1200" dirty="0" err="1"/>
              <a:t>чи</a:t>
            </a:r>
            <a:r>
              <a:rPr lang="ru-RU" sz="1200" dirty="0"/>
              <a:t> </a:t>
            </a:r>
            <a:r>
              <a:rPr lang="ru-RU" sz="1200" dirty="0" err="1"/>
              <a:t>гурткової</a:t>
            </a:r>
            <a:r>
              <a:rPr lang="ru-RU" sz="1200" dirty="0"/>
              <a:t> </a:t>
            </a:r>
            <a:r>
              <a:rPr lang="ru-RU" sz="1200" dirty="0" err="1"/>
              <a:t>роботи</a:t>
            </a:r>
            <a:r>
              <a:rPr lang="ru-RU" sz="1200" dirty="0"/>
              <a:t>, в межах </a:t>
            </a:r>
            <a:r>
              <a:rPr lang="ru-RU" sz="1200" dirty="0" err="1"/>
              <a:t>визначених</a:t>
            </a:r>
            <a:r>
              <a:rPr lang="ru-RU" sz="1200" dirty="0"/>
              <a:t> пунктом 91 </a:t>
            </a:r>
            <a:r>
              <a:rPr lang="ru-RU" sz="1200" dirty="0" err="1"/>
              <a:t>Інструкції</a:t>
            </a:r>
            <a:r>
              <a:rPr lang="ru-RU" sz="1200" dirty="0"/>
              <a:t> № 102, дозволено </a:t>
            </a:r>
            <a:r>
              <a:rPr lang="ru-RU" sz="1200" dirty="0" err="1"/>
              <a:t>керівним</a:t>
            </a:r>
            <a:r>
              <a:rPr lang="ru-RU" sz="1200" dirty="0"/>
              <a:t> та </a:t>
            </a:r>
            <a:r>
              <a:rPr lang="ru-RU" sz="1200" dirty="0" err="1"/>
              <a:t>іншим</a:t>
            </a:r>
            <a:r>
              <a:rPr lang="ru-RU" sz="1200" dirty="0"/>
              <a:t> </a:t>
            </a:r>
            <a:r>
              <a:rPr lang="ru-RU" sz="1200" dirty="0" err="1"/>
              <a:t>працівникам</a:t>
            </a:r>
            <a:r>
              <a:rPr lang="ru-RU" sz="1200" dirty="0"/>
              <a:t> </a:t>
            </a:r>
            <a:r>
              <a:rPr lang="ru-RU" sz="1200" dirty="0" err="1"/>
              <a:t>закладів</a:t>
            </a:r>
            <a:r>
              <a:rPr lang="ru-RU" sz="1200" dirty="0"/>
              <a:t> освіти у </a:t>
            </a:r>
            <a:r>
              <a:rPr lang="ru-RU" sz="1200" dirty="0" err="1"/>
              <a:t>цьому</a:t>
            </a:r>
            <a:r>
              <a:rPr lang="ru-RU" sz="1200" dirty="0"/>
              <a:t> ж </a:t>
            </a:r>
            <a:r>
              <a:rPr lang="ru-RU" sz="1200" dirty="0" err="1"/>
              <a:t>закладі</a:t>
            </a:r>
            <a:r>
              <a:rPr lang="ru-RU" sz="1200" dirty="0"/>
              <a:t> освіти в межах </a:t>
            </a:r>
            <a:r>
              <a:rPr lang="ru-RU" sz="1200" dirty="0" err="1"/>
              <a:t>свого</a:t>
            </a:r>
            <a:r>
              <a:rPr lang="ru-RU" sz="1200" dirty="0"/>
              <a:t> </a:t>
            </a:r>
            <a:r>
              <a:rPr lang="ru-RU" sz="1200" dirty="0" err="1"/>
              <a:t>робочого</a:t>
            </a:r>
            <a:r>
              <a:rPr lang="ru-RU" sz="1200" dirty="0"/>
              <a:t> часу за основною </a:t>
            </a:r>
            <a:r>
              <a:rPr lang="ru-RU" sz="1200" dirty="0" err="1"/>
              <a:t>посадою</a:t>
            </a:r>
            <a:r>
              <a:rPr lang="ru-RU" sz="1200" dirty="0"/>
              <a:t>, тому </a:t>
            </a:r>
            <a:r>
              <a:rPr lang="ru-RU" sz="1200" dirty="0" err="1"/>
              <a:t>така</a:t>
            </a:r>
            <a:r>
              <a:rPr lang="ru-RU" sz="1200" dirty="0"/>
              <a:t> </a:t>
            </a:r>
            <a:r>
              <a:rPr lang="ru-RU" sz="1200" dirty="0" err="1"/>
              <a:t>викладацька</a:t>
            </a:r>
            <a:r>
              <a:rPr lang="ru-RU" sz="1200" dirty="0"/>
              <a:t> </a:t>
            </a:r>
            <a:r>
              <a:rPr lang="ru-RU" sz="1200" dirty="0" err="1"/>
              <a:t>чи</a:t>
            </a:r>
            <a:r>
              <a:rPr lang="ru-RU" sz="1200" dirty="0"/>
              <a:t> </a:t>
            </a:r>
            <a:r>
              <a:rPr lang="ru-RU" sz="1200" dirty="0" err="1"/>
              <a:t>гурткова</a:t>
            </a:r>
            <a:r>
              <a:rPr lang="ru-RU" sz="1200" dirty="0"/>
              <a:t> робота не є </a:t>
            </a:r>
            <a:r>
              <a:rPr lang="ru-RU" sz="1200" dirty="0" err="1"/>
              <a:t>сумісництвом</a:t>
            </a:r>
            <a:r>
              <a:rPr lang="ru-RU" sz="1200" dirty="0"/>
              <a:t>;</a:t>
            </a:r>
          </a:p>
          <a:p>
            <a:pPr algn="just">
              <a:spcBef>
                <a:spcPts val="600"/>
              </a:spcBef>
              <a:buFont typeface="Wingdings" panose="05000000000000000000" pitchFamily="2" charset="2"/>
              <a:buChar char="v"/>
            </a:pPr>
            <a:r>
              <a:rPr lang="ru-RU" sz="1200" dirty="0"/>
              <a:t>не є виконання </a:t>
            </a:r>
            <a:r>
              <a:rPr lang="ru-RU" sz="1200" dirty="0" err="1"/>
              <a:t>зазначеної</a:t>
            </a:r>
            <a:r>
              <a:rPr lang="ru-RU" sz="1200" dirty="0"/>
              <a:t> </a:t>
            </a:r>
            <a:r>
              <a:rPr lang="ru-RU" sz="1200" dirty="0" err="1"/>
              <a:t>викладацької</a:t>
            </a:r>
            <a:r>
              <a:rPr lang="ru-RU" sz="1200" dirty="0"/>
              <a:t> </a:t>
            </a:r>
            <a:r>
              <a:rPr lang="ru-RU" sz="1200" dirty="0" err="1"/>
              <a:t>чи</a:t>
            </a:r>
            <a:r>
              <a:rPr lang="ru-RU" sz="1200" dirty="0"/>
              <a:t> </a:t>
            </a:r>
            <a:r>
              <a:rPr lang="ru-RU" sz="1200" dirty="0" err="1"/>
              <a:t>гурткової</a:t>
            </a:r>
            <a:r>
              <a:rPr lang="ru-RU" sz="1200" dirty="0"/>
              <a:t> </a:t>
            </a:r>
            <a:r>
              <a:rPr lang="ru-RU" sz="1200" dirty="0" err="1"/>
              <a:t>роботи</a:t>
            </a:r>
            <a:r>
              <a:rPr lang="ru-RU" sz="1200" dirty="0"/>
              <a:t> </a:t>
            </a:r>
            <a:r>
              <a:rPr lang="ru-RU" sz="1200" dirty="0" err="1"/>
              <a:t>суміщенням</a:t>
            </a:r>
            <a:r>
              <a:rPr lang="ru-RU" sz="1200" dirty="0"/>
              <a:t>, </a:t>
            </a:r>
            <a:r>
              <a:rPr lang="ru-RU" sz="1200" dirty="0" err="1"/>
              <a:t>оскільки</a:t>
            </a:r>
            <a:r>
              <a:rPr lang="ru-RU" sz="1200" dirty="0"/>
              <a:t> за виконання </a:t>
            </a:r>
            <a:r>
              <a:rPr lang="ru-RU" sz="1200" dirty="0" err="1"/>
              <a:t>такої</a:t>
            </a:r>
            <a:r>
              <a:rPr lang="ru-RU" sz="1200" dirty="0"/>
              <a:t> </a:t>
            </a:r>
            <a:r>
              <a:rPr lang="ru-RU" sz="1200" dirty="0" err="1"/>
              <a:t>роботи</a:t>
            </a:r>
            <a:r>
              <a:rPr lang="ru-RU" sz="1200" dirty="0"/>
              <a:t> оплата </a:t>
            </a:r>
            <a:r>
              <a:rPr lang="ru-RU" sz="1200" dirty="0" err="1"/>
              <a:t>здійснюється</a:t>
            </a:r>
            <a:r>
              <a:rPr lang="ru-RU" sz="1200" dirty="0"/>
              <a:t> </a:t>
            </a:r>
            <a:r>
              <a:rPr lang="ru-RU" sz="1200" dirty="0" err="1"/>
              <a:t>понад</a:t>
            </a:r>
            <a:r>
              <a:rPr lang="ru-RU" sz="1200" dirty="0"/>
              <a:t> </a:t>
            </a:r>
            <a:r>
              <a:rPr lang="ru-RU" sz="1200" dirty="0" err="1"/>
              <a:t>основний</a:t>
            </a:r>
            <a:r>
              <a:rPr lang="ru-RU" sz="1200" dirty="0"/>
              <a:t> </a:t>
            </a:r>
            <a:r>
              <a:rPr lang="ru-RU" sz="1200" dirty="0" err="1"/>
              <a:t>посадовий</a:t>
            </a:r>
            <a:r>
              <a:rPr lang="ru-RU" sz="1200" dirty="0"/>
              <a:t> оклад (ставку) у порядку, передбаченому відповідно для вчителів, </a:t>
            </a:r>
            <a:r>
              <a:rPr lang="ru-RU" sz="1200" dirty="0" err="1"/>
              <a:t>викладачів</a:t>
            </a:r>
            <a:r>
              <a:rPr lang="ru-RU" sz="1200" dirty="0"/>
              <a:t> та </a:t>
            </a:r>
            <a:r>
              <a:rPr lang="ru-RU" sz="1200" dirty="0" err="1"/>
              <a:t>керівників</a:t>
            </a:r>
            <a:r>
              <a:rPr lang="ru-RU" sz="1200" dirty="0"/>
              <a:t> </a:t>
            </a:r>
            <a:r>
              <a:rPr lang="ru-RU" sz="1200" dirty="0" err="1"/>
              <a:t>гуртків</a:t>
            </a:r>
            <a:r>
              <a:rPr lang="ru-RU" sz="1200" dirty="0"/>
              <a:t> (за </a:t>
            </a:r>
            <a:r>
              <a:rPr lang="ru-RU" sz="1200" dirty="0" err="1"/>
              <a:t>тарифікацією</a:t>
            </a:r>
            <a:r>
              <a:rPr lang="ru-RU" sz="1200" dirty="0"/>
              <a:t>), а не </a:t>
            </a:r>
            <a:r>
              <a:rPr lang="ru-RU" sz="1200" dirty="0" err="1"/>
              <a:t>встановлюється</a:t>
            </a:r>
            <a:r>
              <a:rPr lang="ru-RU" sz="1200" dirty="0"/>
              <a:t> доплата, яка </a:t>
            </a:r>
            <a:r>
              <a:rPr lang="ru-RU" sz="1200" dirty="0" err="1"/>
              <a:t>передбачена</a:t>
            </a:r>
            <a:r>
              <a:rPr lang="ru-RU" sz="1200" dirty="0"/>
              <a:t> за </a:t>
            </a:r>
            <a:r>
              <a:rPr lang="ru-RU" sz="1200" dirty="0" err="1"/>
              <a:t>суміщення</a:t>
            </a:r>
            <a:r>
              <a:rPr lang="ru-RU" sz="1200" dirty="0"/>
              <a:t> посад </a:t>
            </a:r>
            <a:r>
              <a:rPr lang="ru-RU" sz="1200" dirty="0" err="1"/>
              <a:t>постановою</a:t>
            </a:r>
            <a:r>
              <a:rPr lang="ru-RU" sz="1200" dirty="0"/>
              <a:t> </a:t>
            </a:r>
            <a:r>
              <a:rPr lang="ru-RU" sz="1200" dirty="0" err="1"/>
              <a:t>Кабінету</a:t>
            </a:r>
            <a:r>
              <a:rPr lang="ru-RU" sz="1200" dirty="0"/>
              <a:t> </a:t>
            </a:r>
            <a:r>
              <a:rPr lang="ru-RU" sz="1200" dirty="0" err="1"/>
              <a:t>Міністрів</a:t>
            </a:r>
            <a:r>
              <a:rPr lang="ru-RU" sz="1200" dirty="0"/>
              <a:t> України в</a:t>
            </a:r>
            <a:r>
              <a:rPr lang="es-PR" sz="1200" dirty="0"/>
              <a:t>i</a:t>
            </a:r>
            <a:r>
              <a:rPr lang="ru-RU" sz="1200" dirty="0"/>
              <a:t>д 30.08.2002 № 1298 та наказом </a:t>
            </a:r>
            <a:r>
              <a:rPr lang="ru-RU" sz="1200" dirty="0" err="1"/>
              <a:t>Міністерства</a:t>
            </a:r>
            <a:r>
              <a:rPr lang="ru-RU" sz="1200" dirty="0"/>
              <a:t> освіти і науки від 26.09.2005 № 557 і </a:t>
            </a:r>
            <a:r>
              <a:rPr lang="ru-RU" sz="1200" dirty="0" err="1"/>
              <a:t>встановлення</a:t>
            </a:r>
            <a:r>
              <a:rPr lang="ru-RU" sz="1200" dirty="0"/>
              <a:t> </a:t>
            </a:r>
            <a:r>
              <a:rPr lang="ru-RU" sz="1200" dirty="0" err="1"/>
              <a:t>якої</a:t>
            </a:r>
            <a:r>
              <a:rPr lang="ru-RU" sz="1200" dirty="0"/>
              <a:t> заборонено </a:t>
            </a:r>
            <a:r>
              <a:rPr lang="ru-RU" sz="1200" dirty="0" err="1"/>
              <a:t>керівним</a:t>
            </a:r>
            <a:r>
              <a:rPr lang="ru-RU" sz="1200" dirty="0"/>
              <a:t> </a:t>
            </a:r>
            <a:r>
              <a:rPr lang="ru-RU" sz="1200" dirty="0" err="1"/>
              <a:t>працівникам</a:t>
            </a:r>
            <a:r>
              <a:rPr lang="ru-RU" sz="1200" dirty="0"/>
              <a:t>;</a:t>
            </a:r>
          </a:p>
          <a:p>
            <a:pPr>
              <a:spcBef>
                <a:spcPts val="600"/>
              </a:spcBef>
              <a:buFont typeface="Wingdings" panose="05000000000000000000" pitchFamily="2" charset="2"/>
              <a:buChar char="v"/>
            </a:pPr>
            <a:r>
              <a:rPr lang="ru-RU" sz="1200" dirty="0"/>
              <a:t>з </a:t>
            </a:r>
            <a:r>
              <a:rPr lang="ru-RU" sz="1200" dirty="0" err="1"/>
              <a:t>огляду</a:t>
            </a:r>
            <a:r>
              <a:rPr lang="ru-RU" sz="1200" dirty="0"/>
              <a:t> на </a:t>
            </a:r>
            <a:r>
              <a:rPr lang="ru-RU" sz="1200" dirty="0" err="1"/>
              <a:t>зазначене</a:t>
            </a:r>
            <a:r>
              <a:rPr lang="ru-RU" sz="1200" dirty="0"/>
              <a:t>, </a:t>
            </a:r>
            <a:r>
              <a:rPr lang="ru-RU" sz="1200" dirty="0" err="1"/>
              <a:t>ухвалення</a:t>
            </a:r>
            <a:r>
              <a:rPr lang="ru-RU" sz="1200" dirty="0"/>
              <a:t> постанови </a:t>
            </a:r>
            <a:r>
              <a:rPr lang="ru-RU" sz="1200" dirty="0" err="1"/>
              <a:t>Кабінету</a:t>
            </a:r>
            <a:r>
              <a:rPr lang="ru-RU" sz="1200" dirty="0"/>
              <a:t> </a:t>
            </a:r>
            <a:r>
              <a:rPr lang="ru-RU" sz="1200" dirty="0" err="1"/>
              <a:t>Міністрів</a:t>
            </a:r>
            <a:r>
              <a:rPr lang="ru-RU" sz="1200" dirty="0"/>
              <a:t> України від 22.11.2022 № 1306 та </a:t>
            </a:r>
            <a:r>
              <a:rPr lang="ru-RU" sz="1200" dirty="0" err="1"/>
              <a:t>розпорядження</a:t>
            </a:r>
            <a:r>
              <a:rPr lang="ru-RU" sz="1200" dirty="0"/>
              <a:t> </a:t>
            </a:r>
            <a:r>
              <a:rPr lang="ru-RU" sz="1200" dirty="0" err="1"/>
              <a:t>Кабінету</a:t>
            </a:r>
            <a:r>
              <a:rPr lang="ru-RU" sz="1200" dirty="0"/>
              <a:t> </a:t>
            </a:r>
            <a:r>
              <a:rPr lang="ru-RU" sz="1200" dirty="0" err="1"/>
              <a:t>Міністрів</a:t>
            </a:r>
            <a:r>
              <a:rPr lang="ru-RU" sz="1200" dirty="0"/>
              <a:t> України від 22.11.2022 № 1047-р, відповідно до яких </a:t>
            </a:r>
            <a:r>
              <a:rPr lang="ru-RU" sz="1200" dirty="0" err="1"/>
              <a:t>втратили</a:t>
            </a:r>
            <a:r>
              <a:rPr lang="ru-RU" sz="1200" dirty="0"/>
              <a:t> </a:t>
            </a:r>
            <a:r>
              <a:rPr lang="ru-RU" sz="1200" dirty="0" err="1"/>
              <a:t>чинність</a:t>
            </a:r>
            <a:r>
              <a:rPr lang="ru-RU" sz="1200" dirty="0"/>
              <a:t> постанова </a:t>
            </a:r>
            <a:r>
              <a:rPr lang="ru-RU" sz="1200" dirty="0" err="1"/>
              <a:t>Кабінету</a:t>
            </a:r>
            <a:r>
              <a:rPr lang="ru-RU" sz="1200" dirty="0"/>
              <a:t> </a:t>
            </a:r>
            <a:r>
              <a:rPr lang="ru-RU" sz="1200" dirty="0" err="1"/>
              <a:t>Міністрів</a:t>
            </a:r>
            <a:r>
              <a:rPr lang="ru-RU" sz="1200" dirty="0"/>
              <a:t> України від 03.04.1993 № 245 «Про роботу за </a:t>
            </a:r>
            <a:r>
              <a:rPr lang="ru-RU" sz="1200" dirty="0" err="1"/>
              <a:t>сумісництвом</a:t>
            </a:r>
            <a:r>
              <a:rPr lang="ru-RU" sz="1200" dirty="0"/>
              <a:t> </a:t>
            </a:r>
            <a:r>
              <a:rPr lang="ru-RU" sz="1200" dirty="0" err="1"/>
              <a:t>працівників</a:t>
            </a:r>
            <a:r>
              <a:rPr lang="ru-RU" sz="1200" dirty="0"/>
              <a:t> </a:t>
            </a:r>
            <a:r>
              <a:rPr lang="ru-RU" sz="1200" dirty="0" err="1"/>
              <a:t>державних</a:t>
            </a:r>
            <a:r>
              <a:rPr lang="ru-RU" sz="1200" dirty="0"/>
              <a:t> </a:t>
            </a:r>
            <a:r>
              <a:rPr lang="ru-RU" sz="1200" dirty="0" err="1"/>
              <a:t>підприємств</a:t>
            </a:r>
            <a:r>
              <a:rPr lang="ru-RU" sz="1200" dirty="0"/>
              <a:t>, </a:t>
            </a:r>
            <a:r>
              <a:rPr lang="ru-RU" sz="1200" dirty="0" err="1"/>
              <a:t>установ</a:t>
            </a:r>
            <a:r>
              <a:rPr lang="ru-RU" sz="1200" dirty="0"/>
              <a:t> і </a:t>
            </a:r>
            <a:r>
              <a:rPr lang="ru-RU" sz="1200" dirty="0" err="1"/>
              <a:t>організацій</a:t>
            </a:r>
            <a:r>
              <a:rPr lang="ru-RU" sz="1200" dirty="0"/>
              <a:t>» та  наказ </a:t>
            </a:r>
            <a:r>
              <a:rPr lang="ru-RU" sz="1200" dirty="0" err="1"/>
              <a:t>Міністерства</a:t>
            </a:r>
            <a:r>
              <a:rPr lang="ru-RU" sz="1200" dirty="0"/>
              <a:t> </a:t>
            </a:r>
            <a:r>
              <a:rPr lang="ru-RU" sz="1200" dirty="0" err="1"/>
              <a:t>праці</a:t>
            </a:r>
            <a:r>
              <a:rPr lang="ru-RU" sz="1200" dirty="0"/>
              <a:t> України, </a:t>
            </a:r>
            <a:r>
              <a:rPr lang="ru-RU" sz="1200" dirty="0" err="1"/>
              <a:t>Міністерства</a:t>
            </a:r>
            <a:r>
              <a:rPr lang="ru-RU" sz="1200" dirty="0"/>
              <a:t> </a:t>
            </a:r>
            <a:r>
              <a:rPr lang="ru-RU" sz="1200" dirty="0" err="1"/>
              <a:t>юстиції</a:t>
            </a:r>
            <a:r>
              <a:rPr lang="ru-RU" sz="1200" dirty="0"/>
              <a:t> України, </a:t>
            </a:r>
            <a:r>
              <a:rPr lang="ru-RU" sz="1200" dirty="0" err="1"/>
              <a:t>Міністерства</a:t>
            </a:r>
            <a:r>
              <a:rPr lang="ru-RU" sz="1200" dirty="0"/>
              <a:t> </a:t>
            </a:r>
            <a:r>
              <a:rPr lang="ru-RU" sz="1200" dirty="0" err="1"/>
              <a:t>фінансів</a:t>
            </a:r>
            <a:r>
              <a:rPr lang="ru-RU" sz="1200" dirty="0"/>
              <a:t> України від 28.06.1993 № 43 «Про затвердження Положення про </a:t>
            </a:r>
            <a:r>
              <a:rPr lang="ru-RU" sz="1200" dirty="0" err="1"/>
              <a:t>умови</a:t>
            </a:r>
            <a:r>
              <a:rPr lang="ru-RU" sz="1200" dirty="0"/>
              <a:t> </a:t>
            </a:r>
            <a:r>
              <a:rPr lang="ru-RU" sz="1200" dirty="0" err="1"/>
              <a:t>роботи</a:t>
            </a:r>
            <a:r>
              <a:rPr lang="ru-RU" sz="1200" dirty="0"/>
              <a:t> за </a:t>
            </a:r>
            <a:r>
              <a:rPr lang="ru-RU" sz="1200" dirty="0" err="1"/>
              <a:t>сумісництвом</a:t>
            </a:r>
            <a:r>
              <a:rPr lang="ru-RU" sz="1200" dirty="0"/>
              <a:t> </a:t>
            </a:r>
            <a:r>
              <a:rPr lang="ru-RU" sz="1200" dirty="0" err="1"/>
              <a:t>працівників</a:t>
            </a:r>
            <a:r>
              <a:rPr lang="ru-RU" sz="1200" dirty="0"/>
              <a:t> </a:t>
            </a:r>
            <a:r>
              <a:rPr lang="ru-RU" sz="1200" dirty="0" err="1"/>
              <a:t>державних</a:t>
            </a:r>
            <a:r>
              <a:rPr lang="ru-RU" sz="1200" dirty="0"/>
              <a:t> </a:t>
            </a:r>
            <a:r>
              <a:rPr lang="ru-RU" sz="1200" dirty="0" err="1"/>
              <a:t>підприємств</a:t>
            </a:r>
            <a:r>
              <a:rPr lang="ru-RU" sz="1200" dirty="0"/>
              <a:t>, </a:t>
            </a:r>
            <a:r>
              <a:rPr lang="ru-RU" sz="1200" dirty="0" err="1"/>
              <a:t>установ</a:t>
            </a:r>
            <a:r>
              <a:rPr lang="ru-RU" sz="1200" dirty="0"/>
              <a:t> і </a:t>
            </a:r>
            <a:r>
              <a:rPr lang="ru-RU" sz="1200" dirty="0" err="1"/>
              <a:t>організацій</a:t>
            </a:r>
            <a:r>
              <a:rPr lang="ru-RU" sz="1200" dirty="0"/>
              <a:t>», не </a:t>
            </a:r>
            <a:r>
              <a:rPr lang="ru-RU" sz="1200" dirty="0" err="1"/>
              <a:t>обмежує</a:t>
            </a:r>
            <a:r>
              <a:rPr lang="ru-RU" sz="1200" dirty="0"/>
              <a:t> право на </a:t>
            </a:r>
            <a:r>
              <a:rPr lang="ru-RU" sz="1200" dirty="0" err="1"/>
              <a:t>здійснення</a:t>
            </a:r>
            <a:r>
              <a:rPr lang="ru-RU" sz="1200" dirty="0"/>
              <a:t> </a:t>
            </a:r>
            <a:r>
              <a:rPr lang="ru-RU" sz="1200" dirty="0" err="1"/>
              <a:t>відповідними</a:t>
            </a:r>
            <a:r>
              <a:rPr lang="ru-RU" sz="1200" dirty="0"/>
              <a:t> </a:t>
            </a:r>
            <a:r>
              <a:rPr lang="ru-RU" sz="1200" dirty="0" err="1"/>
              <a:t>працівниками</a:t>
            </a:r>
            <a:r>
              <a:rPr lang="ru-RU" sz="1200" dirty="0"/>
              <a:t> </a:t>
            </a:r>
            <a:r>
              <a:rPr lang="ru-RU" sz="1200" dirty="0" err="1"/>
              <a:t>закладів</a:t>
            </a:r>
            <a:r>
              <a:rPr lang="ru-RU" sz="1200" dirty="0"/>
              <a:t> освіти </a:t>
            </a:r>
            <a:r>
              <a:rPr lang="ru-RU" sz="1200" dirty="0" err="1"/>
              <a:t>робіт</a:t>
            </a:r>
            <a:r>
              <a:rPr lang="ru-RU" sz="1200" dirty="0"/>
              <a:t>, </a:t>
            </a:r>
            <a:r>
              <a:rPr lang="ru-RU" sz="1200" dirty="0" err="1"/>
              <a:t>передбачених</a:t>
            </a:r>
            <a:r>
              <a:rPr lang="ru-RU" sz="1200" dirty="0"/>
              <a:t> пунктом 91 </a:t>
            </a:r>
            <a:r>
              <a:rPr lang="ru-RU" sz="1200" dirty="0" err="1"/>
              <a:t>Інструкції</a:t>
            </a:r>
            <a:r>
              <a:rPr lang="ru-RU" sz="1200" dirty="0"/>
              <a:t> № 102;</a:t>
            </a:r>
          </a:p>
          <a:p>
            <a:pPr>
              <a:spcBef>
                <a:spcPts val="600"/>
              </a:spcBef>
              <a:buFont typeface="Wingdings" panose="05000000000000000000" pitchFamily="2" charset="2"/>
              <a:buChar char="v"/>
            </a:pPr>
            <a:r>
              <a:rPr lang="ru-RU" sz="1200" dirty="0" err="1"/>
              <a:t>скасування</a:t>
            </a:r>
            <a:r>
              <a:rPr lang="ru-RU" sz="1200" dirty="0"/>
              <a:t> зазначених </a:t>
            </a:r>
            <a:r>
              <a:rPr lang="ru-RU" sz="1200" dirty="0" err="1"/>
              <a:t>вище</a:t>
            </a:r>
            <a:r>
              <a:rPr lang="ru-RU" sz="1200" dirty="0"/>
              <a:t> </a:t>
            </a:r>
            <a:r>
              <a:rPr lang="ru-RU" sz="1200" dirty="0" err="1"/>
              <a:t>нормативних</a:t>
            </a:r>
            <a:r>
              <a:rPr lang="ru-RU" sz="1200" dirty="0"/>
              <a:t> актів щодо </a:t>
            </a:r>
            <a:r>
              <a:rPr lang="ru-RU" sz="1200" dirty="0" err="1"/>
              <a:t>сумісництва</a:t>
            </a:r>
            <a:r>
              <a:rPr lang="ru-RU" sz="1200" dirty="0"/>
              <a:t> </a:t>
            </a:r>
            <a:r>
              <a:rPr lang="ru-RU" sz="1200" dirty="0" err="1"/>
              <a:t>позбавило</a:t>
            </a:r>
            <a:r>
              <a:rPr lang="ru-RU" sz="1200" dirty="0"/>
              <a:t> </a:t>
            </a:r>
            <a:r>
              <a:rPr lang="ru-RU" sz="1200" dirty="0" err="1"/>
              <a:t>працівників</a:t>
            </a:r>
            <a:r>
              <a:rPr lang="ru-RU" sz="1200" dirty="0"/>
              <a:t> </a:t>
            </a:r>
            <a:r>
              <a:rPr lang="ru-RU" sz="1200" dirty="0" err="1"/>
              <a:t>інших</a:t>
            </a:r>
            <a:r>
              <a:rPr lang="ru-RU" sz="1200" dirty="0"/>
              <a:t> </a:t>
            </a:r>
            <a:r>
              <a:rPr lang="ru-RU" sz="1200" dirty="0" err="1"/>
              <a:t>закладів</a:t>
            </a:r>
            <a:r>
              <a:rPr lang="ru-RU" sz="1200" dirty="0"/>
              <a:t>, </a:t>
            </a:r>
            <a:r>
              <a:rPr lang="ru-RU" sz="1200" dirty="0" err="1"/>
              <a:t>установ</a:t>
            </a:r>
            <a:r>
              <a:rPr lang="ru-RU" sz="1200" dirty="0"/>
              <a:t>, </a:t>
            </a:r>
            <a:r>
              <a:rPr lang="ru-RU" sz="1200" dirty="0" err="1"/>
              <a:t>підприємств</a:t>
            </a:r>
            <a:r>
              <a:rPr lang="ru-RU" sz="1200" dirty="0"/>
              <a:t> </a:t>
            </a:r>
            <a:r>
              <a:rPr lang="ru-RU" sz="1200" dirty="0" err="1"/>
              <a:t>можливості</a:t>
            </a:r>
            <a:r>
              <a:rPr lang="ru-RU" sz="1200" dirty="0"/>
              <a:t> </a:t>
            </a:r>
            <a:r>
              <a:rPr lang="ru-RU" sz="1200" dirty="0" err="1"/>
              <a:t>виконувати</a:t>
            </a:r>
            <a:r>
              <a:rPr lang="ru-RU" sz="1200" dirty="0"/>
              <a:t> </a:t>
            </a:r>
            <a:r>
              <a:rPr lang="ru-RU" sz="1200" dirty="0" err="1"/>
              <a:t>такі</a:t>
            </a:r>
            <a:r>
              <a:rPr lang="ru-RU" sz="1200" dirty="0"/>
              <a:t> </a:t>
            </a:r>
            <a:r>
              <a:rPr lang="ru-RU" sz="1200" dirty="0" err="1"/>
              <a:t>види</a:t>
            </a:r>
            <a:r>
              <a:rPr lang="ru-RU" sz="1200" dirty="0"/>
              <a:t> </a:t>
            </a:r>
            <a:r>
              <a:rPr lang="ru-RU" sz="1200" dirty="0" err="1"/>
              <a:t>робіт</a:t>
            </a:r>
            <a:r>
              <a:rPr lang="ru-RU" sz="1200" dirty="0"/>
              <a:t>, що не </a:t>
            </a:r>
            <a:r>
              <a:rPr lang="ru-RU" sz="1200" dirty="0" err="1"/>
              <a:t>вважалися</a:t>
            </a:r>
            <a:r>
              <a:rPr lang="ru-RU" sz="1200" dirty="0"/>
              <a:t> </a:t>
            </a:r>
            <a:r>
              <a:rPr lang="ru-RU" sz="1200" dirty="0" err="1"/>
              <a:t>сумісництвом</a:t>
            </a:r>
            <a:r>
              <a:rPr lang="ru-RU" sz="1200" dirty="0"/>
              <a:t> (</a:t>
            </a:r>
            <a:r>
              <a:rPr lang="ru-RU" sz="1200" dirty="0" err="1"/>
              <a:t>зокрема</a:t>
            </a:r>
            <a:r>
              <a:rPr lang="ru-RU" sz="1200" dirty="0"/>
              <a:t> </a:t>
            </a:r>
            <a:r>
              <a:rPr lang="ru-RU" sz="1200" dirty="0" err="1"/>
              <a:t>педагогічну</a:t>
            </a:r>
            <a:r>
              <a:rPr lang="ru-RU" sz="1200" dirty="0"/>
              <a:t> роботу з </a:t>
            </a:r>
            <a:r>
              <a:rPr lang="ru-RU" sz="1200" dirty="0" err="1"/>
              <a:t>погодинною</a:t>
            </a:r>
            <a:r>
              <a:rPr lang="ru-RU" sz="1200" dirty="0"/>
              <a:t> оплатою </a:t>
            </a:r>
            <a:r>
              <a:rPr lang="ru-RU" sz="1200" dirty="0" err="1"/>
              <a:t>праці</a:t>
            </a:r>
            <a:r>
              <a:rPr lang="ru-RU" sz="1200" dirty="0"/>
              <a:t> в </a:t>
            </a:r>
            <a:r>
              <a:rPr lang="ru-RU" sz="1200" dirty="0" err="1"/>
              <a:t>обсязі</a:t>
            </a:r>
            <a:r>
              <a:rPr lang="ru-RU" sz="1200" dirty="0"/>
              <a:t> не </a:t>
            </a:r>
            <a:r>
              <a:rPr lang="ru-RU" sz="1200" dirty="0" err="1"/>
              <a:t>більше</a:t>
            </a:r>
            <a:r>
              <a:rPr lang="ru-RU" sz="1200" dirty="0"/>
              <a:t> 240 годин на рік), у межах </a:t>
            </a:r>
            <a:r>
              <a:rPr lang="ru-RU" sz="1200" dirty="0" err="1"/>
              <a:t>свого</a:t>
            </a:r>
            <a:r>
              <a:rPr lang="ru-RU" sz="1200" dirty="0"/>
              <a:t> основного </a:t>
            </a:r>
            <a:r>
              <a:rPr lang="ru-RU" sz="1200" dirty="0" err="1"/>
              <a:t>робочого</a:t>
            </a:r>
            <a:r>
              <a:rPr lang="ru-RU" sz="1200"/>
              <a:t> часу;</a:t>
            </a:r>
            <a:endParaRPr lang="ru-RU" sz="1200" dirty="0"/>
          </a:p>
          <a:p>
            <a:pPr>
              <a:spcBef>
                <a:spcPts val="600"/>
              </a:spcBef>
              <a:buFont typeface="Wingdings" panose="05000000000000000000" pitchFamily="2" charset="2"/>
              <a:buChar char="v"/>
            </a:pPr>
            <a:r>
              <a:rPr lang="ru-RU" sz="1200" dirty="0" err="1"/>
              <a:t>враховуючи</a:t>
            </a:r>
            <a:r>
              <a:rPr lang="ru-RU" sz="1200" dirty="0"/>
              <a:t>, що </a:t>
            </a:r>
            <a:r>
              <a:rPr lang="ru-RU" sz="1200" dirty="0" err="1"/>
              <a:t>зазначені</a:t>
            </a:r>
            <a:r>
              <a:rPr lang="ru-RU" sz="1200" dirty="0"/>
              <a:t> </a:t>
            </a:r>
            <a:r>
              <a:rPr lang="ru-RU" sz="1200" dirty="0" err="1"/>
              <a:t>нормативні</a:t>
            </a:r>
            <a:r>
              <a:rPr lang="ru-RU" sz="1200" dirty="0"/>
              <a:t> </a:t>
            </a:r>
            <a:r>
              <a:rPr lang="ru-RU" sz="1200" dirty="0" err="1"/>
              <a:t>акти</a:t>
            </a:r>
            <a:r>
              <a:rPr lang="ru-RU" sz="1200" dirty="0"/>
              <a:t> </a:t>
            </a:r>
            <a:r>
              <a:rPr lang="ru-RU" sz="1200" dirty="0" err="1"/>
              <a:t>використовувалися</a:t>
            </a:r>
            <a:r>
              <a:rPr lang="ru-RU" sz="1200" dirty="0"/>
              <a:t> не </a:t>
            </a:r>
            <a:r>
              <a:rPr lang="ru-RU" sz="1200" dirty="0" err="1"/>
              <a:t>лише</a:t>
            </a:r>
            <a:r>
              <a:rPr lang="ru-RU" sz="1200" dirty="0"/>
              <a:t> в </a:t>
            </a:r>
            <a:r>
              <a:rPr lang="ru-RU" sz="1200" dirty="0" err="1"/>
              <a:t>освітній</a:t>
            </a:r>
            <a:r>
              <a:rPr lang="ru-RU" sz="1200" dirty="0"/>
              <a:t> </a:t>
            </a:r>
            <a:r>
              <a:rPr lang="ru-RU" sz="1200" dirty="0" err="1"/>
              <a:t>галузі</a:t>
            </a:r>
            <a:r>
              <a:rPr lang="ru-RU" sz="1200" dirty="0"/>
              <a:t>, а </a:t>
            </a:r>
            <a:r>
              <a:rPr lang="ru-RU" sz="1200" dirty="0" err="1"/>
              <a:t>стосувалися</a:t>
            </a:r>
            <a:r>
              <a:rPr lang="ru-RU" sz="1200" dirty="0"/>
              <a:t> </a:t>
            </a:r>
            <a:r>
              <a:rPr lang="ru-RU" sz="1200" dirty="0" err="1"/>
              <a:t>працівників</a:t>
            </a:r>
            <a:r>
              <a:rPr lang="ru-RU" sz="1200" dirty="0"/>
              <a:t> </a:t>
            </a:r>
            <a:r>
              <a:rPr lang="ru-RU" sz="1200" dirty="0" err="1"/>
              <a:t>усієї</a:t>
            </a:r>
            <a:r>
              <a:rPr lang="ru-RU" sz="1200" dirty="0"/>
              <a:t> </a:t>
            </a:r>
            <a:r>
              <a:rPr lang="ru-RU" sz="1200" dirty="0" err="1"/>
              <a:t>бюджетної</a:t>
            </a:r>
            <a:r>
              <a:rPr lang="ru-RU" sz="1200" dirty="0"/>
              <a:t> </a:t>
            </a:r>
            <a:r>
              <a:rPr lang="ru-RU" sz="1200" dirty="0" err="1"/>
              <a:t>сфери</a:t>
            </a:r>
            <a:r>
              <a:rPr lang="ru-RU" sz="1200" dirty="0"/>
              <a:t>, </a:t>
            </a:r>
            <a:r>
              <a:rPr lang="ru-RU" sz="1200" dirty="0" err="1"/>
              <a:t>Міністерство</a:t>
            </a:r>
            <a:r>
              <a:rPr lang="ru-RU" sz="1200" dirty="0"/>
              <a:t> освіти і науки </a:t>
            </a:r>
            <a:r>
              <a:rPr lang="ru-RU" sz="1200" dirty="0" err="1"/>
              <a:t>звернулося</a:t>
            </a:r>
            <a:r>
              <a:rPr lang="ru-RU" sz="1200" dirty="0"/>
              <a:t> до </a:t>
            </a:r>
            <a:r>
              <a:rPr lang="ru-RU" sz="1200" dirty="0" err="1"/>
              <a:t>Міністерства</a:t>
            </a:r>
            <a:r>
              <a:rPr lang="ru-RU" sz="1200" dirty="0"/>
              <a:t> </a:t>
            </a:r>
            <a:r>
              <a:rPr lang="ru-RU" sz="1200" dirty="0" err="1"/>
              <a:t>економіки</a:t>
            </a:r>
            <a:r>
              <a:rPr lang="ru-RU" sz="1200" dirty="0"/>
              <a:t> з </a:t>
            </a:r>
            <a:r>
              <a:rPr lang="ru-RU" sz="1200" dirty="0" err="1"/>
              <a:t>необхідністю</a:t>
            </a:r>
            <a:r>
              <a:rPr lang="ru-RU" sz="1200" dirty="0"/>
              <a:t> </a:t>
            </a:r>
            <a:r>
              <a:rPr lang="ru-RU" sz="1200" dirty="0" err="1"/>
              <a:t>розробити</a:t>
            </a:r>
            <a:r>
              <a:rPr lang="ru-RU" sz="1200" dirty="0"/>
              <a:t> </a:t>
            </a:r>
            <a:r>
              <a:rPr lang="ru-RU" sz="1200" dirty="0" err="1"/>
              <a:t>проєкт</a:t>
            </a:r>
            <a:r>
              <a:rPr lang="ru-RU" sz="1200" dirty="0"/>
              <a:t> постанови </a:t>
            </a:r>
            <a:r>
              <a:rPr lang="ru-RU" sz="1200" dirty="0" err="1"/>
              <a:t>Кабінету</a:t>
            </a:r>
            <a:r>
              <a:rPr lang="ru-RU" sz="1200" dirty="0"/>
              <a:t> </a:t>
            </a:r>
            <a:r>
              <a:rPr lang="ru-RU" sz="1200" dirty="0" err="1"/>
              <a:t>Міністрів</a:t>
            </a:r>
            <a:r>
              <a:rPr lang="ru-RU" sz="1200" dirty="0"/>
              <a:t> України, </a:t>
            </a:r>
            <a:r>
              <a:rPr lang="ru-RU" sz="1200" dirty="0" err="1"/>
              <a:t>який</a:t>
            </a:r>
            <a:r>
              <a:rPr lang="ru-RU" sz="1200" dirty="0"/>
              <a:t> би </a:t>
            </a:r>
            <a:r>
              <a:rPr lang="ru-RU" sz="1200" dirty="0" err="1"/>
              <a:t>врегулював</a:t>
            </a:r>
            <a:r>
              <a:rPr lang="ru-RU" sz="1200" dirty="0"/>
              <a:t> </a:t>
            </a:r>
            <a:r>
              <a:rPr lang="ru-RU" sz="1200" dirty="0" err="1"/>
              <a:t>зазначене</a:t>
            </a:r>
            <a:r>
              <a:rPr lang="ru-RU" sz="1200" dirty="0"/>
              <a:t> питання, дозволивши </a:t>
            </a:r>
            <a:r>
              <a:rPr lang="ru-RU" sz="1200" dirty="0" err="1"/>
              <a:t>здійснювати</a:t>
            </a:r>
            <a:r>
              <a:rPr lang="ru-RU" sz="1200" dirty="0"/>
              <a:t> </a:t>
            </a:r>
            <a:r>
              <a:rPr lang="ru-RU" sz="1200" dirty="0" err="1"/>
              <a:t>окремі</a:t>
            </a:r>
            <a:r>
              <a:rPr lang="ru-RU" sz="1200" dirty="0"/>
              <a:t> </a:t>
            </a:r>
            <a:r>
              <a:rPr lang="ru-RU" sz="1200" dirty="0" err="1"/>
              <a:t>види</a:t>
            </a:r>
            <a:r>
              <a:rPr lang="ru-RU" sz="1200" dirty="0"/>
              <a:t> </a:t>
            </a:r>
            <a:r>
              <a:rPr lang="ru-RU" sz="1200" dirty="0" err="1"/>
              <a:t>викладацької</a:t>
            </a:r>
            <a:r>
              <a:rPr lang="ru-RU" sz="1200" dirty="0"/>
              <a:t> (</a:t>
            </a:r>
            <a:r>
              <a:rPr lang="ru-RU" sz="1200" dirty="0" err="1"/>
              <a:t>педагогічної</a:t>
            </a:r>
            <a:r>
              <a:rPr lang="ru-RU" sz="1200" dirty="0"/>
              <a:t>) </a:t>
            </a:r>
            <a:r>
              <a:rPr lang="ru-RU" sz="1200" dirty="0" err="1"/>
              <a:t>діяльності</a:t>
            </a:r>
            <a:r>
              <a:rPr lang="ru-RU" sz="1200" dirty="0"/>
              <a:t> в </a:t>
            </a:r>
            <a:r>
              <a:rPr lang="ru-RU" sz="1200" dirty="0" err="1"/>
              <a:t>певних</a:t>
            </a:r>
            <a:r>
              <a:rPr lang="ru-RU" sz="1200" dirty="0"/>
              <a:t> </a:t>
            </a:r>
            <a:r>
              <a:rPr lang="ru-RU" sz="1200" dirty="0" err="1"/>
              <a:t>обсягах</a:t>
            </a:r>
            <a:r>
              <a:rPr lang="ru-RU" sz="1200" dirty="0"/>
              <a:t> і з </a:t>
            </a:r>
            <a:r>
              <a:rPr lang="ru-RU" sz="1200" dirty="0" err="1"/>
              <a:t>погодинною</a:t>
            </a:r>
            <a:r>
              <a:rPr lang="ru-RU" sz="1200" dirty="0"/>
              <a:t> оплатою в межах основного </a:t>
            </a:r>
            <a:r>
              <a:rPr lang="ru-RU" sz="1200" dirty="0" err="1"/>
              <a:t>робочого</a:t>
            </a:r>
            <a:r>
              <a:rPr lang="ru-RU" sz="1200" dirty="0"/>
              <a:t> часу та </a:t>
            </a:r>
            <a:r>
              <a:rPr lang="ru-RU" sz="1200" dirty="0" err="1"/>
              <a:t>поновити</a:t>
            </a:r>
            <a:r>
              <a:rPr lang="ru-RU" sz="1200" dirty="0"/>
              <a:t> інші </a:t>
            </a:r>
            <a:r>
              <a:rPr lang="ru-RU" sz="1200" dirty="0" err="1"/>
              <a:t>норми</a:t>
            </a:r>
            <a:r>
              <a:rPr lang="ru-RU" sz="1200" dirty="0"/>
              <a:t>, </a:t>
            </a:r>
            <a:r>
              <a:rPr lang="ru-RU" sz="1200" dirty="0" err="1"/>
              <a:t>положення</a:t>
            </a:r>
            <a:r>
              <a:rPr lang="ru-RU" sz="1200" dirty="0"/>
              <a:t> та </a:t>
            </a:r>
            <a:r>
              <a:rPr lang="ru-RU" sz="1200" dirty="0" err="1"/>
              <a:t>правові</a:t>
            </a:r>
            <a:r>
              <a:rPr lang="ru-RU" sz="1200" dirty="0"/>
              <a:t> </a:t>
            </a:r>
            <a:r>
              <a:rPr lang="ru-RU" sz="1200" dirty="0" err="1"/>
              <a:t>підстави</a:t>
            </a:r>
            <a:r>
              <a:rPr lang="ru-RU" sz="1200" dirty="0"/>
              <a:t> </a:t>
            </a:r>
            <a:r>
              <a:rPr lang="ru-RU" sz="1200" dirty="0" err="1"/>
              <a:t>праці</a:t>
            </a:r>
            <a:r>
              <a:rPr lang="ru-RU" sz="1200" dirty="0"/>
              <a:t> </a:t>
            </a:r>
            <a:r>
              <a:rPr lang="ru-RU" sz="1200" dirty="0" err="1"/>
              <a:t>педагогічних</a:t>
            </a:r>
            <a:r>
              <a:rPr lang="ru-RU" sz="1200" dirty="0"/>
              <a:t> і </a:t>
            </a:r>
            <a:r>
              <a:rPr lang="ru-RU" sz="1200" dirty="0" err="1"/>
              <a:t>науково-педагогічних</a:t>
            </a:r>
            <a:r>
              <a:rPr lang="ru-RU" sz="1200" dirty="0"/>
              <a:t> </a:t>
            </a:r>
            <a:r>
              <a:rPr lang="ru-RU" sz="1200" dirty="0" err="1"/>
              <a:t>працівників</a:t>
            </a:r>
            <a:r>
              <a:rPr lang="ru-RU" sz="1200" dirty="0"/>
              <a:t>, що </a:t>
            </a:r>
            <a:r>
              <a:rPr lang="ru-RU" sz="1200" dirty="0" err="1"/>
              <a:t>вкрай</a:t>
            </a:r>
            <a:r>
              <a:rPr lang="ru-RU" sz="1200" dirty="0"/>
              <a:t> </a:t>
            </a:r>
            <a:r>
              <a:rPr lang="ru-RU" sz="1200" dirty="0" err="1"/>
              <a:t>необхідні</a:t>
            </a:r>
            <a:r>
              <a:rPr lang="ru-RU" sz="1200" dirty="0"/>
              <a:t> в </a:t>
            </a:r>
            <a:r>
              <a:rPr lang="ru-RU" sz="1200" dirty="0" err="1"/>
              <a:t>роботі</a:t>
            </a:r>
            <a:r>
              <a:rPr lang="ru-RU" sz="1200" dirty="0"/>
              <a:t> </a:t>
            </a:r>
            <a:r>
              <a:rPr lang="ru-RU" sz="1200" dirty="0" err="1"/>
              <a:t>галузі</a:t>
            </a:r>
            <a:r>
              <a:rPr lang="ru-RU" sz="1200" dirty="0"/>
              <a:t> освіти.</a:t>
            </a:r>
          </a:p>
        </p:txBody>
      </p:sp>
    </p:spTree>
    <p:extLst>
      <p:ext uri="{BB962C8B-B14F-4D97-AF65-F5344CB8AC3E}">
        <p14:creationId xmlns:p14="http://schemas.microsoft.com/office/powerpoint/2010/main" val="2868217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Навчальна література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50521054_TF03431380_Win32" id="{F5C4F664-817D-4E07-A67E-D8A51A28E88F}" vid="{959C0651-4267-47D3-BE90-AE5F67635E2F}"/>
    </a:ext>
  </a:extLst>
</a:theme>
</file>

<file path=ppt/theme/theme2.xml><?xml version="1.0" encoding="utf-8"?>
<a:theme xmlns:a="http://schemas.openxmlformats.org/drawingml/2006/main" name="Тема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tf03431380_win32</Template>
  <TotalTime>640</TotalTime>
  <Words>1794</Words>
  <Application>Microsoft Office PowerPoint</Application>
  <PresentationFormat>Широкий екран</PresentationFormat>
  <Paragraphs>72</Paragraphs>
  <Slides>6</Slides>
  <Notes>4</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6</vt:i4>
      </vt:variant>
    </vt:vector>
  </HeadingPairs>
  <TitlesOfParts>
    <vt:vector size="10" baseType="lpstr">
      <vt:lpstr>Arial</vt:lpstr>
      <vt:lpstr>Plantagenet Cherokee</vt:lpstr>
      <vt:lpstr>Wingdings</vt:lpstr>
      <vt:lpstr>Навчальна література 16x9</vt:lpstr>
      <vt:lpstr>СУМІСНИЦТВО / СУМІЩЕННЯ</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Трудовий договір: інструкція для керівника</dc:title>
  <dc:creator>Половікова Олена Василівна</dc:creator>
  <cp:lastModifiedBy>Половікова Олена Василівна</cp:lastModifiedBy>
  <cp:revision>33</cp:revision>
  <dcterms:created xsi:type="dcterms:W3CDTF">2023-02-27T08:59:42Z</dcterms:created>
  <dcterms:modified xsi:type="dcterms:W3CDTF">2023-07-10T10:40:05Z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