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8" r:id="rId2"/>
    <p:sldId id="257" r:id="rId3"/>
    <p:sldId id="259" r:id="rId4"/>
    <p:sldId id="263" r:id="rId5"/>
    <p:sldId id="265" r:id="rId6"/>
    <p:sldId id="264" r:id="rId7"/>
    <p:sldId id="266" r:id="rId8"/>
    <p:sldId id="267" r:id="rId9"/>
    <p:sldId id="262" r:id="rId10"/>
    <p:sldId id="258" r:id="rId11"/>
    <p:sldId id="261" r:id="rId12"/>
    <p:sldId id="26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C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12C4E-8713-4080-BE31-D73A69B43319}" type="datetimeFigureOut">
              <a:rPr lang="ru-RU" smtClean="0"/>
              <a:t>24.03.2022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FE0E4-1EA1-42C5-AF19-E4EB6488D50F}" type="slidenum">
              <a:rPr lang="ru-RU" smtClean="0"/>
              <a:t>‹#›</a:t>
            </a:fld>
            <a:endParaRPr lang="ru-RU"/>
          </a:p>
        </p:txBody>
      </p:sp>
    </p:spTree>
    <p:extLst>
      <p:ext uri="{BB962C8B-B14F-4D97-AF65-F5344CB8AC3E}">
        <p14:creationId xmlns:p14="http://schemas.microsoft.com/office/powerpoint/2010/main" val="182695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8FE0E4-1EA1-42C5-AF19-E4EB6488D50F}" type="slidenum">
              <a:rPr lang="ru-RU" smtClean="0"/>
              <a:t>1</a:t>
            </a:fld>
            <a:endParaRPr lang="ru-RU"/>
          </a:p>
        </p:txBody>
      </p:sp>
    </p:spTree>
    <p:extLst>
      <p:ext uri="{BB962C8B-B14F-4D97-AF65-F5344CB8AC3E}">
        <p14:creationId xmlns:p14="http://schemas.microsoft.com/office/powerpoint/2010/main" val="24330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AD3583-6DDB-4D78-B657-076C00C9629E}" type="datetimeFigureOut">
              <a:rPr lang="ru-RU" smtClean="0"/>
              <a:t>24.03.2022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186150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AD3583-6DDB-4D78-B657-076C00C9629E}" type="datetimeFigureOut">
              <a:rPr lang="ru-RU" smtClean="0"/>
              <a:t>24.03.2022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413292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AD3583-6DDB-4D78-B657-076C00C9629E}" type="datetimeFigureOut">
              <a:rPr lang="ru-RU" smtClean="0"/>
              <a:t>24.03.2022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334376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AD3583-6DDB-4D78-B657-076C00C9629E}" type="datetimeFigureOut">
              <a:rPr lang="ru-RU" smtClean="0"/>
              <a:t>24.03.2022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354407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AD3583-6DDB-4D78-B657-076C00C9629E}" type="datetimeFigureOut">
              <a:rPr lang="ru-RU" smtClean="0"/>
              <a:t>24.03.2022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401023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AD3583-6DDB-4D78-B657-076C00C9629E}" type="datetimeFigureOut">
              <a:rPr lang="ru-RU" smtClean="0"/>
              <a:t>24.03.2022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210877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AD3583-6DDB-4D78-B657-076C00C9629E}" type="datetimeFigureOut">
              <a:rPr lang="ru-RU" smtClean="0"/>
              <a:t>24.03.2022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302041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AD3583-6DDB-4D78-B657-076C00C9629E}" type="datetimeFigureOut">
              <a:rPr lang="ru-RU" smtClean="0"/>
              <a:t>24.03.2022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342173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D3583-6DDB-4D78-B657-076C00C9629E}" type="datetimeFigureOut">
              <a:rPr lang="ru-RU" smtClean="0"/>
              <a:t>24.03.2022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22462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AD3583-6DDB-4D78-B657-076C00C9629E}" type="datetimeFigureOut">
              <a:rPr lang="ru-RU" smtClean="0"/>
              <a:t>24.03.2022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74070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AD3583-6DDB-4D78-B657-076C00C9629E}" type="datetimeFigureOut">
              <a:rPr lang="ru-RU" smtClean="0"/>
              <a:t>24.03.2022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68DE57-8E91-4E1B-863E-28D62B6E3FF1}" type="slidenum">
              <a:rPr lang="ru-RU" smtClean="0"/>
              <a:t>‹#›</a:t>
            </a:fld>
            <a:endParaRPr lang="ru-RU"/>
          </a:p>
        </p:txBody>
      </p:sp>
    </p:spTree>
    <p:extLst>
      <p:ext uri="{BB962C8B-B14F-4D97-AF65-F5344CB8AC3E}">
        <p14:creationId xmlns:p14="http://schemas.microsoft.com/office/powerpoint/2010/main" val="207537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D3583-6DDB-4D78-B657-076C00C9629E}" type="datetimeFigureOut">
              <a:rPr lang="ru-RU" smtClean="0"/>
              <a:t>24.03.2022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8DE57-8E91-4E1B-863E-28D62B6E3FF1}" type="slidenum">
              <a:rPr lang="ru-RU" smtClean="0"/>
              <a:t>‹#›</a:t>
            </a:fld>
            <a:endParaRPr lang="ru-RU"/>
          </a:p>
        </p:txBody>
      </p:sp>
    </p:spTree>
    <p:extLst>
      <p:ext uri="{BB962C8B-B14F-4D97-AF65-F5344CB8AC3E}">
        <p14:creationId xmlns:p14="http://schemas.microsoft.com/office/powerpoint/2010/main" val="2058690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uamodna.com/articles/zakodovani-imena-v-ukrayinsjkomu-ornamenti/"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jpe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10" Type="http://schemas.microsoft.com/office/2007/relationships/hdphoto" Target="../media/hdphoto1.wdp"/><Relationship Id="rId4" Type="http://schemas.openxmlformats.org/officeDocument/2006/relationships/image" Target="../media/image15.jpe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vyshyvalochka.com.ua/ua/ua-cross-stitch-sets/Dantel_nabory_nitkami/dantel_obereg" TargetMode="Externa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4">
            <a:extLst>
              <a:ext uri="{28A0092B-C50C-407E-A947-70E740481C1C}">
                <a14:useLocalDpi xmlns:a14="http://schemas.microsoft.com/office/drawing/2010/main" val="0"/>
              </a:ext>
            </a:extLst>
          </a:blip>
          <a:srcRect r="87911"/>
          <a:stretch/>
        </p:blipFill>
        <p:spPr bwMode="auto">
          <a:xfrm>
            <a:off x="1" y="-1"/>
            <a:ext cx="1473957"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3756627" y="4631839"/>
            <a:ext cx="3708698" cy="1140310"/>
          </a:xfrm>
        </p:spPr>
        <p:txBody>
          <a:bodyPr>
            <a:normAutofit fontScale="92500" lnSpcReduction="20000"/>
          </a:bodyPr>
          <a:lstStyle/>
          <a:p>
            <a:pPr algn="r"/>
            <a:r>
              <a:rPr lang="uk-UA" b="1" dirty="0">
                <a:solidFill>
                  <a:srgbClr val="C00000"/>
                </a:solidFill>
              </a:rPr>
              <a:t>Бойко Ірина</a:t>
            </a:r>
            <a:r>
              <a:rPr lang="uk-UA" b="1" dirty="0" smtClean="0">
                <a:solidFill>
                  <a:srgbClr val="C00000"/>
                </a:solidFill>
              </a:rPr>
              <a:t>,</a:t>
            </a:r>
            <a:r>
              <a:rPr lang="uk-UA" b="1" dirty="0">
                <a:solidFill>
                  <a:srgbClr val="C00000"/>
                </a:solidFill>
              </a:rPr>
              <a:t> консультант</a:t>
            </a:r>
          </a:p>
          <a:p>
            <a:pPr algn="r"/>
            <a:r>
              <a:rPr lang="uk-UA" b="1" dirty="0" smtClean="0">
                <a:solidFill>
                  <a:srgbClr val="C00000"/>
                </a:solidFill>
              </a:rPr>
              <a:t>КУ </a:t>
            </a:r>
            <a:r>
              <a:rPr lang="uk-UA" b="1" dirty="0">
                <a:solidFill>
                  <a:srgbClr val="C00000"/>
                </a:solidFill>
              </a:rPr>
              <a:t>ЦПР «Освітня траєкторія</a:t>
            </a:r>
            <a:r>
              <a:rPr lang="uk-UA" b="1" dirty="0" smtClean="0">
                <a:solidFill>
                  <a:srgbClr val="C00000"/>
                </a:solidFill>
              </a:rPr>
              <a:t>»</a:t>
            </a:r>
            <a:endParaRPr lang="en-US" b="1" dirty="0" smtClean="0">
              <a:solidFill>
                <a:srgbClr val="C00000"/>
              </a:solidFill>
            </a:endParaRPr>
          </a:p>
          <a:p>
            <a:pPr algn="r"/>
            <a:r>
              <a:rPr lang="uk-UA" b="1" dirty="0" smtClean="0">
                <a:solidFill>
                  <a:srgbClr val="C00000"/>
                </a:solidFill>
              </a:rPr>
              <a:t> </a:t>
            </a:r>
            <a:r>
              <a:rPr lang="uk-UA" b="1" dirty="0">
                <a:solidFill>
                  <a:srgbClr val="C00000"/>
                </a:solidFill>
              </a:rPr>
              <a:t>м. Дніпро</a:t>
            </a:r>
          </a:p>
          <a:p>
            <a:endParaRPr lang="ru-RU" dirty="0"/>
          </a:p>
        </p:txBody>
      </p:sp>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4">
            <a:extLst>
              <a:ext uri="{28A0092B-C50C-407E-A947-70E740481C1C}">
                <a14:useLocalDpi xmlns:a14="http://schemas.microsoft.com/office/drawing/2010/main" val="0"/>
              </a:ext>
            </a:extLst>
          </a:blip>
          <a:srcRect l="86232"/>
          <a:stretch/>
        </p:blipFill>
        <p:spPr bwMode="auto">
          <a:xfrm>
            <a:off x="7465325" y="-2"/>
            <a:ext cx="167867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4">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4">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4">
            <a:extLst>
              <a:ext uri="{28A0092B-C50C-407E-A947-70E740481C1C}">
                <a14:useLocalDpi xmlns:a14="http://schemas.microsoft.com/office/drawing/2010/main" val="0"/>
              </a:ext>
            </a:extLst>
          </a:blip>
          <a:srcRect l="35806" t="84167" r="669"/>
          <a:stretch/>
        </p:blipFill>
        <p:spPr bwMode="auto">
          <a:xfrm>
            <a:off x="0" y="5772149"/>
            <a:ext cx="7744858" cy="108585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83809" y="1385240"/>
            <a:ext cx="8571666" cy="1922052"/>
          </a:xfrm>
        </p:spPr>
        <p:txBody>
          <a:bodyPr>
            <a:normAutofit fontScale="90000"/>
          </a:bodyPr>
          <a:lstStyle/>
          <a:p>
            <a:r>
              <a:rPr lang="uk-UA" sz="4800" b="1" i="1" dirty="0" smtClean="0">
                <a:solidFill>
                  <a:srgbClr val="C00000"/>
                </a:solidFill>
                <a:effectLst>
                  <a:outerShdw blurRad="38100" dist="38100" dir="2700000" algn="tl">
                    <a:srgbClr val="000000">
                      <a:alpha val="43137"/>
                    </a:srgbClr>
                  </a:outerShdw>
                </a:effectLst>
                <a:latin typeface="Arial Black" panose="020B0A04020102020204" pitchFamily="34" charset="0"/>
              </a:rPr>
              <a:t>Оберіг,</a:t>
            </a:r>
            <a:br>
              <a:rPr lang="uk-UA" sz="4800" b="1" i="1" dirty="0" smtClean="0">
                <a:solidFill>
                  <a:srgbClr val="C00000"/>
                </a:solidFill>
                <a:effectLst>
                  <a:outerShdw blurRad="38100" dist="38100" dir="2700000" algn="tl">
                    <a:srgbClr val="000000">
                      <a:alpha val="43137"/>
                    </a:srgbClr>
                  </a:outerShdw>
                </a:effectLst>
                <a:latin typeface="Arial Black" panose="020B0A04020102020204" pitchFamily="34" charset="0"/>
              </a:rPr>
            </a:br>
            <a:r>
              <a:rPr lang="uk-UA" sz="4800" b="1" i="1" dirty="0" smtClean="0">
                <a:solidFill>
                  <a:srgbClr val="C00000"/>
                </a:solidFill>
                <a:effectLst>
                  <a:outerShdw blurRad="38100" dist="38100" dir="2700000" algn="tl">
                    <a:srgbClr val="000000">
                      <a:alpha val="43137"/>
                    </a:srgbClr>
                  </a:outerShdw>
                </a:effectLst>
                <a:latin typeface="Arial Black" panose="020B0A04020102020204" pitchFamily="34" charset="0"/>
              </a:rPr>
              <a:t>що захистить </a:t>
            </a:r>
            <a:r>
              <a:rPr lang="uk-UA" sz="4800" b="1" i="1" dirty="0">
                <a:solidFill>
                  <a:srgbClr val="C00000"/>
                </a:solidFill>
                <a:effectLst>
                  <a:outerShdw blurRad="38100" dist="38100" dir="2700000" algn="tl">
                    <a:srgbClr val="000000">
                      <a:alpha val="43137"/>
                    </a:srgbClr>
                  </a:outerShdw>
                </a:effectLst>
                <a:latin typeface="Arial Black" panose="020B0A04020102020204" pitchFamily="34" charset="0"/>
              </a:rPr>
              <a:t>мене </a:t>
            </a:r>
            <a:r>
              <a:rPr lang="uk-UA" sz="4800" b="1" i="1" dirty="0" smtClean="0">
                <a:solidFill>
                  <a:srgbClr val="C00000"/>
                </a:solidFill>
                <a:effectLst>
                  <a:outerShdw blurRad="38100" dist="38100" dir="2700000" algn="tl">
                    <a:srgbClr val="000000">
                      <a:alpha val="43137"/>
                    </a:srgbClr>
                  </a:outerShdw>
                </a:effectLst>
                <a:latin typeface="Arial Black" panose="020B0A04020102020204" pitchFamily="34" charset="0"/>
              </a:rPr>
              <a:t/>
            </a:r>
            <a:br>
              <a:rPr lang="uk-UA" sz="4800" b="1" i="1" dirty="0" smtClean="0">
                <a:solidFill>
                  <a:srgbClr val="C00000"/>
                </a:solidFill>
                <a:effectLst>
                  <a:outerShdw blurRad="38100" dist="38100" dir="2700000" algn="tl">
                    <a:srgbClr val="000000">
                      <a:alpha val="43137"/>
                    </a:srgbClr>
                  </a:outerShdw>
                </a:effectLst>
                <a:latin typeface="Arial Black" panose="020B0A04020102020204" pitchFamily="34" charset="0"/>
              </a:rPr>
            </a:br>
            <a:r>
              <a:rPr lang="uk-UA" sz="4800" b="1" i="1" dirty="0" smtClean="0">
                <a:solidFill>
                  <a:srgbClr val="C00000"/>
                </a:solidFill>
                <a:effectLst>
                  <a:outerShdw blurRad="38100" dist="38100" dir="2700000" algn="tl">
                    <a:srgbClr val="000000">
                      <a:alpha val="43137"/>
                    </a:srgbClr>
                  </a:outerShdw>
                </a:effectLst>
                <a:latin typeface="Arial Black" panose="020B0A04020102020204" pitchFamily="34" charset="0"/>
              </a:rPr>
              <a:t>та нашу </a:t>
            </a:r>
            <a:r>
              <a:rPr lang="uk-UA" sz="4800" b="1" i="1" dirty="0">
                <a:solidFill>
                  <a:srgbClr val="C00000"/>
                </a:solidFill>
                <a:effectLst>
                  <a:outerShdw blurRad="38100" dist="38100" dir="2700000" algn="tl">
                    <a:srgbClr val="000000">
                      <a:alpha val="43137"/>
                    </a:srgbClr>
                  </a:outerShdw>
                </a:effectLst>
                <a:latin typeface="Arial Black" panose="020B0A04020102020204" pitchFamily="34" charset="0"/>
              </a:rPr>
              <a:t>Україну</a:t>
            </a:r>
            <a:endParaRPr lang="ru-RU" sz="4800" b="1" i="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pic>
        <p:nvPicPr>
          <p:cNvPr id="2054" name="Picture 6" descr="220 Вишиті кулони ideas | вишивка хрестиком, вишивка, плани уроків мистецтва"/>
          <p:cNvPicPr>
            <a:picLocks noChangeAspect="1" noChangeArrowheads="1"/>
          </p:cNvPicPr>
          <p:nvPr/>
        </p:nvPicPr>
        <p:blipFill rotWithShape="1">
          <a:blip r:embed="rId5">
            <a:extLst>
              <a:ext uri="{28A0092B-C50C-407E-A947-70E740481C1C}">
                <a14:useLocalDpi xmlns:a14="http://schemas.microsoft.com/office/drawing/2010/main" val="0"/>
              </a:ext>
            </a:extLst>
          </a:blip>
          <a:srcRect t="9710" b="8524"/>
          <a:stretch/>
        </p:blipFill>
        <p:spPr bwMode="auto">
          <a:xfrm>
            <a:off x="1852926" y="3307292"/>
            <a:ext cx="1659422" cy="240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08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96253" y="192507"/>
            <a:ext cx="8951494" cy="541420"/>
          </a:xfrm>
        </p:spPr>
        <p:txBody>
          <a:bodyPr>
            <a:noAutofit/>
          </a:bodyPr>
          <a:lstStyle/>
          <a:p>
            <a:r>
              <a:rPr lang="uk-UA" sz="3200" b="1" i="1" dirty="0" smtClean="0">
                <a:solidFill>
                  <a:srgbClr val="C00000"/>
                </a:solidFill>
              </a:rPr>
              <a:t>Закодовані імена в українській вишиванці </a:t>
            </a:r>
            <a:endParaRPr lang="uk-UA" sz="3200" b="1" i="1" dirty="0">
              <a:solidFill>
                <a:srgbClr val="C00000"/>
              </a:solidFill>
            </a:endParaRPr>
          </a:p>
        </p:txBody>
      </p:sp>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387" y="753831"/>
            <a:ext cx="5866359" cy="4383653"/>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24376" t="17158" r="25278" b="16147"/>
          <a:stretch/>
        </p:blipFill>
        <p:spPr>
          <a:xfrm>
            <a:off x="96253" y="896070"/>
            <a:ext cx="2979749" cy="2819548"/>
          </a:xfrm>
          <a:prstGeom prst="rect">
            <a:avLst/>
          </a:prstGeom>
        </p:spPr>
      </p:pic>
      <p:sp>
        <p:nvSpPr>
          <p:cNvPr id="13" name="Прямоугольник 12"/>
          <p:cNvSpPr/>
          <p:nvPr/>
        </p:nvSpPr>
        <p:spPr>
          <a:xfrm>
            <a:off x="96253" y="5125818"/>
            <a:ext cx="7610288" cy="646331"/>
          </a:xfrm>
          <a:prstGeom prst="rect">
            <a:avLst/>
          </a:prstGeom>
        </p:spPr>
        <p:txBody>
          <a:bodyPr wrap="none">
            <a:spAutoFit/>
          </a:bodyPr>
          <a:lstStyle/>
          <a:p>
            <a:pPr algn="just"/>
            <a:r>
              <a:rPr lang="uk-UA" b="1" i="1" dirty="0">
                <a:solidFill>
                  <a:srgbClr val="C00000"/>
                </a:solidFill>
              </a:rPr>
              <a:t>Знайди </a:t>
            </a:r>
            <a:r>
              <a:rPr lang="uk-UA" b="1" i="1" dirty="0" smtClean="0">
                <a:solidFill>
                  <a:srgbClr val="C00000"/>
                </a:solidFill>
              </a:rPr>
              <a:t>своє ім'я на Інтернет сторінці </a:t>
            </a:r>
          </a:p>
          <a:p>
            <a:r>
              <a:rPr lang="uk-UA" u="sng" dirty="0">
                <a:hlinkClick r:id="rId6"/>
              </a:rPr>
              <a:t>https://uamodna.com/articles/zakodovani-imena-v-ukrayinsjkomu-ornamenti/</a:t>
            </a:r>
            <a:r>
              <a:rPr lang="uk-UA" dirty="0"/>
              <a:t> </a:t>
            </a:r>
            <a:endParaRPr lang="ru-RU" dirty="0"/>
          </a:p>
        </p:txBody>
      </p:sp>
      <p:pic>
        <p:nvPicPr>
          <p:cNvPr id="4100" name="Picture 4" descr="ТАЄМНИЧІ КОДИ ПРЕДКІВ: 12 ГОЛОВНИХ СИМВОЛІВ УКРАЇНСЬКОЇ ВИШИВКИ –  Туристичний Інформаційний Центр Стрийщини"/>
          <p:cNvPicPr>
            <a:picLocks noChangeAspect="1" noChangeArrowheads="1"/>
          </p:cNvPicPr>
          <p:nvPr/>
        </p:nvPicPr>
        <p:blipFill rotWithShape="1">
          <a:blip r:embed="rId7">
            <a:extLst>
              <a:ext uri="{28A0092B-C50C-407E-A947-70E740481C1C}">
                <a14:useLocalDpi xmlns:a14="http://schemas.microsoft.com/office/drawing/2010/main" val="0"/>
              </a:ext>
            </a:extLst>
          </a:blip>
          <a:srcRect l="5036" t="19790" r="6023" b="27469"/>
          <a:stretch/>
        </p:blipFill>
        <p:spPr bwMode="auto">
          <a:xfrm>
            <a:off x="110873" y="3843578"/>
            <a:ext cx="2965129" cy="108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97925" y="1286375"/>
            <a:ext cx="8863448" cy="1035720"/>
          </a:xfrm>
        </p:spPr>
        <p:txBody>
          <a:bodyPr>
            <a:normAutofit/>
          </a:bodyPr>
          <a:lstStyle/>
          <a:p>
            <a:r>
              <a:rPr lang="uk-UA" b="1" i="1" dirty="0" smtClean="0">
                <a:solidFill>
                  <a:srgbClr val="C00000"/>
                </a:solidFill>
              </a:rPr>
              <a:t>Вишивайте на здоров'я! </a:t>
            </a:r>
            <a:endParaRPr lang="uk-UA" b="1" i="1" dirty="0">
              <a:solidFill>
                <a:srgbClr val="C00000"/>
              </a:solidFill>
            </a:endParaRPr>
          </a:p>
        </p:txBody>
      </p:sp>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24" y="2636823"/>
            <a:ext cx="2294182" cy="3030051"/>
          </a:xfrm>
          <a:prstGeom prst="rect">
            <a:avLst/>
          </a:prstGeom>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t="17193" b="26316"/>
          <a:stretch/>
        </p:blipFill>
        <p:spPr>
          <a:xfrm>
            <a:off x="2656646" y="2636823"/>
            <a:ext cx="4022816" cy="3030051"/>
          </a:xfrm>
          <a:prstGeom prst="rect">
            <a:avLst/>
          </a:prstGeom>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val="0"/>
              </a:ext>
            </a:extLst>
          </a:blip>
          <a:srcRect b="4689"/>
          <a:stretch/>
        </p:blipFill>
        <p:spPr>
          <a:xfrm>
            <a:off x="6972717" y="2636823"/>
            <a:ext cx="1988655" cy="3030051"/>
          </a:xfrm>
          <a:prstGeom prst="rect">
            <a:avLst/>
          </a:prstGeom>
        </p:spPr>
      </p:pic>
    </p:spTree>
    <p:extLst>
      <p:ext uri="{BB962C8B-B14F-4D97-AF65-F5344CB8AC3E}">
        <p14:creationId xmlns:p14="http://schemas.microsoft.com/office/powerpoint/2010/main" val="164918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l="10609" r="6325" b="31959"/>
          <a:stretch/>
        </p:blipFill>
        <p:spPr>
          <a:xfrm>
            <a:off x="103735" y="1466115"/>
            <a:ext cx="3269062" cy="4016595"/>
          </a:xfrm>
          <a:prstGeom prst="rect">
            <a:avLst/>
          </a:prstGeom>
        </p:spPr>
      </p:pic>
      <p:pic>
        <p:nvPicPr>
          <p:cNvPr id="3" name="Рисунок 2"/>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69257" y="1420009"/>
            <a:ext cx="2825663" cy="4025161"/>
          </a:xfrm>
          <a:prstGeom prst="rect">
            <a:avLst/>
          </a:prstGeom>
        </p:spPr>
      </p:pic>
      <p:sp>
        <p:nvSpPr>
          <p:cNvPr id="12" name="Заголовок 3"/>
          <p:cNvSpPr>
            <a:spLocks noGrp="1"/>
          </p:cNvSpPr>
          <p:nvPr>
            <p:ph type="ctrTitle"/>
          </p:nvPr>
        </p:nvSpPr>
        <p:spPr>
          <a:xfrm>
            <a:off x="3372797" y="1220361"/>
            <a:ext cx="2896460" cy="1557580"/>
          </a:xfrm>
        </p:spPr>
        <p:txBody>
          <a:bodyPr>
            <a:normAutofit fontScale="90000"/>
          </a:bodyPr>
          <a:lstStyle/>
          <a:p>
            <a:r>
              <a:rPr lang="uk-UA" sz="5400" b="1" i="1" dirty="0" smtClean="0">
                <a:solidFill>
                  <a:srgbClr val="C00000"/>
                </a:solidFill>
              </a:rPr>
              <a:t>СЛАВА </a:t>
            </a:r>
            <a:br>
              <a:rPr lang="uk-UA" sz="5400" b="1" i="1" dirty="0" smtClean="0">
                <a:solidFill>
                  <a:srgbClr val="C00000"/>
                </a:solidFill>
              </a:rPr>
            </a:br>
            <a:r>
              <a:rPr lang="uk-UA" sz="5400" b="1" i="1" dirty="0" smtClean="0">
                <a:solidFill>
                  <a:srgbClr val="C00000"/>
                </a:solidFill>
              </a:rPr>
              <a:t>УКРАЇНІ! </a:t>
            </a:r>
            <a:endParaRPr lang="uk-UA" sz="5400" b="1" i="1" dirty="0">
              <a:solidFill>
                <a:srgbClr val="C00000"/>
              </a:solidFill>
            </a:endParaRPr>
          </a:p>
        </p:txBody>
      </p:sp>
      <p:pic>
        <p:nvPicPr>
          <p:cNvPr id="4" name="Рисунок 3"/>
          <p:cNvPicPr>
            <a:picLocks noChangeAspect="1"/>
          </p:cNvPicPr>
          <p:nvPr/>
        </p:nvPicPr>
        <p:blipFill rotWithShape="1">
          <a:blip r:embed="rId7" cstate="print">
            <a:extLst>
              <a:ext uri="{28A0092B-C50C-407E-A947-70E740481C1C}">
                <a14:useLocalDpi xmlns:a14="http://schemas.microsoft.com/office/drawing/2010/main" val="0"/>
              </a:ext>
            </a:extLst>
          </a:blip>
          <a:srcRect l="4093" t="7705" r="2835" b="4928"/>
          <a:stretch/>
        </p:blipFill>
        <p:spPr>
          <a:xfrm>
            <a:off x="3457416" y="3352650"/>
            <a:ext cx="2697402" cy="2256009"/>
          </a:xfrm>
          <a:prstGeom prst="rect">
            <a:avLst/>
          </a:prstGeom>
        </p:spPr>
      </p:pic>
    </p:spTree>
    <p:extLst>
      <p:ext uri="{BB962C8B-B14F-4D97-AF65-F5344CB8AC3E}">
        <p14:creationId xmlns:p14="http://schemas.microsoft.com/office/powerpoint/2010/main" val="337780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3406960" y="2601802"/>
            <a:ext cx="5495715" cy="2986916"/>
          </a:xfrm>
        </p:spPr>
        <p:txBody>
          <a:bodyPr>
            <a:noAutofit/>
          </a:bodyPr>
          <a:lstStyle/>
          <a:p>
            <a:r>
              <a:rPr lang="uk-UA" sz="2400" b="1" i="1" dirty="0" smtClean="0">
                <a:solidFill>
                  <a:srgbClr val="C00000"/>
                </a:solidFill>
              </a:rPr>
              <a:t/>
            </a:r>
            <a:br>
              <a:rPr lang="uk-UA" sz="2400" b="1" i="1" dirty="0" smtClean="0">
                <a:solidFill>
                  <a:srgbClr val="C00000"/>
                </a:solidFill>
              </a:rPr>
            </a:br>
            <a:r>
              <a:rPr lang="uk-UA" sz="2400" b="1" i="1" dirty="0" smtClean="0">
                <a:solidFill>
                  <a:srgbClr val="C00000"/>
                </a:solidFill>
              </a:rPr>
              <a:t/>
            </a:r>
            <a:br>
              <a:rPr lang="uk-UA" sz="2400" b="1" i="1" dirty="0" smtClean="0">
                <a:solidFill>
                  <a:srgbClr val="C00000"/>
                </a:solidFill>
              </a:rPr>
            </a:br>
            <a:r>
              <a:rPr lang="uk-UA" sz="2400" b="1" i="1" dirty="0" smtClean="0">
                <a:solidFill>
                  <a:srgbClr val="C00000"/>
                </a:solidFill>
              </a:rPr>
              <a:t> Ще 100 років тому, досліджуючи вишивку, Володимир </a:t>
            </a:r>
            <a:r>
              <a:rPr lang="uk-UA" sz="2400" b="1" i="1" dirty="0" err="1" smtClean="0">
                <a:solidFill>
                  <a:srgbClr val="C00000"/>
                </a:solidFill>
              </a:rPr>
              <a:t>Стасов</a:t>
            </a:r>
            <a:r>
              <a:rPr lang="uk-UA" sz="2400" b="1" i="1" dirty="0" smtClean="0">
                <a:solidFill>
                  <a:srgbClr val="C00000"/>
                </a:solidFill>
              </a:rPr>
              <a:t> відмітив: «У народів давнього світу орнамент ніколи не містив у собі жодної зайвої лінії, кожна рисочка мала своє особливе значення… це – складна мова , послідовна мелодія, яка має свою мету і призначена не тільки для ока, але також для розуму й почуттів».</a:t>
            </a:r>
            <a:endParaRPr lang="uk-UA" sz="2400" b="1" i="1" dirty="0">
              <a:solidFill>
                <a:srgbClr val="C00000"/>
              </a:solidFill>
            </a:endParaRPr>
          </a:p>
        </p:txBody>
      </p:sp>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53447" y="1218040"/>
            <a:ext cx="8819147" cy="1200329"/>
          </a:xfrm>
          <a:prstGeom prst="rect">
            <a:avLst/>
          </a:prstGeom>
        </p:spPr>
        <p:txBody>
          <a:bodyPr wrap="square">
            <a:spAutoFit/>
          </a:bodyPr>
          <a:lstStyle/>
          <a:p>
            <a:pPr algn="ctr">
              <a:spcBef>
                <a:spcPts val="1200"/>
              </a:spcBef>
              <a:spcAft>
                <a:spcPts val="1200"/>
              </a:spcAft>
            </a:pPr>
            <a:r>
              <a:rPr lang="uk-UA" sz="3600" b="1" dirty="0" smtClean="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Кожна літера – це вишитий символ, кожен символ – це потужний оберіг.</a:t>
            </a:r>
            <a:endParaRPr lang="uk-UA" sz="36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19210" t="14474" r="21579" b="9736"/>
          <a:stretch/>
        </p:blipFill>
        <p:spPr>
          <a:xfrm rot="5400000">
            <a:off x="90778" y="2517978"/>
            <a:ext cx="3133407" cy="3008070"/>
          </a:xfrm>
          <a:prstGeom prst="rect">
            <a:avLst/>
          </a:prstGeom>
        </p:spPr>
      </p:pic>
    </p:spTree>
    <p:extLst>
      <p:ext uri="{BB962C8B-B14F-4D97-AF65-F5344CB8AC3E}">
        <p14:creationId xmlns:p14="http://schemas.microsoft.com/office/powerpoint/2010/main" val="329024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146584" y="1052463"/>
            <a:ext cx="6231057" cy="2626209"/>
          </a:xfrm>
        </p:spPr>
        <p:txBody>
          <a:bodyPr>
            <a:noAutofit/>
          </a:bodyPr>
          <a:lstStyle/>
          <a:p>
            <a:r>
              <a:rPr lang="uk-UA" sz="2800" b="1" i="1" dirty="0">
                <a:solidFill>
                  <a:srgbClr val="C00000"/>
                </a:solidFill>
              </a:rPr>
              <a:t>Зараз вишивка сприймається тільки як декоративний елемент, але для наших предків вона мала велике значення. Вони могли буквально «читати» вишивку як книги, тому що кожен символ в орнаменті має своє значення</a:t>
            </a:r>
            <a:r>
              <a:rPr lang="uk-UA" sz="2800" b="1" i="1" dirty="0" smtClean="0">
                <a:solidFill>
                  <a:srgbClr val="C00000"/>
                </a:solidFill>
              </a:rPr>
              <a:t>.</a:t>
            </a:r>
            <a:endParaRPr lang="ru-RU" sz="2800" b="1" i="1" dirty="0">
              <a:solidFill>
                <a:srgbClr val="C00000"/>
              </a:solidFill>
            </a:endParaRPr>
          </a:p>
        </p:txBody>
      </p:sp>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863" y="3678672"/>
            <a:ext cx="4302498" cy="2000234"/>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641" y="1301844"/>
            <a:ext cx="2626237" cy="4377062"/>
          </a:xfrm>
          <a:prstGeom prst="rect">
            <a:avLst/>
          </a:prstGeom>
        </p:spPr>
      </p:pic>
    </p:spTree>
    <p:extLst>
      <p:ext uri="{BB962C8B-B14F-4D97-AF65-F5344CB8AC3E}">
        <p14:creationId xmlns:p14="http://schemas.microsoft.com/office/powerpoint/2010/main" val="28244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107576" y="1201002"/>
            <a:ext cx="6755803" cy="4610951"/>
          </a:xfrm>
        </p:spPr>
        <p:txBody>
          <a:bodyPr>
            <a:noAutofit/>
          </a:bodyPr>
          <a:lstStyle/>
          <a:p>
            <a:r>
              <a:rPr lang="uk-UA" sz="2800" b="1" i="1" dirty="0">
                <a:solidFill>
                  <a:srgbClr val="C00000"/>
                </a:solidFill>
              </a:rPr>
              <a:t>Це не просто кола, ромби, гілки і спіралі, ці фігури створювались десятки століть тому як унікальні символи. У часи, коли наші предки володіли магічним зв’язком зі світом Природи: рослин, тварин, небесних світил. Символами Сонця, Землі, Всесвіту, Роду вони малювали свою долю, відтворюючи їх на полотні, виписуючи таємничі древні знаки як заклинання, як обереги, як коди свого роду. Саме тому вони прикрашали свої вироби найпростішими орнаментами.</a:t>
            </a:r>
            <a:endParaRPr lang="ru-RU" sz="2800" b="1" i="1" dirty="0">
              <a:solidFill>
                <a:srgbClr val="C00000"/>
              </a:solidFill>
            </a:endParaRPr>
          </a:p>
        </p:txBody>
      </p:sp>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15658" t="32895" r="13093" b="28421"/>
          <a:stretch/>
        </p:blipFill>
        <p:spPr>
          <a:xfrm rot="5400000">
            <a:off x="5913027" y="2592304"/>
            <a:ext cx="4343403" cy="1768642"/>
          </a:xfrm>
          <a:prstGeom prst="rect">
            <a:avLst/>
          </a:prstGeom>
        </p:spPr>
      </p:pic>
    </p:spTree>
    <p:extLst>
      <p:ext uri="{BB962C8B-B14F-4D97-AF65-F5344CB8AC3E}">
        <p14:creationId xmlns:p14="http://schemas.microsoft.com/office/powerpoint/2010/main" val="312477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75467" y="1155730"/>
            <a:ext cx="6460958" cy="4893647"/>
          </a:xfrm>
          <a:prstGeom prst="rect">
            <a:avLst/>
          </a:prstGeom>
        </p:spPr>
        <p:txBody>
          <a:bodyPr wrap="square">
            <a:spAutoFit/>
          </a:bodyPr>
          <a:lstStyle/>
          <a:p>
            <a:pPr algn="just">
              <a:spcAft>
                <a:spcPts val="0"/>
              </a:spcAft>
            </a:pPr>
            <a:r>
              <a:rPr lang="uk-UA" sz="2400" i="1" dirty="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Зараз є можливість зашифрувати слова, назви міст та власне ім'я у схему українського орнаменту, який нагадує QR-код. Кожна літера - це вишитий символ, кожен символ - це потужний оберіг. Абетку та її тлумачення видав у своїй книзі Володимир </a:t>
            </a:r>
            <a:r>
              <a:rPr lang="uk-UA" sz="2400" i="1" dirty="0" err="1">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Підгірняк</a:t>
            </a:r>
            <a:r>
              <a:rPr lang="uk-UA" sz="2400" i="1" dirty="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 дослідник української писанки та вишивки. Шляхом аналізу народної творчості прикарпатського краю, він виявив певні закономірності в орнаментах, які наштовхнули його на виявлення в них закодованої інформації.</a:t>
            </a:r>
            <a:endParaRPr lang="ru-RU" sz="24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18026" t="8684" r="2829" b="10263"/>
          <a:stretch/>
        </p:blipFill>
        <p:spPr>
          <a:xfrm rot="5400000">
            <a:off x="-166212" y="2220995"/>
            <a:ext cx="2993881" cy="2489477"/>
          </a:xfrm>
          <a:prstGeom prst="rect">
            <a:avLst/>
          </a:prstGeom>
        </p:spPr>
      </p:pic>
    </p:spTree>
    <p:extLst>
      <p:ext uri="{BB962C8B-B14F-4D97-AF65-F5344CB8AC3E}">
        <p14:creationId xmlns:p14="http://schemas.microsoft.com/office/powerpoint/2010/main" val="384972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2828" y="1266070"/>
            <a:ext cx="4906371" cy="4401205"/>
          </a:xfrm>
          <a:prstGeom prst="rect">
            <a:avLst/>
          </a:prstGeom>
        </p:spPr>
        <p:txBody>
          <a:bodyPr wrap="square">
            <a:spAutoFit/>
          </a:bodyPr>
          <a:lstStyle/>
          <a:p>
            <a:pPr algn="just">
              <a:spcAft>
                <a:spcPts val="0"/>
              </a:spcAft>
            </a:pPr>
            <a:r>
              <a:rPr lang="uk-UA" sz="2800" dirty="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Ось так виглядають звичні поширені імена українців, які закодували в українській вишивці. Знайди і своє ім'я!</a:t>
            </a:r>
            <a:endParaRPr lang="ru-RU" sz="28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uk-UA" sz="2800" dirty="0">
                <a:solidFill>
                  <a:srgbClr val="C00000"/>
                </a:solidFill>
                <a:latin typeface="Helvetica" panose="020B0604020202020204" pitchFamily="34" charset="0"/>
                <a:ea typeface="Calibri" panose="020F0502020204030204" pitchFamily="34" charset="0"/>
                <a:cs typeface="Times New Roman" panose="02020603050405020304" pitchFamily="18" charset="0"/>
              </a:rPr>
              <a:t>Зробити свою унікальну схему ви можете за допомогою онлайн-конструктора для створення унікального національного українського орнаменту.</a:t>
            </a:r>
            <a:endPar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l="23221" t="15412" r="20485" b="11176"/>
          <a:stretch/>
        </p:blipFill>
        <p:spPr>
          <a:xfrm rot="5400000">
            <a:off x="5341174" y="1817257"/>
            <a:ext cx="3431688" cy="3356385"/>
          </a:xfrm>
          <a:prstGeom prst="rect">
            <a:avLst/>
          </a:prstGeom>
        </p:spPr>
      </p:pic>
    </p:spTree>
    <p:extLst>
      <p:ext uri="{BB962C8B-B14F-4D97-AF65-F5344CB8AC3E}">
        <p14:creationId xmlns:p14="http://schemas.microsoft.com/office/powerpoint/2010/main" val="392104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2829" y="1266070"/>
            <a:ext cx="3179770" cy="1938992"/>
          </a:xfrm>
          <a:prstGeom prst="rect">
            <a:avLst/>
          </a:prstGeom>
        </p:spPr>
        <p:txBody>
          <a:bodyPr wrap="square">
            <a:spAutoFit/>
          </a:bodyPr>
          <a:lstStyle/>
          <a:p>
            <a:pPr>
              <a:spcAft>
                <a:spcPts val="0"/>
              </a:spcAft>
            </a:pPr>
            <a:r>
              <a:rPr lang="uk-UA" sz="2400" dirty="0"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Для учнів початкової школи пропонуємо виконати умовну вишивку по клітинкам зошита</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733826" y="3850905"/>
            <a:ext cx="3279284" cy="1938992"/>
          </a:xfrm>
          <a:prstGeom prst="rect">
            <a:avLst/>
          </a:prstGeom>
        </p:spPr>
        <p:txBody>
          <a:bodyPr wrap="square">
            <a:spAutoFit/>
          </a:bodyPr>
          <a:lstStyle/>
          <a:p>
            <a:pPr algn="just">
              <a:spcAft>
                <a:spcPts val="0"/>
              </a:spcAft>
            </a:pPr>
            <a:r>
              <a:rPr lang="uk-UA" sz="2400" dirty="0"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Учням 5 – 7 класів можна виконати декоративну роботу у техніці мозаїки з кольорових квадратів</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l="17220" t="20823" r="37780" b="18706"/>
          <a:stretch/>
        </p:blipFill>
        <p:spPr>
          <a:xfrm rot="5400000">
            <a:off x="6662040" y="1332054"/>
            <a:ext cx="2341887" cy="2360252"/>
          </a:xfrm>
          <a:prstGeom prst="rect">
            <a:avLst/>
          </a:prstGeom>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21456" t="17059" r="30897" b="19647"/>
          <a:stretch/>
        </p:blipFill>
        <p:spPr>
          <a:xfrm rot="5400000">
            <a:off x="169875" y="3471760"/>
            <a:ext cx="2245909" cy="2237591"/>
          </a:xfrm>
          <a:prstGeom prst="rect">
            <a:avLst/>
          </a:prstGeom>
        </p:spPr>
      </p:pic>
      <p:pic>
        <p:nvPicPr>
          <p:cNvPr id="12" name="Рисунок 11"/>
          <p:cNvPicPr>
            <a:picLocks noChangeAspect="1"/>
          </p:cNvPicPr>
          <p:nvPr/>
        </p:nvPicPr>
        <p:blipFill rotWithShape="1">
          <a:blip r:embed="rId6">
            <a:extLst>
              <a:ext uri="{28A0092B-C50C-407E-A947-70E740481C1C}">
                <a14:useLocalDpi xmlns:a14="http://schemas.microsoft.com/office/drawing/2010/main" val="0"/>
              </a:ext>
            </a:extLst>
          </a:blip>
          <a:srcRect l="34941" t="23812" r="34188" b="47670"/>
          <a:stretch/>
        </p:blipFill>
        <p:spPr>
          <a:xfrm>
            <a:off x="3281082" y="1341235"/>
            <a:ext cx="1582191" cy="1948797"/>
          </a:xfrm>
          <a:prstGeom prst="rect">
            <a:avLst/>
          </a:prstGeom>
        </p:spPr>
      </p:pic>
      <p:pic>
        <p:nvPicPr>
          <p:cNvPr id="13" name="Рисунок 12"/>
          <p:cNvPicPr>
            <a:picLocks noChangeAspect="1"/>
          </p:cNvPicPr>
          <p:nvPr/>
        </p:nvPicPr>
        <p:blipFill rotWithShape="1">
          <a:blip r:embed="rId7">
            <a:extLst>
              <a:ext uri="{28A0092B-C50C-407E-A947-70E740481C1C}">
                <a14:useLocalDpi xmlns:a14="http://schemas.microsoft.com/office/drawing/2010/main" val="0"/>
              </a:ext>
            </a:extLst>
          </a:blip>
          <a:srcRect l="40212" t="27764" r="38706" b="49930"/>
          <a:stretch/>
        </p:blipFill>
        <p:spPr>
          <a:xfrm>
            <a:off x="4981235" y="1341235"/>
            <a:ext cx="1505181" cy="2123384"/>
          </a:xfrm>
          <a:prstGeom prst="rect">
            <a:avLst/>
          </a:prstGeom>
        </p:spPr>
      </p:pic>
      <p:pic>
        <p:nvPicPr>
          <p:cNvPr id="3074" name="Picture 2" descr="Брелок оберіг Діана (код вишиванки) – Свій до свого – товари, послуги"/>
          <p:cNvPicPr>
            <a:picLocks noChangeAspect="1" noChangeArrowheads="1"/>
          </p:cNvPicPr>
          <p:nvPr/>
        </p:nvPicPr>
        <p:blipFill rotWithShape="1">
          <a:blip r:embed="rId8">
            <a:extLst>
              <a:ext uri="{28A0092B-C50C-407E-A947-70E740481C1C}">
                <a14:useLocalDpi xmlns:a14="http://schemas.microsoft.com/office/drawing/2010/main" val="0"/>
              </a:ext>
            </a:extLst>
          </a:blip>
          <a:srcRect l="8164" t="11466" r="7861" b="9828"/>
          <a:stretch/>
        </p:blipFill>
        <p:spPr bwMode="auto">
          <a:xfrm>
            <a:off x="2578067" y="3469612"/>
            <a:ext cx="1735750" cy="224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2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r="87911" b="82778"/>
          <a:stretch/>
        </p:blipFill>
        <p:spPr bwMode="auto">
          <a:xfrm>
            <a:off x="1" y="-1"/>
            <a:ext cx="1473957"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b="82457"/>
          <a:stretch/>
        </p:blipFill>
        <p:spPr bwMode="auto">
          <a:xfrm>
            <a:off x="7465325" y="-1"/>
            <a:ext cx="1678675" cy="120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2825087" y="0"/>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r="42259" b="82488"/>
          <a:stretch/>
        </p:blipFill>
        <p:spPr bwMode="auto">
          <a:xfrm>
            <a:off x="1473958" y="-2"/>
            <a:ext cx="4680860" cy="120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2829" y="1168300"/>
            <a:ext cx="2996889" cy="2308324"/>
          </a:xfrm>
          <a:prstGeom prst="rect">
            <a:avLst/>
          </a:prstGeom>
        </p:spPr>
        <p:txBody>
          <a:bodyPr wrap="square">
            <a:spAutoFit/>
          </a:bodyPr>
          <a:lstStyle/>
          <a:p>
            <a:pPr>
              <a:spcAft>
                <a:spcPts val="0"/>
              </a:spcAft>
            </a:pPr>
            <a:r>
              <a:rPr lang="uk-UA" sz="2400" dirty="0"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На </a:t>
            </a:r>
            <a:r>
              <a:rPr lang="uk-UA" sz="2400" dirty="0" err="1"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уроках</a:t>
            </a:r>
            <a:r>
              <a:rPr lang="uk-UA" sz="2400" dirty="0"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 трудового навчання пропонуємо виконати вишивку хрестиком або бісером.</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395128" y="3490129"/>
            <a:ext cx="3605465" cy="2308324"/>
          </a:xfrm>
          <a:prstGeom prst="rect">
            <a:avLst/>
          </a:prstGeom>
        </p:spPr>
        <p:txBody>
          <a:bodyPr wrap="square">
            <a:spAutoFit/>
          </a:bodyPr>
          <a:lstStyle/>
          <a:p>
            <a:pPr algn="r">
              <a:spcAft>
                <a:spcPts val="0"/>
              </a:spcAft>
            </a:pPr>
            <a:r>
              <a:rPr lang="uk-UA" sz="2400" dirty="0"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А під час занять технічною працею можна виконати </a:t>
            </a:r>
          </a:p>
          <a:p>
            <a:pPr algn="r">
              <a:spcAft>
                <a:spcPts val="0"/>
              </a:spcAft>
            </a:pPr>
            <a:r>
              <a:rPr lang="uk-UA" sz="2400" dirty="0"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навидь використовуючи геометричне різьблення. </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2" descr="Купить большой герб Украины. Настенные и настольные украинские трезубцы из  дерева."/>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415" r="21508"/>
          <a:stretch/>
        </p:blipFill>
        <p:spPr bwMode="auto">
          <a:xfrm>
            <a:off x="220739" y="3416200"/>
            <a:ext cx="1414915" cy="2279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Купити настінний герб України дерев'яний"/>
          <p:cNvPicPr>
            <a:picLocks noChangeAspect="1" noChangeArrowheads="1"/>
          </p:cNvPicPr>
          <p:nvPr/>
        </p:nvPicPr>
        <p:blipFill rotWithShape="1">
          <a:blip r:embed="rId5">
            <a:extLst>
              <a:ext uri="{28A0092B-C50C-407E-A947-70E740481C1C}">
                <a14:useLocalDpi xmlns:a14="http://schemas.microsoft.com/office/drawing/2010/main" val="0"/>
              </a:ext>
            </a:extLst>
          </a:blip>
          <a:srcRect l="16015" r="21485"/>
          <a:stretch/>
        </p:blipFill>
        <p:spPr bwMode="auto">
          <a:xfrm>
            <a:off x="3810237" y="3416200"/>
            <a:ext cx="1424550" cy="2279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Візерунки і ескізи для геометричного різьблення по дереву. Приклади – happy  hou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3609" y="3416200"/>
            <a:ext cx="1762631" cy="2279264"/>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rotWithShape="1">
          <a:blip r:embed="rId7">
            <a:extLst>
              <a:ext uri="{28A0092B-C50C-407E-A947-70E740481C1C}">
                <a14:useLocalDpi xmlns:a14="http://schemas.microsoft.com/office/drawing/2010/main" val="0"/>
              </a:ext>
            </a:extLst>
          </a:blip>
          <a:srcRect l="41927" t="34941" r="31250" b="29765"/>
          <a:stretch/>
        </p:blipFill>
        <p:spPr>
          <a:xfrm rot="5400000">
            <a:off x="6864094" y="1334804"/>
            <a:ext cx="2295003" cy="2264807"/>
          </a:xfrm>
          <a:prstGeom prst="ellipse">
            <a:avLst/>
          </a:prstGeom>
          <a:ln>
            <a:noFill/>
          </a:ln>
          <a:effectLst>
            <a:softEdge rad="112500"/>
          </a:effectLst>
        </p:spPr>
      </p:pic>
      <p:pic>
        <p:nvPicPr>
          <p:cNvPr id="12" name="Рисунок 11"/>
          <p:cNvPicPr>
            <a:picLocks noChangeAspect="1"/>
          </p:cNvPicPr>
          <p:nvPr/>
        </p:nvPicPr>
        <p:blipFill rotWithShape="1">
          <a:blip r:embed="rId8">
            <a:extLst>
              <a:ext uri="{28A0092B-C50C-407E-A947-70E740481C1C}">
                <a14:useLocalDpi xmlns:a14="http://schemas.microsoft.com/office/drawing/2010/main" val="0"/>
              </a:ext>
            </a:extLst>
          </a:blip>
          <a:srcRect l="61058" t="45241" r="21412" b="25059"/>
          <a:stretch/>
        </p:blipFill>
        <p:spPr>
          <a:xfrm>
            <a:off x="3021137" y="1277687"/>
            <a:ext cx="1942115" cy="1908341"/>
          </a:xfrm>
          <a:prstGeom prst="rect">
            <a:avLst/>
          </a:prstGeom>
        </p:spPr>
      </p:pic>
      <p:pic>
        <p:nvPicPr>
          <p:cNvPr id="14" name="Рисунок 13"/>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Lst>
          </a:blip>
          <a:srcRect l="30662" t="16204" r="16928" b="12230"/>
          <a:stretch/>
        </p:blipFill>
        <p:spPr>
          <a:xfrm>
            <a:off x="5035657" y="1277687"/>
            <a:ext cx="1863363" cy="1908341"/>
          </a:xfrm>
          <a:prstGeom prst="rect">
            <a:avLst/>
          </a:prstGeom>
        </p:spPr>
      </p:pic>
    </p:spTree>
    <p:extLst>
      <p:ext uri="{BB962C8B-B14F-4D97-AF65-F5344CB8AC3E}">
        <p14:creationId xmlns:p14="http://schemas.microsoft.com/office/powerpoint/2010/main" val="210747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35806" t="84167" r="-1"/>
          <a:stretch/>
        </p:blipFill>
        <p:spPr bwMode="auto">
          <a:xfrm>
            <a:off x="0" y="5772149"/>
            <a:ext cx="7826546" cy="108585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96253" y="192506"/>
            <a:ext cx="8951494" cy="685799"/>
          </a:xfrm>
        </p:spPr>
        <p:txBody>
          <a:bodyPr>
            <a:normAutofit fontScale="90000"/>
          </a:bodyPr>
          <a:lstStyle/>
          <a:p>
            <a:r>
              <a:rPr lang="uk-UA" sz="3600" b="1" i="1" dirty="0" smtClean="0">
                <a:solidFill>
                  <a:srgbClr val="C00000"/>
                </a:solidFill>
              </a:rPr>
              <a:t>Українські імена, зашифровані в народній вишивці</a:t>
            </a:r>
            <a:endParaRPr lang="uk-UA" sz="3600" b="1" i="1" dirty="0">
              <a:solidFill>
                <a:srgbClr val="C00000"/>
              </a:solidFill>
            </a:endParaRPr>
          </a:p>
        </p:txBody>
      </p:sp>
      <p:pic>
        <p:nvPicPr>
          <p:cNvPr id="11" name="Picture 2" descr="Український орнамент, вишивка, футаж. School Video Background HD. | Kids  rugs, Decor, Home decor"/>
          <p:cNvPicPr>
            <a:picLocks noChangeAspect="1" noChangeArrowheads="1"/>
          </p:cNvPicPr>
          <p:nvPr/>
        </p:nvPicPr>
        <p:blipFill rotWithShape="1">
          <a:blip r:embed="rId3">
            <a:extLst>
              <a:ext uri="{28A0092B-C50C-407E-A947-70E740481C1C}">
                <a14:useLocalDpi xmlns:a14="http://schemas.microsoft.com/office/drawing/2010/main" val="0"/>
              </a:ext>
            </a:extLst>
          </a:blip>
          <a:srcRect l="86232" t="84444"/>
          <a:stretch/>
        </p:blipFill>
        <p:spPr bwMode="auto">
          <a:xfrm>
            <a:off x="7465325" y="5792053"/>
            <a:ext cx="167867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10" y="908161"/>
            <a:ext cx="5690937" cy="4261502"/>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b="6658"/>
          <a:stretch/>
        </p:blipFill>
        <p:spPr>
          <a:xfrm>
            <a:off x="286742" y="878305"/>
            <a:ext cx="2840585" cy="2651461"/>
          </a:xfrm>
          <a:prstGeom prst="rect">
            <a:avLst/>
          </a:prstGeom>
        </p:spPr>
      </p:pic>
      <p:sp>
        <p:nvSpPr>
          <p:cNvPr id="9" name="Прямоугольник 8"/>
          <p:cNvSpPr/>
          <p:nvPr/>
        </p:nvSpPr>
        <p:spPr>
          <a:xfrm>
            <a:off x="96253" y="5115866"/>
            <a:ext cx="9071651" cy="646331"/>
          </a:xfrm>
          <a:prstGeom prst="rect">
            <a:avLst/>
          </a:prstGeom>
        </p:spPr>
        <p:txBody>
          <a:bodyPr wrap="none">
            <a:spAutoFit/>
          </a:bodyPr>
          <a:lstStyle/>
          <a:p>
            <a:pPr algn="just"/>
            <a:r>
              <a:rPr lang="uk-UA" b="1" i="1" dirty="0">
                <a:solidFill>
                  <a:srgbClr val="C00000"/>
                </a:solidFill>
              </a:rPr>
              <a:t>Знайди </a:t>
            </a:r>
            <a:r>
              <a:rPr lang="uk-UA" b="1" i="1" dirty="0" smtClean="0">
                <a:solidFill>
                  <a:srgbClr val="C00000"/>
                </a:solidFill>
              </a:rPr>
              <a:t>своє ім'я на Інтернет сторінці </a:t>
            </a:r>
          </a:p>
          <a:p>
            <a:pPr algn="just"/>
            <a:r>
              <a:rPr lang="ru-RU" u="sng" dirty="0">
                <a:hlinkClick r:id="rId6"/>
              </a:rPr>
              <a:t>https://vyshyvalochka.com.ua/ua/ua-cross-stitch-sets/Dantel_nabory_nitkami/dantel_obereg</a:t>
            </a:r>
            <a:r>
              <a:rPr lang="uk-UA" b="1" i="1" dirty="0" smtClean="0">
                <a:solidFill>
                  <a:srgbClr val="C00000"/>
                </a:solidFill>
              </a:rPr>
              <a:t>  </a:t>
            </a:r>
            <a:endParaRPr lang="ru-RU" dirty="0"/>
          </a:p>
        </p:txBody>
      </p:sp>
      <p:pic>
        <p:nvPicPr>
          <p:cNvPr id="5122" name="Picture 2" descr="Обереги &quot;Виталий&quot;, &quot;Игорь&quot;, &quot;Иван&quot;. Имя закодированное в вышиванке: 300  грн. - Витвори майстрів / рукоділля Київ на Olx"/>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186" t="12182" r="15925" b="6662"/>
          <a:stretch/>
        </p:blipFill>
        <p:spPr bwMode="auto">
          <a:xfrm>
            <a:off x="96253" y="3623631"/>
            <a:ext cx="1546032" cy="1546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Схема на тканині для вишивання бісером Богдан - ім'я закадированное у  вишиванці КМР 7108, ціна 15 грн - Prom.ua (ID#1573069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7035" y="3646842"/>
            <a:ext cx="1529618" cy="152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3313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TM03457510[[fn=Савон]]</Template>
  <TotalTime>177</TotalTime>
  <Words>347</Words>
  <Application>Microsoft Office PowerPoint</Application>
  <PresentationFormat>Экран (4:3)</PresentationFormat>
  <Paragraphs>25</Paragraphs>
  <Slides>12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Arial Black</vt:lpstr>
      <vt:lpstr>Calibri</vt:lpstr>
      <vt:lpstr>Calibri Light</vt:lpstr>
      <vt:lpstr>Helvetica</vt:lpstr>
      <vt:lpstr>Times New Roman</vt:lpstr>
      <vt:lpstr>Тема Office</vt:lpstr>
      <vt:lpstr>Оберіг, що захистить мене  та нашу Україну</vt:lpstr>
      <vt:lpstr>   Ще 100 років тому, досліджуючи вишивку, Володимир Стасов відмітив: «У народів давнього світу орнамент ніколи не містив у собі жодної зайвої лінії, кожна рисочка мала своє особливе значення… це – складна мова , послідовна мелодія, яка має свою мету і призначена не тільки для ока, але також для розуму й почуттів».</vt:lpstr>
      <vt:lpstr>Зараз вишивка сприймається тільки як декоративний елемент, але для наших предків вона мала велике значення. Вони могли буквально «читати» вишивку як книги, тому що кожен символ в орнаменті має своє значення.</vt:lpstr>
      <vt:lpstr>Це не просто кола, ромби, гілки і спіралі, ці фігури створювались десятки століть тому як унікальні символи. У часи, коли наші предки володіли магічним зв’язком зі світом Природи: рослин, тварин, небесних світил. Символами Сонця, Землі, Всесвіту, Роду вони малювали свою долю, відтворюючи їх на полотні, виписуючи таємничі древні знаки як заклинання, як обереги, як коди свого роду. Саме тому вони прикрашали свої вироби найпростішими орнаментами.</vt:lpstr>
      <vt:lpstr>Презентация PowerPoint</vt:lpstr>
      <vt:lpstr>Презентация PowerPoint</vt:lpstr>
      <vt:lpstr>Презентация PowerPoint</vt:lpstr>
      <vt:lpstr>Презентация PowerPoint</vt:lpstr>
      <vt:lpstr>Українські імена, зашифровані в народній вишивці</vt:lpstr>
      <vt:lpstr>Закодовані імена в українській вишиванці </vt:lpstr>
      <vt:lpstr>Вишивайте на здоров'я! </vt:lpstr>
      <vt:lpstr>СЛАВА  УКРАЇНІ!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Оберіг,  що захистить мене та  мою Україну</dc:title>
  <dc:creator>Asus</dc:creator>
  <cp:lastModifiedBy>Asus</cp:lastModifiedBy>
  <cp:revision>26</cp:revision>
  <dcterms:created xsi:type="dcterms:W3CDTF">2022-03-23T14:40:16Z</dcterms:created>
  <dcterms:modified xsi:type="dcterms:W3CDTF">2022-03-24T09:39:50Z</dcterms:modified>
</cp:coreProperties>
</file>