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2"/>
  </p:notesMasterIdLst>
  <p:sldIdLst>
    <p:sldId id="256" r:id="rId2"/>
    <p:sldId id="257" r:id="rId3"/>
    <p:sldId id="297" r:id="rId4"/>
    <p:sldId id="298"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93" r:id="rId23"/>
    <p:sldId id="275" r:id="rId24"/>
    <p:sldId id="276" r:id="rId25"/>
    <p:sldId id="277" r:id="rId26"/>
    <p:sldId id="279" r:id="rId27"/>
    <p:sldId id="295" r:id="rId28"/>
    <p:sldId id="280" r:id="rId29"/>
    <p:sldId id="281" r:id="rId30"/>
    <p:sldId id="282" r:id="rId31"/>
    <p:sldId id="283" r:id="rId32"/>
    <p:sldId id="284" r:id="rId33"/>
    <p:sldId id="285" r:id="rId34"/>
    <p:sldId id="286" r:id="rId35"/>
    <p:sldId id="287" r:id="rId36"/>
    <p:sldId id="288" r:id="rId37"/>
    <p:sldId id="289" r:id="rId38"/>
    <p:sldId id="291" r:id="rId39"/>
    <p:sldId id="292" r:id="rId40"/>
    <p:sldId id="296"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Impact" panose="020B0806030902050204" pitchFamily="34" charset="0"/>
      <p:regular r:id="rId47"/>
    </p:embeddedFont>
    <p:embeddedFont>
      <p:font typeface="Lobster" panose="020B0604020202020204" charset="-52"/>
      <p:regular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289CF-FDCA-4A72-8D63-2307CB8CA33D}" v="23" dt="2022-01-11T11:35:42.927"/>
  </p1510:revLst>
</p1510:revInfo>
</file>

<file path=ppt/tableStyles.xml><?xml version="1.0" encoding="utf-8"?>
<a:tblStyleLst xmlns:a="http://schemas.openxmlformats.org/drawingml/2006/main" def="{954F0E98-7AD9-4019-9B26-BD0FB8EFBC22}">
  <a:tblStyle styleId="{954F0E98-7AD9-4019-9B26-BD0FB8EFBC2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84"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Інна Камишан" userId="32c276f5ecc3cef4" providerId="LiveId" clId="{F22289CF-FDCA-4A72-8D63-2307CB8CA33D}"/>
    <pc:docChg chg="undo custSel addSld delSld modSld sldOrd">
      <pc:chgData name="Інна Камишан" userId="32c276f5ecc3cef4" providerId="LiveId" clId="{F22289CF-FDCA-4A72-8D63-2307CB8CA33D}" dt="2022-01-11T11:36:54.714" v="407" actId="14100"/>
      <pc:docMkLst>
        <pc:docMk/>
      </pc:docMkLst>
      <pc:sldChg chg="modSp mod">
        <pc:chgData name="Інна Камишан" userId="32c276f5ecc3cef4" providerId="LiveId" clId="{F22289CF-FDCA-4A72-8D63-2307CB8CA33D}" dt="2022-01-10T12:54:55.894" v="8" actId="20577"/>
        <pc:sldMkLst>
          <pc:docMk/>
          <pc:sldMk cId="0" sldId="256"/>
        </pc:sldMkLst>
        <pc:spChg chg="mod">
          <ac:chgData name="Інна Камишан" userId="32c276f5ecc3cef4" providerId="LiveId" clId="{F22289CF-FDCA-4A72-8D63-2307CB8CA33D}" dt="2022-01-10T12:54:55.894" v="8" actId="20577"/>
          <ac:spMkLst>
            <pc:docMk/>
            <pc:sldMk cId="0" sldId="256"/>
            <ac:spMk id="55" creationId="{00000000-0000-0000-0000-000000000000}"/>
          </ac:spMkLst>
        </pc:spChg>
        <pc:picChg chg="mod">
          <ac:chgData name="Інна Камишан" userId="32c276f5ecc3cef4" providerId="LiveId" clId="{F22289CF-FDCA-4A72-8D63-2307CB8CA33D}" dt="2022-01-10T12:54:41.308" v="1" actId="14100"/>
          <ac:picMkLst>
            <pc:docMk/>
            <pc:sldMk cId="0" sldId="256"/>
            <ac:picMk id="56" creationId="{00000000-0000-0000-0000-000000000000}"/>
          </ac:picMkLst>
        </pc:picChg>
      </pc:sldChg>
      <pc:sldChg chg="modSp mod">
        <pc:chgData name="Інна Камишан" userId="32c276f5ecc3cef4" providerId="LiveId" clId="{F22289CF-FDCA-4A72-8D63-2307CB8CA33D}" dt="2022-01-10T12:55:46.846" v="12" actId="20577"/>
        <pc:sldMkLst>
          <pc:docMk/>
          <pc:sldMk cId="0" sldId="257"/>
        </pc:sldMkLst>
        <pc:spChg chg="mod">
          <ac:chgData name="Інна Камишан" userId="32c276f5ecc3cef4" providerId="LiveId" clId="{F22289CF-FDCA-4A72-8D63-2307CB8CA33D}" dt="2022-01-10T12:55:46.846" v="12" actId="20577"/>
          <ac:spMkLst>
            <pc:docMk/>
            <pc:sldMk cId="0" sldId="257"/>
            <ac:spMk id="63" creationId="{00000000-0000-0000-0000-000000000000}"/>
          </ac:spMkLst>
        </pc:spChg>
      </pc:sldChg>
      <pc:sldChg chg="addSp delSp modSp mod">
        <pc:chgData name="Інна Камишан" userId="32c276f5ecc3cef4" providerId="LiveId" clId="{F22289CF-FDCA-4A72-8D63-2307CB8CA33D}" dt="2022-01-11T11:36:54.714" v="407" actId="14100"/>
        <pc:sldMkLst>
          <pc:docMk/>
          <pc:sldMk cId="0" sldId="259"/>
        </pc:sldMkLst>
        <pc:graphicFrameChg chg="add del mod">
          <ac:chgData name="Інна Камишан" userId="32c276f5ecc3cef4" providerId="LiveId" clId="{F22289CF-FDCA-4A72-8D63-2307CB8CA33D}" dt="2022-01-11T11:35:42.927" v="397"/>
          <ac:graphicFrameMkLst>
            <pc:docMk/>
            <pc:sldMk cId="0" sldId="259"/>
            <ac:graphicFrameMk id="7" creationId="{1544E9D8-43D4-48E3-9E13-E5363368010E}"/>
          </ac:graphicFrameMkLst>
        </pc:graphicFrameChg>
        <pc:graphicFrameChg chg="add del mod modGraphic">
          <ac:chgData name="Інна Камишан" userId="32c276f5ecc3cef4" providerId="LiveId" clId="{F22289CF-FDCA-4A72-8D63-2307CB8CA33D}" dt="2022-01-11T11:35:52.804" v="398" actId="1076"/>
          <ac:graphicFrameMkLst>
            <pc:docMk/>
            <pc:sldMk cId="0" sldId="259"/>
            <ac:graphicFrameMk id="79" creationId="{00000000-0000-0000-0000-000000000000}"/>
          </ac:graphicFrameMkLst>
        </pc:graphicFrameChg>
        <pc:picChg chg="add del">
          <ac:chgData name="Інна Камишан" userId="32c276f5ecc3cef4" providerId="LiveId" clId="{F22289CF-FDCA-4A72-8D63-2307CB8CA33D}" dt="2022-01-11T11:35:36.654" v="393"/>
          <ac:picMkLst>
            <pc:docMk/>
            <pc:sldMk cId="0" sldId="259"/>
            <ac:picMk id="2" creationId="{17BB9419-39CC-4423-8378-7C894721E49E}"/>
          </ac:picMkLst>
        </pc:picChg>
        <pc:picChg chg="add mod modCrop">
          <ac:chgData name="Інна Камишан" userId="32c276f5ecc3cef4" providerId="LiveId" clId="{F22289CF-FDCA-4A72-8D63-2307CB8CA33D}" dt="2022-01-11T11:36:54.714" v="407" actId="14100"/>
          <ac:picMkLst>
            <pc:docMk/>
            <pc:sldMk cId="0" sldId="259"/>
            <ac:picMk id="4" creationId="{0CAD3262-1E16-4F71-A678-78421112374F}"/>
          </ac:picMkLst>
        </pc:picChg>
      </pc:sldChg>
      <pc:sldChg chg="modSp mod">
        <pc:chgData name="Інна Камишан" userId="32c276f5ecc3cef4" providerId="LiveId" clId="{F22289CF-FDCA-4A72-8D63-2307CB8CA33D}" dt="2022-01-11T09:02:45.270" v="387" actId="207"/>
        <pc:sldMkLst>
          <pc:docMk/>
          <pc:sldMk cId="0" sldId="264"/>
        </pc:sldMkLst>
        <pc:spChg chg="mod">
          <ac:chgData name="Інна Камишан" userId="32c276f5ecc3cef4" providerId="LiveId" clId="{F22289CF-FDCA-4A72-8D63-2307CB8CA33D}" dt="2022-01-10T14:14:20.336" v="111" actId="27636"/>
          <ac:spMkLst>
            <pc:docMk/>
            <pc:sldMk cId="0" sldId="264"/>
            <ac:spMk id="108" creationId="{00000000-0000-0000-0000-000000000000}"/>
          </ac:spMkLst>
        </pc:spChg>
        <pc:spChg chg="mod">
          <ac:chgData name="Інна Камишан" userId="32c276f5ecc3cef4" providerId="LiveId" clId="{F22289CF-FDCA-4A72-8D63-2307CB8CA33D}" dt="2022-01-11T09:02:45.270" v="387" actId="207"/>
          <ac:spMkLst>
            <pc:docMk/>
            <pc:sldMk cId="0" sldId="264"/>
            <ac:spMk id="109" creationId="{00000000-0000-0000-0000-000000000000}"/>
          </ac:spMkLst>
        </pc:spChg>
      </pc:sldChg>
      <pc:sldChg chg="modSp mod">
        <pc:chgData name="Інна Камишан" userId="32c276f5ecc3cef4" providerId="LiveId" clId="{F22289CF-FDCA-4A72-8D63-2307CB8CA33D}" dt="2022-01-10T14:14:20.345" v="112" actId="27636"/>
        <pc:sldMkLst>
          <pc:docMk/>
          <pc:sldMk cId="0" sldId="265"/>
        </pc:sldMkLst>
        <pc:spChg chg="mod">
          <ac:chgData name="Інна Камишан" userId="32c276f5ecc3cef4" providerId="LiveId" clId="{F22289CF-FDCA-4A72-8D63-2307CB8CA33D}" dt="2022-01-10T14:14:20.345" v="112" actId="27636"/>
          <ac:spMkLst>
            <pc:docMk/>
            <pc:sldMk cId="0" sldId="265"/>
            <ac:spMk id="115" creationId="{00000000-0000-0000-0000-000000000000}"/>
          </ac:spMkLst>
        </pc:spChg>
      </pc:sldChg>
      <pc:sldChg chg="modSp mod ord">
        <pc:chgData name="Інна Камишан" userId="32c276f5ecc3cef4" providerId="LiveId" clId="{F22289CF-FDCA-4A72-8D63-2307CB8CA33D}" dt="2022-01-11T09:02:46.010" v="388" actId="20578"/>
        <pc:sldMkLst>
          <pc:docMk/>
          <pc:sldMk cId="0" sldId="266"/>
        </pc:sldMkLst>
        <pc:spChg chg="mod">
          <ac:chgData name="Інна Камишан" userId="32c276f5ecc3cef4" providerId="LiveId" clId="{F22289CF-FDCA-4A72-8D63-2307CB8CA33D}" dt="2022-01-10T14:14:20.351" v="113" actId="27636"/>
          <ac:spMkLst>
            <pc:docMk/>
            <pc:sldMk cId="0" sldId="266"/>
            <ac:spMk id="122" creationId="{00000000-0000-0000-0000-000000000000}"/>
          </ac:spMkLst>
        </pc:spChg>
      </pc:sldChg>
      <pc:sldChg chg="modSp del mod">
        <pc:chgData name="Інна Камишан" userId="32c276f5ecc3cef4" providerId="LiveId" clId="{F22289CF-FDCA-4A72-8D63-2307CB8CA33D}" dt="2022-01-10T13:23:35.430" v="39" actId="2696"/>
        <pc:sldMkLst>
          <pc:docMk/>
          <pc:sldMk cId="0" sldId="278"/>
        </pc:sldMkLst>
        <pc:spChg chg="mod">
          <ac:chgData name="Інна Камишан" userId="32c276f5ecc3cef4" providerId="LiveId" clId="{F22289CF-FDCA-4A72-8D63-2307CB8CA33D}" dt="2022-01-10T13:22:50.610" v="38" actId="20577"/>
          <ac:spMkLst>
            <pc:docMk/>
            <pc:sldMk cId="0" sldId="278"/>
            <ac:spMk id="206" creationId="{00000000-0000-0000-0000-000000000000}"/>
          </ac:spMkLst>
        </pc:spChg>
      </pc:sldChg>
      <pc:sldChg chg="modSp mod">
        <pc:chgData name="Інна Камишан" userId="32c276f5ecc3cef4" providerId="LiveId" clId="{F22289CF-FDCA-4A72-8D63-2307CB8CA33D}" dt="2022-01-10T13:32:49.582" v="59" actId="113"/>
        <pc:sldMkLst>
          <pc:docMk/>
          <pc:sldMk cId="0" sldId="279"/>
        </pc:sldMkLst>
        <pc:spChg chg="mod">
          <ac:chgData name="Інна Камишан" userId="32c276f5ecc3cef4" providerId="LiveId" clId="{F22289CF-FDCA-4A72-8D63-2307CB8CA33D}" dt="2022-01-10T13:32:49.582" v="59" actId="113"/>
          <ac:spMkLst>
            <pc:docMk/>
            <pc:sldMk cId="0" sldId="279"/>
            <ac:spMk id="213" creationId="{00000000-0000-0000-0000-000000000000}"/>
          </ac:spMkLst>
        </pc:spChg>
      </pc:sldChg>
      <pc:sldChg chg="modSp mod">
        <pc:chgData name="Інна Камишан" userId="32c276f5ecc3cef4" providerId="LiveId" clId="{F22289CF-FDCA-4A72-8D63-2307CB8CA33D}" dt="2022-01-11T09:49:03.742" v="389" actId="14734"/>
        <pc:sldMkLst>
          <pc:docMk/>
          <pc:sldMk cId="0" sldId="283"/>
        </pc:sldMkLst>
        <pc:graphicFrameChg chg="modGraphic">
          <ac:chgData name="Інна Камишан" userId="32c276f5ecc3cef4" providerId="LiveId" clId="{F22289CF-FDCA-4A72-8D63-2307CB8CA33D}" dt="2022-01-11T09:49:03.742" v="389" actId="14734"/>
          <ac:graphicFrameMkLst>
            <pc:docMk/>
            <pc:sldMk cId="0" sldId="283"/>
            <ac:graphicFrameMk id="243" creationId="{00000000-0000-0000-0000-000000000000}"/>
          </ac:graphicFrameMkLst>
        </pc:graphicFrameChg>
      </pc:sldChg>
      <pc:sldChg chg="delSp mod">
        <pc:chgData name="Інна Камишан" userId="32c276f5ecc3cef4" providerId="LiveId" clId="{F22289CF-FDCA-4A72-8D63-2307CB8CA33D}" dt="2022-01-10T15:16:22.769" v="375" actId="21"/>
        <pc:sldMkLst>
          <pc:docMk/>
          <pc:sldMk cId="0" sldId="286"/>
        </pc:sldMkLst>
        <pc:graphicFrameChg chg="del">
          <ac:chgData name="Інна Камишан" userId="32c276f5ecc3cef4" providerId="LiveId" clId="{F22289CF-FDCA-4A72-8D63-2307CB8CA33D}" dt="2022-01-10T15:16:22.769" v="375" actId="21"/>
          <ac:graphicFrameMkLst>
            <pc:docMk/>
            <pc:sldMk cId="0" sldId="286"/>
            <ac:graphicFrameMk id="266" creationId="{00000000-0000-0000-0000-000000000000}"/>
          </ac:graphicFrameMkLst>
        </pc:graphicFrameChg>
      </pc:sldChg>
      <pc:sldChg chg="modSp mod">
        <pc:chgData name="Інна Камишан" userId="32c276f5ecc3cef4" providerId="LiveId" clId="{F22289CF-FDCA-4A72-8D63-2307CB8CA33D}" dt="2022-01-10T13:44:28.838" v="67" actId="14100"/>
        <pc:sldMkLst>
          <pc:docMk/>
          <pc:sldMk cId="0" sldId="287"/>
        </pc:sldMkLst>
        <pc:graphicFrameChg chg="modGraphic">
          <ac:chgData name="Інна Камишан" userId="32c276f5ecc3cef4" providerId="LiveId" clId="{F22289CF-FDCA-4A72-8D63-2307CB8CA33D}" dt="2022-01-10T13:44:28.838" v="67" actId="14100"/>
          <ac:graphicFrameMkLst>
            <pc:docMk/>
            <pc:sldMk cId="0" sldId="287"/>
            <ac:graphicFrameMk id="275" creationId="{00000000-0000-0000-0000-000000000000}"/>
          </ac:graphicFrameMkLst>
        </pc:graphicFrameChg>
      </pc:sldChg>
      <pc:sldChg chg="modSp del mod">
        <pc:chgData name="Інна Камишан" userId="32c276f5ecc3cef4" providerId="LiveId" clId="{F22289CF-FDCA-4A72-8D63-2307CB8CA33D}" dt="2022-01-10T15:16:04.738" v="374" actId="47"/>
        <pc:sldMkLst>
          <pc:docMk/>
          <pc:sldMk cId="0" sldId="290"/>
        </pc:sldMkLst>
        <pc:graphicFrameChg chg="modGraphic">
          <ac:chgData name="Інна Камишан" userId="32c276f5ecc3cef4" providerId="LiveId" clId="{F22289CF-FDCA-4A72-8D63-2307CB8CA33D}" dt="2022-01-10T13:50:08.349" v="76" actId="21"/>
          <ac:graphicFrameMkLst>
            <pc:docMk/>
            <pc:sldMk cId="0" sldId="290"/>
            <ac:graphicFrameMk id="298" creationId="{00000000-0000-0000-0000-000000000000}"/>
          </ac:graphicFrameMkLst>
        </pc:graphicFrameChg>
      </pc:sldChg>
      <pc:sldChg chg="delSp add del mod">
        <pc:chgData name="Інна Камишан" userId="32c276f5ecc3cef4" providerId="LiveId" clId="{F22289CF-FDCA-4A72-8D63-2307CB8CA33D}" dt="2022-01-10T14:10:47.053" v="79" actId="21"/>
        <pc:sldMkLst>
          <pc:docMk/>
          <pc:sldMk cId="0" sldId="291"/>
        </pc:sldMkLst>
        <pc:graphicFrameChg chg="del">
          <ac:chgData name="Інна Камишан" userId="32c276f5ecc3cef4" providerId="LiveId" clId="{F22289CF-FDCA-4A72-8D63-2307CB8CA33D}" dt="2022-01-10T14:10:47.053" v="79" actId="21"/>
          <ac:graphicFrameMkLst>
            <pc:docMk/>
            <pc:sldMk cId="0" sldId="291"/>
            <ac:graphicFrameMk id="306" creationId="{00000000-0000-0000-0000-000000000000}"/>
          </ac:graphicFrameMkLst>
        </pc:graphicFrameChg>
      </pc:sldChg>
      <pc:sldChg chg="addSp delSp modSp mod">
        <pc:chgData name="Інна Камишан" userId="32c276f5ecc3cef4" providerId="LiveId" clId="{F22289CF-FDCA-4A72-8D63-2307CB8CA33D}" dt="2022-01-10T14:17:30.184" v="144" actId="21"/>
        <pc:sldMkLst>
          <pc:docMk/>
          <pc:sldMk cId="0" sldId="292"/>
        </pc:sldMkLst>
        <pc:spChg chg="mod">
          <ac:chgData name="Інна Камишан" userId="32c276f5ecc3cef4" providerId="LiveId" clId="{F22289CF-FDCA-4A72-8D63-2307CB8CA33D}" dt="2022-01-10T13:50:23.586" v="78" actId="1076"/>
          <ac:spMkLst>
            <pc:docMk/>
            <pc:sldMk cId="0" sldId="292"/>
            <ac:spMk id="312" creationId="{00000000-0000-0000-0000-000000000000}"/>
          </ac:spMkLst>
        </pc:spChg>
        <pc:graphicFrameChg chg="add del">
          <ac:chgData name="Інна Камишан" userId="32c276f5ecc3cef4" providerId="LiveId" clId="{F22289CF-FDCA-4A72-8D63-2307CB8CA33D}" dt="2022-01-10T14:17:30.184" v="144" actId="21"/>
          <ac:graphicFrameMkLst>
            <pc:docMk/>
            <pc:sldMk cId="0" sldId="292"/>
            <ac:graphicFrameMk id="314" creationId="{00000000-0000-0000-0000-000000000000}"/>
          </ac:graphicFrameMkLst>
        </pc:graphicFrameChg>
      </pc:sldChg>
      <pc:sldChg chg="modSp add mod">
        <pc:chgData name="Інна Камишан" userId="32c276f5ecc3cef4" providerId="LiveId" clId="{F22289CF-FDCA-4A72-8D63-2307CB8CA33D}" dt="2022-01-10T13:18:43.786" v="15" actId="120"/>
        <pc:sldMkLst>
          <pc:docMk/>
          <pc:sldMk cId="3518379815" sldId="293"/>
        </pc:sldMkLst>
        <pc:spChg chg="mod">
          <ac:chgData name="Інна Камишан" userId="32c276f5ecc3cef4" providerId="LiveId" clId="{F22289CF-FDCA-4A72-8D63-2307CB8CA33D}" dt="2022-01-10T13:18:43.786" v="15" actId="120"/>
          <ac:spMkLst>
            <pc:docMk/>
            <pc:sldMk cId="3518379815" sldId="293"/>
            <ac:spMk id="178" creationId="{00000000-0000-0000-0000-000000000000}"/>
          </ac:spMkLst>
        </pc:spChg>
      </pc:sldChg>
      <pc:sldChg chg="modSp add del mod">
        <pc:chgData name="Інна Камишан" userId="32c276f5ecc3cef4" providerId="LiveId" clId="{F22289CF-FDCA-4A72-8D63-2307CB8CA33D}" dt="2022-01-10T13:35:36.281" v="64" actId="47"/>
        <pc:sldMkLst>
          <pc:docMk/>
          <pc:sldMk cId="1496605498" sldId="294"/>
        </pc:sldMkLst>
        <pc:spChg chg="mod">
          <ac:chgData name="Інна Камишан" userId="32c276f5ecc3cef4" providerId="LiveId" clId="{F22289CF-FDCA-4A72-8D63-2307CB8CA33D}" dt="2022-01-10T13:33:18.812" v="63" actId="14100"/>
          <ac:spMkLst>
            <pc:docMk/>
            <pc:sldMk cId="1496605498" sldId="294"/>
            <ac:spMk id="213" creationId="{00000000-0000-0000-0000-000000000000}"/>
          </ac:spMkLst>
        </pc:spChg>
      </pc:sldChg>
      <pc:sldChg chg="modSp add mod">
        <pc:chgData name="Інна Камишан" userId="32c276f5ecc3cef4" providerId="LiveId" clId="{F22289CF-FDCA-4A72-8D63-2307CB8CA33D}" dt="2022-01-10T13:31:58.851" v="51" actId="123"/>
        <pc:sldMkLst>
          <pc:docMk/>
          <pc:sldMk cId="2741508768" sldId="295"/>
        </pc:sldMkLst>
        <pc:spChg chg="mod">
          <ac:chgData name="Інна Камишан" userId="32c276f5ecc3cef4" providerId="LiveId" clId="{F22289CF-FDCA-4A72-8D63-2307CB8CA33D}" dt="2022-01-10T13:31:58.851" v="51" actId="123"/>
          <ac:spMkLst>
            <pc:docMk/>
            <pc:sldMk cId="2741508768" sldId="295"/>
            <ac:spMk id="213" creationId="{00000000-0000-0000-0000-000000000000}"/>
          </ac:spMkLst>
        </pc:spChg>
      </pc:sldChg>
      <pc:sldChg chg="addSp delSp modSp add mod">
        <pc:chgData name="Інна Камишан" userId="32c276f5ecc3cef4" providerId="LiveId" clId="{F22289CF-FDCA-4A72-8D63-2307CB8CA33D}" dt="2022-01-10T14:33:29.166" v="232" actId="1076"/>
        <pc:sldMkLst>
          <pc:docMk/>
          <pc:sldMk cId="1034524329" sldId="296"/>
        </pc:sldMkLst>
        <pc:spChg chg="mod">
          <ac:chgData name="Інна Камишан" userId="32c276f5ecc3cef4" providerId="LiveId" clId="{F22289CF-FDCA-4A72-8D63-2307CB8CA33D}" dt="2022-01-10T14:14:12.125" v="103"/>
          <ac:spMkLst>
            <pc:docMk/>
            <pc:sldMk cId="1034524329" sldId="296"/>
            <ac:spMk id="7" creationId="{0F68995E-3FE7-485D-B233-A7634786FF4A}"/>
          </ac:spMkLst>
        </pc:spChg>
        <pc:spChg chg="mod">
          <ac:chgData name="Інна Камишан" userId="32c276f5ecc3cef4" providerId="LiveId" clId="{F22289CF-FDCA-4A72-8D63-2307CB8CA33D}" dt="2022-01-10T14:14:23.754" v="114"/>
          <ac:spMkLst>
            <pc:docMk/>
            <pc:sldMk cId="1034524329" sldId="296"/>
            <ac:spMk id="10" creationId="{AEA03B75-1388-4703-9395-1987B7770D67}"/>
          </ac:spMkLst>
        </pc:spChg>
        <pc:spChg chg="mod">
          <ac:chgData name="Інна Камишан" userId="32c276f5ecc3cef4" providerId="LiveId" clId="{F22289CF-FDCA-4A72-8D63-2307CB8CA33D}" dt="2022-01-10T14:14:27.162" v="116"/>
          <ac:spMkLst>
            <pc:docMk/>
            <pc:sldMk cId="1034524329" sldId="296"/>
            <ac:spMk id="13" creationId="{CEDC489F-A9DC-404C-B1FA-E6795F28225D}"/>
          </ac:spMkLst>
        </pc:spChg>
        <pc:spChg chg="add del">
          <ac:chgData name="Інна Камишан" userId="32c276f5ecc3cef4" providerId="LiveId" clId="{F22289CF-FDCA-4A72-8D63-2307CB8CA33D}" dt="2022-01-10T14:16:58.133" v="136" actId="22"/>
          <ac:spMkLst>
            <pc:docMk/>
            <pc:sldMk cId="1034524329" sldId="296"/>
            <ac:spMk id="18" creationId="{A6D6CCE6-6CB2-4BCB-8577-5EA242C3DC58}"/>
          </ac:spMkLst>
        </pc:spChg>
        <pc:spChg chg="add del">
          <ac:chgData name="Інна Камишан" userId="32c276f5ecc3cef4" providerId="LiveId" clId="{F22289CF-FDCA-4A72-8D63-2307CB8CA33D}" dt="2022-01-10T14:17:28.860" v="143" actId="22"/>
          <ac:spMkLst>
            <pc:docMk/>
            <pc:sldMk cId="1034524329" sldId="296"/>
            <ac:spMk id="20" creationId="{19964026-DCFF-40AC-8CD2-7E6565A6F653}"/>
          </ac:spMkLst>
        </pc:spChg>
        <pc:spChg chg="add del mod">
          <ac:chgData name="Інна Камишан" userId="32c276f5ecc3cef4" providerId="LiveId" clId="{F22289CF-FDCA-4A72-8D63-2307CB8CA33D}" dt="2022-01-10T14:18:28.810" v="151"/>
          <ac:spMkLst>
            <pc:docMk/>
            <pc:sldMk cId="1034524329" sldId="296"/>
            <ac:spMk id="21" creationId="{37A12AA2-2E8A-4CDD-BA92-81770EB9E325}"/>
          </ac:spMkLst>
        </pc:spChg>
        <pc:spChg chg="add mod">
          <ac:chgData name="Інна Камишан" userId="32c276f5ecc3cef4" providerId="LiveId" clId="{F22289CF-FDCA-4A72-8D63-2307CB8CA33D}" dt="2022-01-10T14:31:29.767" v="214" actId="2711"/>
          <ac:spMkLst>
            <pc:docMk/>
            <pc:sldMk cId="1034524329" sldId="296"/>
            <ac:spMk id="23" creationId="{F1A27A58-EEBF-4FA9-82CD-D3702BC1DB65}"/>
          </ac:spMkLst>
        </pc:spChg>
        <pc:spChg chg="add del mod">
          <ac:chgData name="Інна Камишан" userId="32c276f5ecc3cef4" providerId="LiveId" clId="{F22289CF-FDCA-4A72-8D63-2307CB8CA33D}" dt="2022-01-10T14:30:48.568" v="211" actId="478"/>
          <ac:spMkLst>
            <pc:docMk/>
            <pc:sldMk cId="1034524329" sldId="296"/>
            <ac:spMk id="25" creationId="{EA5310DE-7ABB-45D2-B2D3-5FD34B427A8D}"/>
          </ac:spMkLst>
        </pc:spChg>
        <pc:spChg chg="add mod">
          <ac:chgData name="Інна Камишан" userId="32c276f5ecc3cef4" providerId="LiveId" clId="{F22289CF-FDCA-4A72-8D63-2307CB8CA33D}" dt="2022-01-10T14:30:46.374" v="210" actId="14100"/>
          <ac:spMkLst>
            <pc:docMk/>
            <pc:sldMk cId="1034524329" sldId="296"/>
            <ac:spMk id="27" creationId="{E82FFA5B-2065-43C5-BBDC-FDFF4601BC27}"/>
          </ac:spMkLst>
        </pc:spChg>
        <pc:spChg chg="add mod">
          <ac:chgData name="Інна Камишан" userId="32c276f5ecc3cef4" providerId="LiveId" clId="{F22289CF-FDCA-4A72-8D63-2307CB8CA33D}" dt="2022-01-10T14:32:22.582" v="221" actId="1076"/>
          <ac:spMkLst>
            <pc:docMk/>
            <pc:sldMk cId="1034524329" sldId="296"/>
            <ac:spMk id="37" creationId="{742F93D9-E9DD-44AA-9985-921147F59294}"/>
          </ac:spMkLst>
        </pc:spChg>
        <pc:spChg chg="mod">
          <ac:chgData name="Інна Камишан" userId="32c276f5ecc3cef4" providerId="LiveId" clId="{F22289CF-FDCA-4A72-8D63-2307CB8CA33D}" dt="2022-01-10T14:33:29.166" v="232" actId="1076"/>
          <ac:spMkLst>
            <pc:docMk/>
            <pc:sldMk cId="1034524329" sldId="296"/>
            <ac:spMk id="312" creationId="{00000000-0000-0000-0000-000000000000}"/>
          </ac:spMkLst>
        </pc:spChg>
        <pc:grpChg chg="add del mod">
          <ac:chgData name="Інна Камишан" userId="32c276f5ecc3cef4" providerId="LiveId" clId="{F22289CF-FDCA-4A72-8D63-2307CB8CA33D}" dt="2022-01-10T14:14:20.286" v="110"/>
          <ac:grpSpMkLst>
            <pc:docMk/>
            <pc:sldMk cId="1034524329" sldId="296"/>
            <ac:grpSpMk id="6" creationId="{9367A44D-D7F1-4EAC-AB70-DAA4E64B4C57}"/>
          </ac:grpSpMkLst>
        </pc:grpChg>
        <pc:grpChg chg="add del mod">
          <ac:chgData name="Інна Камишан" userId="32c276f5ecc3cef4" providerId="LiveId" clId="{F22289CF-FDCA-4A72-8D63-2307CB8CA33D}" dt="2022-01-10T14:14:25.754" v="115"/>
          <ac:grpSpMkLst>
            <pc:docMk/>
            <pc:sldMk cId="1034524329" sldId="296"/>
            <ac:grpSpMk id="9" creationId="{FDDE7404-54D6-41D5-ACEA-AFF34BE579E3}"/>
          </ac:grpSpMkLst>
        </pc:grpChg>
        <pc:grpChg chg="add del mod">
          <ac:chgData name="Інна Камишан" userId="32c276f5ecc3cef4" providerId="LiveId" clId="{F22289CF-FDCA-4A72-8D63-2307CB8CA33D}" dt="2022-01-10T14:14:29.491" v="117"/>
          <ac:grpSpMkLst>
            <pc:docMk/>
            <pc:sldMk cId="1034524329" sldId="296"/>
            <ac:grpSpMk id="12" creationId="{0DE56E26-61A9-43E6-87EC-1CB0133387F0}"/>
          </ac:grpSpMkLst>
        </pc:grpChg>
        <pc:graphicFrameChg chg="del">
          <ac:chgData name="Інна Камишан" userId="32c276f5ecc3cef4" providerId="LiveId" clId="{F22289CF-FDCA-4A72-8D63-2307CB8CA33D}" dt="2022-01-10T14:17:37.239" v="146" actId="21"/>
          <ac:graphicFrameMkLst>
            <pc:docMk/>
            <pc:sldMk cId="1034524329" sldId="296"/>
            <ac:graphicFrameMk id="314" creationId="{00000000-0000-0000-0000-000000000000}"/>
          </ac:graphicFrameMkLst>
        </pc:graphicFrameChg>
        <pc:picChg chg="add del mod modCrop">
          <ac:chgData name="Інна Камишан" userId="32c276f5ecc3cef4" providerId="LiveId" clId="{F22289CF-FDCA-4A72-8D63-2307CB8CA33D}" dt="2022-01-10T14:27:08.169" v="179" actId="478"/>
          <ac:picMkLst>
            <pc:docMk/>
            <pc:sldMk cId="1034524329" sldId="296"/>
            <ac:picMk id="2" creationId="{1C020A69-EDDE-4A2D-82C2-AA6C19BFC4F1}"/>
          </ac:picMkLst>
        </pc:picChg>
        <pc:picChg chg="add del mod modCrop">
          <ac:chgData name="Інна Камишан" userId="32c276f5ecc3cef4" providerId="LiveId" clId="{F22289CF-FDCA-4A72-8D63-2307CB8CA33D}" dt="2022-01-10T14:24:35.081" v="173" actId="478"/>
          <ac:picMkLst>
            <pc:docMk/>
            <pc:sldMk cId="1034524329" sldId="296"/>
            <ac:picMk id="3" creationId="{F99EAA02-7503-43F6-9C51-B4E73E965006}"/>
          </ac:picMkLst>
        </pc:picChg>
        <pc:picChg chg="mod">
          <ac:chgData name="Інна Камишан" userId="32c276f5ecc3cef4" providerId="LiveId" clId="{F22289CF-FDCA-4A72-8D63-2307CB8CA33D}" dt="2022-01-10T14:14:12.125" v="103"/>
          <ac:picMkLst>
            <pc:docMk/>
            <pc:sldMk cId="1034524329" sldId="296"/>
            <ac:picMk id="8" creationId="{235508E6-0096-4DCC-B961-0CE922A89733}"/>
          </ac:picMkLst>
        </pc:picChg>
        <pc:picChg chg="mod">
          <ac:chgData name="Інна Камишан" userId="32c276f5ecc3cef4" providerId="LiveId" clId="{F22289CF-FDCA-4A72-8D63-2307CB8CA33D}" dt="2022-01-10T14:14:23.754" v="114"/>
          <ac:picMkLst>
            <pc:docMk/>
            <pc:sldMk cId="1034524329" sldId="296"/>
            <ac:picMk id="11" creationId="{66EC425C-9AA0-420D-BC61-2B8A53508C06}"/>
          </ac:picMkLst>
        </pc:picChg>
        <pc:picChg chg="mod">
          <ac:chgData name="Інна Камишан" userId="32c276f5ecc3cef4" providerId="LiveId" clId="{F22289CF-FDCA-4A72-8D63-2307CB8CA33D}" dt="2022-01-10T14:14:27.162" v="116"/>
          <ac:picMkLst>
            <pc:docMk/>
            <pc:sldMk cId="1034524329" sldId="296"/>
            <ac:picMk id="14" creationId="{A4199935-D0FD-4F00-AFD3-1CEB55A639A4}"/>
          </ac:picMkLst>
        </pc:picChg>
        <pc:picChg chg="add del">
          <ac:chgData name="Інна Камишан" userId="32c276f5ecc3cef4" providerId="LiveId" clId="{F22289CF-FDCA-4A72-8D63-2307CB8CA33D}" dt="2022-01-10T14:18:38.018" v="153"/>
          <ac:picMkLst>
            <pc:docMk/>
            <pc:sldMk cId="1034524329" sldId="296"/>
            <ac:picMk id="15" creationId="{BFBAF3DF-60E3-4D51-A7AE-2D456A63E112}"/>
          </ac:picMkLst>
        </pc:picChg>
        <pc:picChg chg="add mod">
          <ac:chgData name="Інна Камишан" userId="32c276f5ecc3cef4" providerId="LiveId" clId="{F22289CF-FDCA-4A72-8D63-2307CB8CA33D}" dt="2022-01-10T14:27:49.574" v="188" actId="1076"/>
          <ac:picMkLst>
            <pc:docMk/>
            <pc:sldMk cId="1034524329" sldId="296"/>
            <ac:picMk id="22" creationId="{800E4A3D-305C-414F-90C5-F5FABE819B50}"/>
          </ac:picMkLst>
        </pc:picChg>
        <pc:picChg chg="add del mod">
          <ac:chgData name="Інна Камишан" userId="32c276f5ecc3cef4" providerId="LiveId" clId="{F22289CF-FDCA-4A72-8D63-2307CB8CA33D}" dt="2022-01-10T14:27:17.839" v="181"/>
          <ac:picMkLst>
            <pc:docMk/>
            <pc:sldMk cId="1034524329" sldId="296"/>
            <ac:picMk id="26" creationId="{77B4DF3A-A0F5-44A8-9682-CB95CBC67833}"/>
          </ac:picMkLst>
        </pc:picChg>
        <pc:picChg chg="add mod modCrop">
          <ac:chgData name="Інна Камишан" userId="32c276f5ecc3cef4" providerId="LiveId" clId="{F22289CF-FDCA-4A72-8D63-2307CB8CA33D}" dt="2022-01-10T14:27:58.918" v="192" actId="1076"/>
          <ac:picMkLst>
            <pc:docMk/>
            <pc:sldMk cId="1034524329" sldId="296"/>
            <ac:picMk id="29" creationId="{29ACC40F-F0C3-4AAE-B7F3-7FB331EC32D0}"/>
          </ac:picMkLst>
        </pc:picChg>
        <pc:picChg chg="add mod">
          <ac:chgData name="Інна Камишан" userId="32c276f5ecc3cef4" providerId="LiveId" clId="{F22289CF-FDCA-4A72-8D63-2307CB8CA33D}" dt="2022-01-10T14:31:48.350" v="215" actId="1076"/>
          <ac:picMkLst>
            <pc:docMk/>
            <pc:sldMk cId="1034524329" sldId="296"/>
            <ac:picMk id="31" creationId="{1A44A384-2400-49A8-AB70-EAC7134E070B}"/>
          </ac:picMkLst>
        </pc:picChg>
        <pc:picChg chg="del">
          <ac:chgData name="Інна Камишан" userId="32c276f5ecc3cef4" providerId="LiveId" clId="{F22289CF-FDCA-4A72-8D63-2307CB8CA33D}" dt="2022-01-10T14:11:13.576" v="81" actId="478"/>
          <ac:picMkLst>
            <pc:docMk/>
            <pc:sldMk cId="1034524329" sldId="296"/>
            <ac:picMk id="315" creationId="{00000000-0000-0000-0000-000000000000}"/>
          </ac:picMkLst>
        </pc:picChg>
      </pc:sldChg>
      <pc:sldChg chg="modSp add mod ord">
        <pc:chgData name="Інна Камишан" userId="32c276f5ecc3cef4" providerId="LiveId" clId="{F22289CF-FDCA-4A72-8D63-2307CB8CA33D}" dt="2022-01-10T15:01:21.086" v="371"/>
        <pc:sldMkLst>
          <pc:docMk/>
          <pc:sldMk cId="1509639374" sldId="297"/>
        </pc:sldMkLst>
        <pc:spChg chg="mod">
          <ac:chgData name="Інна Камишан" userId="32c276f5ecc3cef4" providerId="LiveId" clId="{F22289CF-FDCA-4A72-8D63-2307CB8CA33D}" dt="2022-01-10T14:50:59.277" v="306" actId="255"/>
          <ac:spMkLst>
            <pc:docMk/>
            <pc:sldMk cId="1509639374" sldId="297"/>
            <ac:spMk id="69" creationId="{00000000-0000-0000-0000-000000000000}"/>
          </ac:spMkLst>
        </pc:spChg>
        <pc:spChg chg="mod">
          <ac:chgData name="Інна Камишан" userId="32c276f5ecc3cef4" providerId="LiveId" clId="{F22289CF-FDCA-4A72-8D63-2307CB8CA33D}" dt="2022-01-10T14:56:55.398" v="356" actId="20577"/>
          <ac:spMkLst>
            <pc:docMk/>
            <pc:sldMk cId="1509639374" sldId="297"/>
            <ac:spMk id="70" creationId="{00000000-0000-0000-0000-000000000000}"/>
          </ac:spMkLst>
        </pc:spChg>
      </pc:sldChg>
      <pc:sldChg chg="modSp add mod ord">
        <pc:chgData name="Інна Камишан" userId="32c276f5ecc3cef4" providerId="LiveId" clId="{F22289CF-FDCA-4A72-8D63-2307CB8CA33D}" dt="2022-01-10T15:01:22.900" v="373"/>
        <pc:sldMkLst>
          <pc:docMk/>
          <pc:sldMk cId="2419810288" sldId="298"/>
        </pc:sldMkLst>
        <pc:spChg chg="mod">
          <ac:chgData name="Інна Камишан" userId="32c276f5ecc3cef4" providerId="LiveId" clId="{F22289CF-FDCA-4A72-8D63-2307CB8CA33D}" dt="2022-01-10T14:57:15.700" v="369" actId="20577"/>
          <ac:spMkLst>
            <pc:docMk/>
            <pc:sldMk cId="2419810288" sldId="298"/>
            <ac:spMk id="7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09888578bd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09888578bd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09888578bd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09888578bd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09888578bd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09888578bd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09888578b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09888578b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09888578bd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09888578bd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09888578bd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09888578bd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9888578bd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9888578bd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09888578bd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09888578b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109888578bd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109888578bd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09888578bd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09888578bd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09888578b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09888578b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109888578bd_0_1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109888578bd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9888578bd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9888578b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9888578bd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9888578bd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24524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09888578bd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09888578bd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09888578bd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09888578bd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9888578bd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9888578bd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9888578bd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09888578bd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09888578bd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109888578bd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97106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09888578bd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09888578bd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109888578bd_0_2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109888578bd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09888578b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09888578b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06921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109888578bd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109888578bd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9888578bd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09888578bd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09888578bd_0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09888578bd_0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09888578bd_0_2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09888578bd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09888578bd_0_2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109888578bd_0_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09888578bd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09888578bd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09888578bd_0_2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09888578bd_0_2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09888578bd_0_2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09888578bd_0_2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09888578bd_0_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09888578bd_0_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09888578bd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09888578bd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09888578bd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09888578b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65342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09888578bd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09888578bd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072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09888578b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09888578b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109888578b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109888578b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09888578bd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109888578b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109888578b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109888578b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09888578bd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09888578bd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www.facebook.com/kidspoliceNPU/"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zakon.rada.gov.ua/laws/show/z0111-20#Text"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www.kmu.gov.ua/storage/app/media/reforms/ukrainska-shkola-compressed.pdf" TargetMode="External"/><Relationship Id="rId3" Type="http://schemas.openxmlformats.org/officeDocument/2006/relationships/hyperlink" Target="https://zakon.rada.gov.ua/laws/show/2402-14#Text" TargetMode="External"/><Relationship Id="rId7" Type="http://schemas.openxmlformats.org/officeDocument/2006/relationships/hyperlink" Target="https://zakon.rada.gov.ua/laws/show/z0885-18#Text" TargetMode="External"/><Relationship Id="rId12"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zakon.rada.gov.ua/laws/show/2145-19#Text" TargetMode="External"/><Relationship Id="rId11" Type="http://schemas.openxmlformats.org/officeDocument/2006/relationships/hyperlink" Target="https://imzo.gov.ua/2020/08/17/lyst-mon-vid-14-08-2020-1-9-436-pro-stvorennia-bezpechnoho-osvitn-oho-seredovyshcha-v-zakladi-osvity-ta-poperedzhennia-i-protydii-bulinhu-ts-kuvanniu/" TargetMode="External"/><Relationship Id="rId5" Type="http://schemas.openxmlformats.org/officeDocument/2006/relationships/hyperlink" Target="https://zakon.rada.gov.ua/laws/show/2657-19#Text" TargetMode="External"/><Relationship Id="rId10" Type="http://schemas.openxmlformats.org/officeDocument/2006/relationships/hyperlink" Target="https://mon.gov.ua/ua/npa/pro-zatverdzhennya-planu-zahodiv-spryamovanih-na-zapobigannya-ta-protidiyu-bulingu-ckuvannyu-v-zakladah-osviti" TargetMode="External"/><Relationship Id="rId4" Type="http://schemas.openxmlformats.org/officeDocument/2006/relationships/hyperlink" Target="https://zakon.rada.gov.ua/laws/show/1296-15#Text" TargetMode="External"/><Relationship Id="rId9" Type="http://schemas.openxmlformats.org/officeDocument/2006/relationships/hyperlink" Target="https://mon.gov.ua/ua/npa/deyaki-pitannya-reaguvannya-na-vipadki-bulingu-ckuvannya-ta-zastosuvannya-zahodiv-vihovnogo-vplivu-v-zakladah-osvit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imzo.gov.ua/2020/08/17/lyst-mon-vid-14-08-2020-1-9-436-pro-stvorennia-bezpechnoho-osvitn-oho-seredovyshcha-v-zakladi-osvity-ta-poperedzhennia-i-protydii-bulinhu-ts-kuvanniu/" TargetMode="External"/><Relationship Id="rId3" Type="http://schemas.openxmlformats.org/officeDocument/2006/relationships/hyperlink" Target="https://mon.gov.ua/ua/npa/pro-vnesennya-zmin-do-nakazu-ministerstva-osviti-i-nauki-ukrayini-vid-26-lyutogo-2020-roku-293" TargetMode="External"/><Relationship Id="rId7" Type="http://schemas.openxmlformats.org/officeDocument/2006/relationships/hyperlink" Target="https://drive.google.com/file/d/1hRE8jdvVacpWYIOo9_Y4M0DM4w41AY05/view"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zakon.rada.gov.ua/rada/show/v5480729-18#Text" TargetMode="External"/><Relationship Id="rId5" Type="http://schemas.openxmlformats.org/officeDocument/2006/relationships/hyperlink" Target="https://mon.gov.ua/ua/npa/pro-zatverdzhennya-metodichnih-rekomendacij-shodo-viyavlennya-reaguvannya-na-vipadki-domashnogo-nasilstva-i-vzayemodiyi-pedagogichnih-pracivnikiv-iz-inshimi-organami-ta-sluzhbami" TargetMode="External"/><Relationship Id="rId4" Type="http://schemas.openxmlformats.org/officeDocument/2006/relationships/hyperlink" Target="https://zakon.rada.gov.ua/rada/show/v-557729-14#Text" TargetMode="External"/><Relationship Id="rId9"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21846" y="1135850"/>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uk" sz="3300" b="1" i="1">
                <a:solidFill>
                  <a:srgbClr val="FF9900"/>
                </a:solidFill>
                <a:latin typeface="Lobster"/>
                <a:ea typeface="Lobster"/>
                <a:cs typeface="Lobster"/>
                <a:sym typeface="Lobster"/>
              </a:rPr>
              <a:t>Формування ефективної практики </a:t>
            </a:r>
            <a:br>
              <a:rPr lang="uk" sz="3300" b="1" i="1">
                <a:solidFill>
                  <a:srgbClr val="FF9900"/>
                </a:solidFill>
                <a:latin typeface="Lobster"/>
                <a:ea typeface="Lobster"/>
                <a:cs typeface="Lobster"/>
                <a:sym typeface="Lobster"/>
              </a:rPr>
            </a:br>
            <a:r>
              <a:rPr lang="uk" sz="3300" b="1" i="1">
                <a:solidFill>
                  <a:srgbClr val="FF9900"/>
                </a:solidFill>
                <a:latin typeface="Lobster"/>
                <a:ea typeface="Lobster"/>
                <a:cs typeface="Lobster"/>
                <a:sym typeface="Lobster"/>
              </a:rPr>
              <a:t>з розгляду заяв про випадки булінгу (цькування) в закладі освіти</a:t>
            </a:r>
            <a:endParaRPr sz="7100" b="1" i="1">
              <a:solidFill>
                <a:srgbClr val="FF9900"/>
              </a:solidFill>
              <a:latin typeface="Lobster"/>
              <a:ea typeface="Lobster"/>
              <a:cs typeface="Lobster"/>
              <a:sym typeface="Lobster"/>
            </a:endParaRPr>
          </a:p>
        </p:txBody>
      </p:sp>
      <p:sp>
        <p:nvSpPr>
          <p:cNvPr id="55" name="Google Shape;55;p13"/>
          <p:cNvSpPr txBox="1">
            <a:spLocks noGrp="1"/>
          </p:cNvSpPr>
          <p:nvPr>
            <p:ph type="subTitle" idx="1"/>
          </p:nvPr>
        </p:nvSpPr>
        <p:spPr>
          <a:xfrm>
            <a:off x="-107150" y="3299575"/>
            <a:ext cx="44040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uk" dirty="0">
                <a:latin typeface="Lobster"/>
                <a:ea typeface="Lobster"/>
                <a:cs typeface="Lobster"/>
                <a:sym typeface="Lobster"/>
              </a:rPr>
              <a:t>І</a:t>
            </a:r>
            <a:r>
              <a:rPr lang="uk" sz="2100" dirty="0">
                <a:latin typeface="Lobster"/>
                <a:ea typeface="Lobster"/>
                <a:cs typeface="Lobster"/>
                <a:sym typeface="Lobster"/>
              </a:rPr>
              <a:t>нна Камишан   24.01.2022</a:t>
            </a:r>
            <a:endParaRPr sz="2100" dirty="0">
              <a:latin typeface="Lobster"/>
              <a:ea typeface="Lobster"/>
              <a:cs typeface="Lobster"/>
              <a:sym typeface="Lobster"/>
            </a:endParaRPr>
          </a:p>
        </p:txBody>
      </p:sp>
      <p:pic>
        <p:nvPicPr>
          <p:cNvPr id="56" name="Google Shape;56;p13"/>
          <p:cNvPicPr preferRelativeResize="0"/>
          <p:nvPr/>
        </p:nvPicPr>
        <p:blipFill>
          <a:blip r:embed="rId3">
            <a:alphaModFix/>
          </a:blip>
          <a:stretch>
            <a:fillRect/>
          </a:stretch>
        </p:blipFill>
        <p:spPr>
          <a:xfrm>
            <a:off x="6232713" y="0"/>
            <a:ext cx="2911288" cy="1135850"/>
          </a:xfrm>
          <a:prstGeom prst="rect">
            <a:avLst/>
          </a:prstGeom>
          <a:noFill/>
          <a:ln>
            <a:noFill/>
          </a:ln>
        </p:spPr>
      </p:pic>
      <p:pic>
        <p:nvPicPr>
          <p:cNvPr id="57" name="Google Shape;57;p13"/>
          <p:cNvPicPr preferRelativeResize="0"/>
          <p:nvPr/>
        </p:nvPicPr>
        <p:blipFill>
          <a:blip r:embed="rId4">
            <a:alphaModFix/>
          </a:blip>
          <a:stretch>
            <a:fillRect/>
          </a:stretch>
        </p:blipFill>
        <p:spPr>
          <a:xfrm>
            <a:off x="-51175" y="3910000"/>
            <a:ext cx="9266625" cy="123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0"/>
          <p:cNvSpPr txBox="1">
            <a:spLocks noGrp="1"/>
          </p:cNvSpPr>
          <p:nvPr>
            <p:ph type="ctrTitle"/>
          </p:nvPr>
        </p:nvSpPr>
        <p:spPr>
          <a:xfrm>
            <a:off x="215275" y="1371625"/>
            <a:ext cx="8520600" cy="3354000"/>
          </a:xfrm>
          <a:prstGeom prst="rect">
            <a:avLst/>
          </a:prstGeom>
        </p:spPr>
        <p:txBody>
          <a:bodyPr spcFirstLastPara="1" wrap="square" lIns="91425" tIns="91425" rIns="91425" bIns="91425" anchor="b" anchorCtr="0">
            <a:normAutofit fontScale="90000"/>
          </a:bodyPr>
          <a:lstStyle/>
          <a:p>
            <a:pPr marL="0" lvl="0" indent="-228600" algn="l" rtl="0">
              <a:lnSpc>
                <a:spcPct val="115000"/>
              </a:lnSpc>
              <a:spcBef>
                <a:spcPts val="1200"/>
              </a:spcBef>
              <a:spcAft>
                <a:spcPts val="0"/>
              </a:spcAft>
              <a:buNone/>
            </a:pPr>
            <a:endParaRPr sz="1400" b="1">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ct val="41249"/>
              <a:buFont typeface="Arial"/>
              <a:buNone/>
            </a:pPr>
            <a:r>
              <a:rPr lang="uk" sz="2666" b="1">
                <a:latin typeface="Lobster"/>
                <a:ea typeface="Lobster"/>
                <a:cs typeface="Lobster"/>
                <a:sym typeface="Lobster"/>
              </a:rPr>
              <a:t>Т</a:t>
            </a:r>
            <a:r>
              <a:rPr lang="uk" sz="2666" b="1">
                <a:solidFill>
                  <a:srgbClr val="0000FF"/>
                </a:solidFill>
                <a:latin typeface="Lobster"/>
                <a:ea typeface="Lobster"/>
                <a:cs typeface="Lobster"/>
                <a:sym typeface="Lobster"/>
              </a:rPr>
              <a:t>иповими ознаками булінгу (цькування) є:</a:t>
            </a:r>
            <a:endParaRPr sz="2666" b="1">
              <a:solidFill>
                <a:srgbClr val="0000FF"/>
              </a:solidFill>
              <a:latin typeface="Lobster"/>
              <a:ea typeface="Lobster"/>
              <a:cs typeface="Lobster"/>
              <a:sym typeface="Lobster"/>
            </a:endParaRPr>
          </a:p>
          <a:p>
            <a:pPr marL="0" lvl="0" indent="-228600" algn="l" rtl="0">
              <a:lnSpc>
                <a:spcPct val="115000"/>
              </a:lnSpc>
              <a:spcBef>
                <a:spcPts val="1200"/>
              </a:spcBef>
              <a:spcAft>
                <a:spcPts val="0"/>
              </a:spcAft>
              <a:buClr>
                <a:schemeClr val="dk1"/>
              </a:buClr>
              <a:buSzPct val="41249"/>
              <a:buFont typeface="Arial"/>
              <a:buNone/>
            </a:pPr>
            <a:r>
              <a:rPr lang="uk" sz="2666">
                <a:latin typeface="Lobster"/>
                <a:ea typeface="Lobster"/>
                <a:cs typeface="Lobster"/>
                <a:sym typeface="Lobster"/>
              </a:rPr>
              <a:t>-</a:t>
            </a:r>
            <a:r>
              <a:rPr lang="uk" sz="1966">
                <a:latin typeface="Lobster"/>
                <a:ea typeface="Lobster"/>
                <a:cs typeface="Lobster"/>
                <a:sym typeface="Lobster"/>
              </a:rPr>
              <a:t>        </a:t>
            </a:r>
            <a:r>
              <a:rPr lang="uk" sz="2666" b="1">
                <a:latin typeface="Lobster"/>
                <a:ea typeface="Lobster"/>
                <a:cs typeface="Lobster"/>
                <a:sym typeface="Lobster"/>
              </a:rPr>
              <a:t>систематичність (повторюваність) діяння;</a:t>
            </a:r>
            <a:endParaRPr sz="2666" b="1">
              <a:latin typeface="Lobster"/>
              <a:ea typeface="Lobster"/>
              <a:cs typeface="Lobster"/>
              <a:sym typeface="Lobster"/>
            </a:endParaRPr>
          </a:p>
          <a:p>
            <a:pPr marL="0" lvl="0" indent="-228600" algn="l" rtl="0">
              <a:lnSpc>
                <a:spcPct val="115000"/>
              </a:lnSpc>
              <a:spcBef>
                <a:spcPts val="1200"/>
              </a:spcBef>
              <a:spcAft>
                <a:spcPts val="0"/>
              </a:spcAft>
              <a:buClr>
                <a:schemeClr val="dk1"/>
              </a:buClr>
              <a:buSzPct val="41249"/>
              <a:buFont typeface="Arial"/>
              <a:buNone/>
            </a:pPr>
            <a:r>
              <a:rPr lang="uk" sz="2666">
                <a:latin typeface="Lobster"/>
                <a:ea typeface="Lobster"/>
                <a:cs typeface="Lobster"/>
                <a:sym typeface="Lobster"/>
              </a:rPr>
              <a:t>-</a:t>
            </a:r>
            <a:r>
              <a:rPr lang="uk" sz="1966">
                <a:latin typeface="Lobster"/>
                <a:ea typeface="Lobster"/>
                <a:cs typeface="Lobster"/>
                <a:sym typeface="Lobster"/>
              </a:rPr>
              <a:t>        </a:t>
            </a:r>
            <a:r>
              <a:rPr lang="uk" sz="2666" b="1">
                <a:latin typeface="Lobster"/>
                <a:ea typeface="Lobster"/>
                <a:cs typeface="Lobster"/>
                <a:sym typeface="Lobster"/>
              </a:rPr>
              <a:t>наявність сторін - кривдник (булер), потерпілий (жертва булінгу), спостерігачі (за наявності);</a:t>
            </a:r>
            <a:endParaRPr sz="2666" b="1">
              <a:latin typeface="Lobster"/>
              <a:ea typeface="Lobster"/>
              <a:cs typeface="Lobster"/>
              <a:sym typeface="Lobster"/>
            </a:endParaRPr>
          </a:p>
          <a:p>
            <a:pPr marL="0" lvl="0" indent="-228600" algn="l" rtl="0">
              <a:lnSpc>
                <a:spcPct val="115000"/>
              </a:lnSpc>
              <a:spcBef>
                <a:spcPts val="1200"/>
              </a:spcBef>
              <a:spcAft>
                <a:spcPts val="1200"/>
              </a:spcAft>
              <a:buClr>
                <a:schemeClr val="dk1"/>
              </a:buClr>
              <a:buSzPct val="41249"/>
              <a:buFont typeface="Arial"/>
              <a:buNone/>
            </a:pPr>
            <a:r>
              <a:rPr lang="uk" sz="2666">
                <a:latin typeface="Lobster"/>
                <a:ea typeface="Lobster"/>
                <a:cs typeface="Lobster"/>
                <a:sym typeface="Lobster"/>
              </a:rPr>
              <a:t>-</a:t>
            </a:r>
            <a:r>
              <a:rPr lang="uk" sz="1966">
                <a:latin typeface="Lobster"/>
                <a:ea typeface="Lobster"/>
                <a:cs typeface="Lobster"/>
                <a:sym typeface="Lobster"/>
              </a:rPr>
              <a:t>        </a:t>
            </a:r>
            <a:r>
              <a:rPr lang="uk" sz="2666" b="1">
                <a:latin typeface="Lobster"/>
                <a:ea typeface="Lobster"/>
                <a:cs typeface="Lobster"/>
                <a:sym typeface="Lobster"/>
              </a:rPr>
              <a:t>дії або бездіяльність кривдника, наслідком 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a:t>
            </a:r>
            <a:endParaRPr sz="2666" b="1">
              <a:latin typeface="Lobster"/>
              <a:ea typeface="Lobster"/>
              <a:cs typeface="Lobster"/>
              <a:sym typeface="Lobster"/>
            </a:endParaRPr>
          </a:p>
        </p:txBody>
      </p:sp>
      <p:pic>
        <p:nvPicPr>
          <p:cNvPr id="103" name="Google Shape;103;p20"/>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ctrTitle"/>
          </p:nvPr>
        </p:nvSpPr>
        <p:spPr>
          <a:xfrm>
            <a:off x="128600" y="-83675"/>
            <a:ext cx="6328500" cy="970200"/>
          </a:xfrm>
          <a:prstGeom prst="rect">
            <a:avLst/>
          </a:prstGeom>
        </p:spPr>
        <p:txBody>
          <a:bodyPr spcFirstLastPara="1" wrap="square" lIns="91425" tIns="91425" rIns="91425" bIns="91425" anchor="b" anchorCtr="0">
            <a:normAutofit fontScale="90000"/>
          </a:bodyPr>
          <a:lstStyle/>
          <a:p>
            <a:pPr marL="457200" lvl="0" indent="0" algn="l" rtl="0">
              <a:lnSpc>
                <a:spcPct val="95000"/>
              </a:lnSpc>
              <a:spcBef>
                <a:spcPts val="1200"/>
              </a:spcBef>
              <a:spcAft>
                <a:spcPts val="1200"/>
              </a:spcAft>
              <a:buNone/>
            </a:pPr>
            <a:r>
              <a:rPr lang="uk" sz="1927">
                <a:latin typeface="Lobster"/>
                <a:ea typeface="Lobster"/>
                <a:cs typeface="Lobster"/>
                <a:sym typeface="Lobster"/>
              </a:rPr>
              <a:t>    </a:t>
            </a:r>
            <a:r>
              <a:rPr lang="uk" sz="2000" b="1">
                <a:highlight>
                  <a:srgbClr val="FFFF00"/>
                </a:highlight>
                <a:latin typeface="Lobster"/>
                <a:ea typeface="Lobster"/>
                <a:cs typeface="Lobster"/>
                <a:sym typeface="Lobster"/>
              </a:rPr>
              <a:t>Хто є суб’єктами розгляду заяв про випадки булінгу (цькування)</a:t>
            </a:r>
            <a:endParaRPr sz="7700" b="1">
              <a:solidFill>
                <a:srgbClr val="FF9900"/>
              </a:solidFill>
              <a:highlight>
                <a:srgbClr val="FFFF00"/>
              </a:highlight>
              <a:latin typeface="Lobster"/>
              <a:ea typeface="Lobster"/>
              <a:cs typeface="Lobster"/>
              <a:sym typeface="Lobster"/>
            </a:endParaRPr>
          </a:p>
        </p:txBody>
      </p:sp>
      <p:sp>
        <p:nvSpPr>
          <p:cNvPr id="109" name="Google Shape;109;p21"/>
          <p:cNvSpPr txBox="1">
            <a:spLocks noGrp="1"/>
          </p:cNvSpPr>
          <p:nvPr>
            <p:ph type="subTitle" idx="1"/>
          </p:nvPr>
        </p:nvSpPr>
        <p:spPr>
          <a:xfrm>
            <a:off x="775800" y="973300"/>
            <a:ext cx="7592400" cy="3440700"/>
          </a:xfrm>
          <a:prstGeom prst="rect">
            <a:avLst/>
          </a:prstGeom>
        </p:spPr>
        <p:txBody>
          <a:bodyPr spcFirstLastPara="1" wrap="square" lIns="91425" tIns="91425" rIns="91425" bIns="91425" anchor="t" anchorCtr="0">
            <a:noAutofit/>
          </a:bodyPr>
          <a:lstStyle/>
          <a:p>
            <a:pPr marL="457200" lvl="0" indent="0" algn="l" rtl="0">
              <a:lnSpc>
                <a:spcPct val="95000"/>
              </a:lnSpc>
              <a:spcBef>
                <a:spcPts val="1200"/>
              </a:spcBef>
              <a:spcAft>
                <a:spcPts val="0"/>
              </a:spcAft>
              <a:buNone/>
            </a:pPr>
            <a:r>
              <a:rPr lang="uk" sz="2755" dirty="0">
                <a:solidFill>
                  <a:schemeClr val="dk1"/>
                </a:solidFill>
                <a:latin typeface="Lobster"/>
                <a:ea typeface="Lobster"/>
                <a:cs typeface="Lobster"/>
                <a:sym typeface="Lobster"/>
              </a:rPr>
              <a:t>1.</a:t>
            </a:r>
            <a:r>
              <a:rPr lang="uk" sz="2527" dirty="0">
                <a:solidFill>
                  <a:schemeClr val="dk1"/>
                </a:solidFill>
                <a:latin typeface="Lobster"/>
                <a:ea typeface="Lobster"/>
                <a:cs typeface="Lobster"/>
                <a:sym typeface="Lobster"/>
              </a:rPr>
              <a:t>    </a:t>
            </a:r>
            <a:r>
              <a:rPr lang="uk" sz="2000" b="1" dirty="0">
                <a:solidFill>
                  <a:schemeClr val="dk1"/>
                </a:solidFill>
                <a:latin typeface="Lobster"/>
                <a:ea typeface="Lobster"/>
                <a:cs typeface="Lobster"/>
                <a:sym typeface="Lobster"/>
              </a:rPr>
              <a:t>Служба освітнього омбудсмена</a:t>
            </a:r>
            <a:endParaRPr sz="2755"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2755" dirty="0">
                <a:solidFill>
                  <a:schemeClr val="dk1"/>
                </a:solidFill>
                <a:latin typeface="Lobster"/>
                <a:ea typeface="Lobster"/>
                <a:cs typeface="Lobster"/>
                <a:sym typeface="Lobster"/>
              </a:rPr>
              <a:t>2.</a:t>
            </a:r>
            <a:r>
              <a:rPr lang="uk" sz="2527" dirty="0">
                <a:solidFill>
                  <a:schemeClr val="dk1"/>
                </a:solidFill>
                <a:latin typeface="Lobster"/>
                <a:ea typeface="Lobster"/>
                <a:cs typeface="Lobster"/>
                <a:sym typeface="Lobster"/>
              </a:rPr>
              <a:t>    </a:t>
            </a:r>
            <a:r>
              <a:rPr lang="uk" sz="2000" b="1" dirty="0">
                <a:solidFill>
                  <a:schemeClr val="dk1"/>
                </a:solidFill>
                <a:latin typeface="Lobster"/>
                <a:ea typeface="Lobster"/>
                <a:cs typeface="Lobster"/>
                <a:sym typeface="Lobster"/>
              </a:rPr>
              <a:t>Служба у справах дітей;</a:t>
            </a:r>
            <a:endParaRPr sz="2755"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2600" i="1" dirty="0">
                <a:solidFill>
                  <a:schemeClr val="dk1"/>
                </a:solidFill>
                <a:latin typeface="Lobster"/>
                <a:ea typeface="Lobster"/>
                <a:cs typeface="Lobster"/>
                <a:sym typeface="Lobster"/>
              </a:rPr>
              <a:t>3. </a:t>
            </a:r>
            <a:r>
              <a:rPr lang="uk" sz="2000" b="1" dirty="0">
                <a:solidFill>
                  <a:schemeClr val="dk1"/>
                </a:solidFill>
                <a:latin typeface="Lobster"/>
                <a:ea typeface="Lobster"/>
                <a:cs typeface="Lobster"/>
                <a:sym typeface="Lobster"/>
              </a:rPr>
              <a:t>Засновник (засновники) закладів освіти або уповноважений ним (ними) орган,  органи місцевого самоврядування;</a:t>
            </a:r>
            <a:endParaRPr sz="2000" b="1"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2000" b="1" dirty="0">
                <a:solidFill>
                  <a:schemeClr val="dk1"/>
                </a:solidFill>
                <a:latin typeface="Lobster"/>
                <a:ea typeface="Lobster"/>
                <a:cs typeface="Lobster"/>
                <a:sym typeface="Lobster"/>
              </a:rPr>
              <a:t>4. Територіальні органи (підрозділи) Національної поліції України.</a:t>
            </a:r>
            <a:endParaRPr sz="2000" b="1"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2000" b="1" dirty="0">
                <a:solidFill>
                  <a:schemeClr val="dk1"/>
                </a:solidFill>
                <a:latin typeface="Lobster"/>
                <a:ea typeface="Lobster"/>
                <a:cs typeface="Lobster"/>
                <a:sym typeface="Lobster"/>
              </a:rPr>
              <a:t>5. Керівники закладів освіти </a:t>
            </a:r>
            <a:endParaRPr sz="2000" b="1" dirty="0">
              <a:solidFill>
                <a:schemeClr val="dk1"/>
              </a:solidFill>
              <a:latin typeface="Lobster"/>
              <a:ea typeface="Lobster"/>
              <a:cs typeface="Lobster"/>
              <a:sym typeface="Lobster"/>
            </a:endParaRPr>
          </a:p>
          <a:p>
            <a:pPr marL="0" lvl="0" indent="0" algn="l" rtl="0">
              <a:lnSpc>
                <a:spcPct val="95000"/>
              </a:lnSpc>
              <a:spcBef>
                <a:spcPts val="1200"/>
              </a:spcBef>
              <a:spcAft>
                <a:spcPts val="0"/>
              </a:spcAft>
              <a:buNone/>
            </a:pPr>
            <a:r>
              <a:rPr lang="uk" sz="2000" b="1" dirty="0">
                <a:solidFill>
                  <a:srgbClr val="FF9900"/>
                </a:solidFill>
                <a:latin typeface="Lobster"/>
                <a:ea typeface="Lobster"/>
                <a:cs typeface="Lobster"/>
                <a:sym typeface="Lobster"/>
              </a:rPr>
              <a:t>Державна служба якості освіти України і її територіальні орган</a:t>
            </a:r>
            <a:r>
              <a:rPr lang="uk" sz="2000" b="1" dirty="0">
                <a:solidFill>
                  <a:schemeClr val="dk1"/>
                </a:solidFill>
                <a:latin typeface="Lobster"/>
                <a:ea typeface="Lobster"/>
                <a:cs typeface="Lobster"/>
                <a:sym typeface="Lobster"/>
              </a:rPr>
              <a:t>и</a:t>
            </a:r>
            <a:endParaRPr sz="2000" b="1"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dirty="0">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dirty="0">
              <a:latin typeface="Lobster"/>
              <a:ea typeface="Lobster"/>
              <a:cs typeface="Lobster"/>
              <a:sym typeface="Lobster"/>
            </a:endParaRPr>
          </a:p>
        </p:txBody>
      </p:sp>
      <p:pic>
        <p:nvPicPr>
          <p:cNvPr id="110" name="Google Shape;110;p21"/>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2"/>
          <p:cNvSpPr txBox="1">
            <a:spLocks noGrp="1"/>
          </p:cNvSpPr>
          <p:nvPr>
            <p:ph type="ctrTitle"/>
          </p:nvPr>
        </p:nvSpPr>
        <p:spPr>
          <a:xfrm>
            <a:off x="42875" y="96450"/>
            <a:ext cx="6328500" cy="1210800"/>
          </a:xfrm>
          <a:prstGeom prst="rect">
            <a:avLst/>
          </a:prstGeom>
        </p:spPr>
        <p:txBody>
          <a:bodyPr spcFirstLastPara="1" wrap="square" lIns="91425" tIns="91425" rIns="91425" bIns="91425" anchor="b" anchorCtr="0">
            <a:normAutofit fontScale="90000"/>
          </a:bodyPr>
          <a:lstStyle/>
          <a:p>
            <a:pPr marL="457200" lvl="0" indent="0" algn="l" rtl="0">
              <a:lnSpc>
                <a:spcPct val="95000"/>
              </a:lnSpc>
              <a:spcBef>
                <a:spcPts val="1200"/>
              </a:spcBef>
              <a:spcAft>
                <a:spcPts val="0"/>
              </a:spcAft>
              <a:buNone/>
            </a:pPr>
            <a:r>
              <a:rPr lang="uk" sz="1927">
                <a:latin typeface="Lobster"/>
                <a:ea typeface="Lobster"/>
                <a:cs typeface="Lobster"/>
                <a:sym typeface="Lobster"/>
              </a:rPr>
              <a:t>    </a:t>
            </a:r>
            <a:r>
              <a:rPr lang="uk" sz="2000" b="1">
                <a:highlight>
                  <a:srgbClr val="FFFF00"/>
                </a:highlight>
                <a:latin typeface="Lobster"/>
                <a:ea typeface="Lobster"/>
                <a:cs typeface="Lobster"/>
                <a:sym typeface="Lobster"/>
              </a:rPr>
              <a:t>Які заяви розглядаються в заклдаі освіти?</a:t>
            </a:r>
            <a:endParaRPr sz="2000" b="1">
              <a:highlight>
                <a:srgbClr val="FFFF00"/>
              </a:highlight>
              <a:latin typeface="Lobster"/>
              <a:ea typeface="Lobster"/>
              <a:cs typeface="Lobster"/>
              <a:sym typeface="Lobster"/>
            </a:endParaRPr>
          </a:p>
          <a:p>
            <a:pPr marL="457200" lvl="0" indent="0" algn="l" rtl="0">
              <a:lnSpc>
                <a:spcPct val="95000"/>
              </a:lnSpc>
              <a:spcBef>
                <a:spcPts val="1200"/>
              </a:spcBef>
              <a:spcAft>
                <a:spcPts val="1200"/>
              </a:spcAft>
              <a:buNone/>
            </a:pPr>
            <a:r>
              <a:rPr lang="uk" sz="2000" b="1">
                <a:highlight>
                  <a:schemeClr val="lt1"/>
                </a:highlight>
                <a:latin typeface="Lobster"/>
                <a:ea typeface="Lobster"/>
                <a:cs typeface="Lobster"/>
                <a:sym typeface="Lobster"/>
              </a:rPr>
              <a:t>         </a:t>
            </a:r>
            <a:r>
              <a:rPr lang="uk" sz="2000" b="1">
                <a:solidFill>
                  <a:srgbClr val="FF0000"/>
                </a:solidFill>
                <a:highlight>
                  <a:schemeClr val="lt1"/>
                </a:highlight>
                <a:latin typeface="Lobster"/>
                <a:ea typeface="Lobster"/>
                <a:cs typeface="Lobster"/>
                <a:sym typeface="Lobster"/>
              </a:rPr>
              <a:t> Про випадки булінгу в закладі!!!</a:t>
            </a:r>
            <a:r>
              <a:rPr lang="uk" sz="2000" b="1">
                <a:solidFill>
                  <a:srgbClr val="FF0000"/>
                </a:solidFill>
                <a:highlight>
                  <a:srgbClr val="FFFF00"/>
                </a:highlight>
                <a:latin typeface="Lobster"/>
                <a:ea typeface="Lobster"/>
                <a:cs typeface="Lobster"/>
                <a:sym typeface="Lobster"/>
              </a:rPr>
              <a:t>     </a:t>
            </a:r>
            <a:r>
              <a:rPr lang="uk" sz="2000" b="1">
                <a:highlight>
                  <a:srgbClr val="FFFF00"/>
                </a:highlight>
                <a:latin typeface="Lobster"/>
                <a:ea typeface="Lobster"/>
                <a:cs typeface="Lobster"/>
                <a:sym typeface="Lobster"/>
              </a:rPr>
              <a:t>  </a:t>
            </a:r>
            <a:endParaRPr sz="2000" b="1">
              <a:highlight>
                <a:schemeClr val="lt1"/>
              </a:highlight>
              <a:latin typeface="Lobster"/>
              <a:ea typeface="Lobster"/>
              <a:cs typeface="Lobster"/>
              <a:sym typeface="Lobster"/>
            </a:endParaRPr>
          </a:p>
        </p:txBody>
      </p:sp>
      <p:sp>
        <p:nvSpPr>
          <p:cNvPr id="116" name="Google Shape;116;p22"/>
          <p:cNvSpPr txBox="1">
            <a:spLocks noGrp="1"/>
          </p:cNvSpPr>
          <p:nvPr>
            <p:ph type="subTitle" idx="1"/>
          </p:nvPr>
        </p:nvSpPr>
        <p:spPr>
          <a:xfrm>
            <a:off x="636475" y="1307250"/>
            <a:ext cx="8236200" cy="34407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uk" sz="2000" b="1" u="sng">
                <a:solidFill>
                  <a:srgbClr val="4A86E8"/>
                </a:solidFill>
              </a:rPr>
              <a:t>До булінгу (цькування) в закладах освіти належать випадки, які відбуваються безпосередньо в приміщенні закладу освіти та на прилеглих територіях</a:t>
            </a:r>
            <a:r>
              <a:rPr lang="uk" sz="2000" b="1">
                <a:solidFill>
                  <a:schemeClr val="dk1"/>
                </a:solidFill>
              </a:rPr>
              <a:t> (включно з навчальними приміщеннями, приміщеннями для занять спортом, проведення заходів, коридорами, роздягальнями, вбиральнями, душовими кімнатами, їдальнею тощо) та (або) за межами закладу освіти під час заходів, передбачених освітньою програмою, планом роботи закладу освіти, та інших освітніх заходів, що організовуються за згодою керівника закладу освіти, в тому числі дорогою до (із) закладу освіти.</a:t>
            </a:r>
            <a:endParaRPr sz="2000" b="1">
              <a:solidFill>
                <a:schemeClr val="dk1"/>
              </a:solidFill>
            </a:endParaRPr>
          </a:p>
          <a:p>
            <a:pPr marL="457200" lvl="0" indent="0" algn="l" rtl="0">
              <a:lnSpc>
                <a:spcPct val="95000"/>
              </a:lnSpc>
              <a:spcBef>
                <a:spcPts val="1200"/>
              </a:spcBef>
              <a:spcAft>
                <a:spcPts val="0"/>
              </a:spcAft>
              <a:buNone/>
            </a:pPr>
            <a:endParaRPr sz="2755">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a:solidFill>
                <a:schemeClr val="dk1"/>
              </a:solidFill>
              <a:latin typeface="Lobster"/>
              <a:ea typeface="Lobster"/>
              <a:cs typeface="Lobster"/>
              <a:sym typeface="Lobster"/>
            </a:endParaRPr>
          </a:p>
          <a:p>
            <a:pPr marL="457200" lvl="0" indent="0" algn="l" rtl="0">
              <a:lnSpc>
                <a:spcPct val="80000"/>
              </a:lnSpc>
              <a:spcBef>
                <a:spcPts val="1200"/>
              </a:spcBef>
              <a:spcAft>
                <a:spcPts val="0"/>
              </a:spcAft>
              <a:buNone/>
            </a:pPr>
            <a:endParaRPr sz="682">
              <a:latin typeface="Lobster"/>
              <a:ea typeface="Lobster"/>
              <a:cs typeface="Lobster"/>
              <a:sym typeface="Lobster"/>
            </a:endParaRPr>
          </a:p>
        </p:txBody>
      </p:sp>
      <p:pic>
        <p:nvPicPr>
          <p:cNvPr id="117" name="Google Shape;117;p22"/>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ctrTitle"/>
          </p:nvPr>
        </p:nvSpPr>
        <p:spPr>
          <a:xfrm>
            <a:off x="128375" y="402575"/>
            <a:ext cx="6328500" cy="970200"/>
          </a:xfrm>
          <a:prstGeom prst="rect">
            <a:avLst/>
          </a:prstGeom>
        </p:spPr>
        <p:txBody>
          <a:bodyPr spcFirstLastPara="1" wrap="square" lIns="91425" tIns="91425" rIns="91425" bIns="91425" anchor="b" anchorCtr="0">
            <a:normAutofit/>
          </a:bodyPr>
          <a:lstStyle/>
          <a:p>
            <a:pPr marL="457200" lvl="0" indent="0" algn="l" rtl="0">
              <a:lnSpc>
                <a:spcPct val="95000"/>
              </a:lnSpc>
              <a:spcBef>
                <a:spcPts val="1200"/>
              </a:spcBef>
              <a:spcAft>
                <a:spcPts val="0"/>
              </a:spcAft>
              <a:buNone/>
            </a:pPr>
            <a:r>
              <a:rPr lang="uk" sz="3894">
                <a:latin typeface="Lobster"/>
                <a:ea typeface="Lobster"/>
                <a:cs typeface="Lobster"/>
                <a:sym typeface="Lobster"/>
              </a:rPr>
              <a:t>    </a:t>
            </a:r>
            <a:r>
              <a:rPr lang="uk" sz="3366">
                <a:latin typeface="Lobster"/>
                <a:ea typeface="Lobster"/>
                <a:cs typeface="Lobster"/>
                <a:sym typeface="Lobster"/>
              </a:rPr>
              <a:t>Ознаками булінгу є</a:t>
            </a:r>
            <a:endParaRPr sz="3366">
              <a:latin typeface="Lobster"/>
              <a:ea typeface="Lobster"/>
              <a:cs typeface="Lobster"/>
              <a:sym typeface="Lobster"/>
            </a:endParaRPr>
          </a:p>
          <a:p>
            <a:pPr marL="457200" lvl="0" indent="0" algn="l" rtl="0">
              <a:lnSpc>
                <a:spcPct val="95000"/>
              </a:lnSpc>
              <a:spcBef>
                <a:spcPts val="1200"/>
              </a:spcBef>
              <a:spcAft>
                <a:spcPts val="1200"/>
              </a:spcAft>
              <a:buClr>
                <a:schemeClr val="dk1"/>
              </a:buClr>
              <a:buSzPct val="55000"/>
              <a:buFont typeface="Arial"/>
              <a:buNone/>
            </a:pPr>
            <a:endParaRPr sz="2000" b="1">
              <a:highlight>
                <a:srgbClr val="FFFF00"/>
              </a:highlight>
              <a:latin typeface="Lobster"/>
              <a:ea typeface="Lobster"/>
              <a:cs typeface="Lobster"/>
              <a:sym typeface="Lobster"/>
            </a:endParaRPr>
          </a:p>
        </p:txBody>
      </p:sp>
      <p:sp>
        <p:nvSpPr>
          <p:cNvPr id="123" name="Google Shape;123;p23"/>
          <p:cNvSpPr txBox="1">
            <a:spLocks noGrp="1"/>
          </p:cNvSpPr>
          <p:nvPr>
            <p:ph type="subTitle" idx="1"/>
          </p:nvPr>
        </p:nvSpPr>
        <p:spPr>
          <a:xfrm>
            <a:off x="829375" y="1219750"/>
            <a:ext cx="7592400" cy="3440700"/>
          </a:xfrm>
          <a:prstGeom prst="rect">
            <a:avLst/>
          </a:prstGeom>
        </p:spPr>
        <p:txBody>
          <a:bodyPr spcFirstLastPara="1" wrap="square" lIns="91425" tIns="91425" rIns="91425" bIns="91425" anchor="t" anchorCtr="0">
            <a:noAutofit/>
          </a:bodyPr>
          <a:lstStyle/>
          <a:p>
            <a:pPr marL="457200" lvl="0" indent="0" algn="l" rtl="0">
              <a:lnSpc>
                <a:spcPct val="95000"/>
              </a:lnSpc>
              <a:spcBef>
                <a:spcPts val="1200"/>
              </a:spcBef>
              <a:spcAft>
                <a:spcPts val="0"/>
              </a:spcAft>
              <a:buNone/>
            </a:pPr>
            <a:r>
              <a:rPr lang="uk" sz="2155">
                <a:solidFill>
                  <a:schemeClr val="dk1"/>
                </a:solidFill>
                <a:latin typeface="Lobster"/>
                <a:ea typeface="Lobster"/>
                <a:cs typeface="Lobster"/>
                <a:sym typeface="Lobster"/>
              </a:rPr>
              <a:t>1</a:t>
            </a:r>
            <a:r>
              <a:rPr lang="uk" sz="1854">
                <a:solidFill>
                  <a:schemeClr val="dk1"/>
                </a:solidFill>
                <a:latin typeface="Lobster"/>
                <a:ea typeface="Lobster"/>
                <a:cs typeface="Lobster"/>
                <a:sym typeface="Lobster"/>
              </a:rPr>
              <a:t>.</a:t>
            </a:r>
            <a:r>
              <a:rPr lang="uk" sz="1627">
                <a:solidFill>
                  <a:schemeClr val="dk1"/>
                </a:solidFill>
                <a:latin typeface="Lobster"/>
                <a:ea typeface="Lobster"/>
                <a:cs typeface="Lobster"/>
                <a:sym typeface="Lobster"/>
              </a:rPr>
              <a:t>    </a:t>
            </a:r>
            <a:endParaRPr sz="1100" b="1">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1854">
                <a:solidFill>
                  <a:schemeClr val="dk1"/>
                </a:solidFill>
                <a:latin typeface="Lobster"/>
                <a:ea typeface="Lobster"/>
                <a:cs typeface="Lobster"/>
                <a:sym typeface="Lobster"/>
              </a:rPr>
              <a:t>2.</a:t>
            </a:r>
            <a:r>
              <a:rPr lang="uk" sz="1627">
                <a:solidFill>
                  <a:schemeClr val="dk1"/>
                </a:solidFill>
                <a:latin typeface="Lobster"/>
                <a:ea typeface="Lobster"/>
                <a:cs typeface="Lobster"/>
                <a:sym typeface="Lobster"/>
              </a:rPr>
              <a:t>   </a:t>
            </a:r>
            <a:endParaRPr sz="1854">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1700" i="1">
                <a:solidFill>
                  <a:schemeClr val="dk1"/>
                </a:solidFill>
                <a:latin typeface="Lobster"/>
                <a:ea typeface="Lobster"/>
                <a:cs typeface="Lobster"/>
                <a:sym typeface="Lobster"/>
              </a:rPr>
              <a:t>3.</a:t>
            </a:r>
            <a:r>
              <a:rPr lang="uk" sz="2000" i="1">
                <a:solidFill>
                  <a:schemeClr val="dk1"/>
                </a:solidFill>
                <a:latin typeface="Lobster"/>
                <a:ea typeface="Lobster"/>
                <a:cs typeface="Lobster"/>
                <a:sym typeface="Lobster"/>
              </a:rPr>
              <a:t> </a:t>
            </a:r>
            <a:endParaRPr sz="1400" b="1">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1700" b="1">
                <a:solidFill>
                  <a:schemeClr val="dk1"/>
                </a:solidFill>
                <a:latin typeface="Lobster"/>
                <a:ea typeface="Lobster"/>
                <a:cs typeface="Lobster"/>
                <a:sym typeface="Lobster"/>
              </a:rPr>
              <a:t>4. </a:t>
            </a:r>
            <a:endParaRPr sz="1700" b="1">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1700" b="1">
                <a:solidFill>
                  <a:schemeClr val="dk1"/>
                </a:solidFill>
                <a:latin typeface="Lobster"/>
                <a:ea typeface="Lobster"/>
                <a:cs typeface="Lobster"/>
                <a:sym typeface="Lobster"/>
              </a:rPr>
              <a:t>5. </a:t>
            </a:r>
            <a:endParaRPr sz="1700" b="1">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1700" b="1">
                <a:solidFill>
                  <a:schemeClr val="dk1"/>
                </a:solidFill>
                <a:latin typeface="Lobster"/>
                <a:ea typeface="Lobster"/>
                <a:cs typeface="Lobster"/>
                <a:sym typeface="Lobster"/>
              </a:rPr>
              <a:t>6.</a:t>
            </a:r>
            <a:endParaRPr sz="1700" b="1">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1700" b="1">
                <a:solidFill>
                  <a:schemeClr val="dk1"/>
                </a:solidFill>
                <a:latin typeface="Lobster"/>
                <a:ea typeface="Lobster"/>
                <a:cs typeface="Lobster"/>
                <a:sym typeface="Lobster"/>
              </a:rPr>
              <a:t>7.</a:t>
            </a:r>
            <a:endParaRPr sz="1700" b="1">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1700" b="1">
                <a:solidFill>
                  <a:schemeClr val="dk1"/>
                </a:solidFill>
                <a:latin typeface="Lobster"/>
                <a:ea typeface="Lobster"/>
                <a:cs typeface="Lobster"/>
                <a:sym typeface="Lobster"/>
              </a:rPr>
              <a:t>8.</a:t>
            </a:r>
            <a:endParaRPr sz="1700" b="1">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a:latin typeface="Lobster"/>
              <a:ea typeface="Lobster"/>
              <a:cs typeface="Lobster"/>
              <a:sym typeface="Lobster"/>
            </a:endParaRPr>
          </a:p>
        </p:txBody>
      </p:sp>
      <p:pic>
        <p:nvPicPr>
          <p:cNvPr id="124" name="Google Shape;124;p23"/>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ctrTitle"/>
          </p:nvPr>
        </p:nvSpPr>
        <p:spPr>
          <a:xfrm>
            <a:off x="128600" y="-83675"/>
            <a:ext cx="6328500" cy="970200"/>
          </a:xfrm>
          <a:prstGeom prst="rect">
            <a:avLst/>
          </a:prstGeom>
        </p:spPr>
        <p:txBody>
          <a:bodyPr spcFirstLastPara="1" wrap="square" lIns="91425" tIns="91425" rIns="91425" bIns="91425" anchor="b" anchorCtr="0">
            <a:normAutofit/>
          </a:bodyPr>
          <a:lstStyle/>
          <a:p>
            <a:pPr marL="457200" lvl="0" indent="0" algn="l" rtl="0">
              <a:lnSpc>
                <a:spcPct val="95000"/>
              </a:lnSpc>
              <a:spcBef>
                <a:spcPts val="1200"/>
              </a:spcBef>
              <a:spcAft>
                <a:spcPts val="1200"/>
              </a:spcAft>
              <a:buNone/>
            </a:pPr>
            <a:r>
              <a:rPr lang="uk" sz="1927">
                <a:latin typeface="Lobster"/>
                <a:ea typeface="Lobster"/>
                <a:cs typeface="Lobster"/>
                <a:sym typeface="Lobster"/>
              </a:rPr>
              <a:t>    </a:t>
            </a:r>
            <a:r>
              <a:rPr lang="uk" sz="2000" b="1">
                <a:highlight>
                  <a:srgbClr val="FFFF00"/>
                </a:highlight>
                <a:latin typeface="Lobster"/>
                <a:ea typeface="Lobster"/>
                <a:cs typeface="Lobster"/>
                <a:sym typeface="Lobster"/>
              </a:rPr>
              <a:t>Ділова гра “Основні права і обовязки”</a:t>
            </a:r>
            <a:endParaRPr sz="7700" b="1">
              <a:solidFill>
                <a:srgbClr val="FF9900"/>
              </a:solidFill>
              <a:highlight>
                <a:srgbClr val="FFFF00"/>
              </a:highlight>
              <a:latin typeface="Lobster"/>
              <a:ea typeface="Lobster"/>
              <a:cs typeface="Lobster"/>
              <a:sym typeface="Lobster"/>
            </a:endParaRPr>
          </a:p>
        </p:txBody>
      </p:sp>
      <p:sp>
        <p:nvSpPr>
          <p:cNvPr id="130" name="Google Shape;130;p24"/>
          <p:cNvSpPr txBox="1">
            <a:spLocks noGrp="1"/>
          </p:cNvSpPr>
          <p:nvPr>
            <p:ph type="subTitle" idx="1"/>
          </p:nvPr>
        </p:nvSpPr>
        <p:spPr>
          <a:xfrm>
            <a:off x="882950" y="1166200"/>
            <a:ext cx="7592400" cy="3440700"/>
          </a:xfrm>
          <a:prstGeom prst="rect">
            <a:avLst/>
          </a:prstGeom>
        </p:spPr>
        <p:txBody>
          <a:bodyPr spcFirstLastPara="1" wrap="square" lIns="91425" tIns="91425" rIns="91425" bIns="91425" anchor="t" anchorCtr="0">
            <a:noAutofit/>
          </a:bodyPr>
          <a:lstStyle/>
          <a:p>
            <a:pPr marL="0" lvl="0" indent="228600" algn="l" rtl="0">
              <a:lnSpc>
                <a:spcPct val="1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прошу обрати ролі:</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None/>
            </a:pP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КЕРІВКИК ЗАКЛАДУ ОСВІТИ</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ЗАСТУПНИК ДИРЕКТОРА З НАВЧАЛЬНО-ВИХОВНОЇ РОБОТИ</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ЗАСТУПНИК ДИРЕКТОРА З НАВЧАЛЬНО-ВИХОВНОЇ РОБОТИ</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ЗАСТУПНИК ДИРЕКТОРА З ВИХОВНОЇ РОБОТИ</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ПРАКТИЧНИЙ ПСИХОЛОГ</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СОЦІАЛЬНИЙ ПЕДАГОГ</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ПРЕДСТАВНИК ОРГАНІВ УПРАВЛІННЯ ОСВІТОЮ</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ПРЕДСТАВНИК ОРГАНІВ МІСЦЕВОГО САМОВРЯДУВАННЯ</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СВІДКИ – ПЕДАГОГІЧНІ ПРАЦІВНИКИ</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КЛАСНИЙ КЕРІВНИК</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БАТЬКИ БУЛЕРА</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БАТЬКИ ЗДОБУВАЧА ОСВІТИ, ЯКИЙ ПОСТРАЖДАВ ВІД БУЛІНГУ</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ПРЕДСТАВНКИ ЮВІНАЛЬНОЇ ПРЕВЕНЦІЇ</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ПРЕДСТАВНКИ СЛУЖБИ У СПРАВАХ ДІТЕЙ</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ПРЕДСТАВНИКИ СОЦІАЛЬНОЇ СЛУЖБИ ДЛЯ СІМЇ, ДІТЕЙ ТА МОЛОДІ</a:t>
            </a:r>
            <a:endParaRPr sz="1600">
              <a:solidFill>
                <a:schemeClr val="dk1"/>
              </a:solidFill>
              <a:latin typeface="Times New Roman"/>
              <a:ea typeface="Times New Roman"/>
              <a:cs typeface="Times New Roman"/>
              <a:sym typeface="Times New Roman"/>
            </a:endParaRPr>
          </a:p>
          <a:p>
            <a:pPr marL="0" lvl="0" indent="228600" algn="l" rtl="0">
              <a:lnSpc>
                <a:spcPct val="2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ЖЕРТВА (ЗДОБУВАЧІ ОСВІТИ)</a:t>
            </a:r>
            <a:endParaRPr sz="1600">
              <a:solidFill>
                <a:schemeClr val="dk1"/>
              </a:solidFill>
              <a:latin typeface="Times New Roman"/>
              <a:ea typeface="Times New Roman"/>
              <a:cs typeface="Times New Roman"/>
              <a:sym typeface="Times New Roman"/>
            </a:endParaRPr>
          </a:p>
          <a:p>
            <a:pPr marL="0" lvl="0" indent="228600" algn="l" rtl="0">
              <a:lnSpc>
                <a:spcPct val="10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КРИВДНИК (ЗДОБУВАЧІ ОСВІТИ)</a:t>
            </a:r>
            <a:endParaRPr sz="1600">
              <a:solidFill>
                <a:schemeClr val="dk1"/>
              </a:solidFill>
              <a:latin typeface="Times New Roman"/>
              <a:ea typeface="Times New Roman"/>
              <a:cs typeface="Times New Roman"/>
              <a:sym typeface="Times New Roman"/>
            </a:endParaRPr>
          </a:p>
          <a:p>
            <a:pPr marL="457200" lvl="0" indent="0" algn="l" rtl="0">
              <a:lnSpc>
                <a:spcPct val="95000"/>
              </a:lnSpc>
              <a:spcBef>
                <a:spcPts val="1200"/>
              </a:spcBef>
              <a:spcAft>
                <a:spcPts val="0"/>
              </a:spcAft>
              <a:buNone/>
            </a:pPr>
            <a:endParaRPr sz="2755">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a:latin typeface="Lobster"/>
              <a:ea typeface="Lobster"/>
              <a:cs typeface="Lobster"/>
              <a:sym typeface="Lobster"/>
            </a:endParaRPr>
          </a:p>
        </p:txBody>
      </p:sp>
      <p:pic>
        <p:nvPicPr>
          <p:cNvPr id="131" name="Google Shape;131;p24"/>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subTitle" idx="1"/>
          </p:nvPr>
        </p:nvSpPr>
        <p:spPr>
          <a:xfrm>
            <a:off x="775800" y="973300"/>
            <a:ext cx="8139600" cy="3440700"/>
          </a:xfrm>
          <a:prstGeom prst="rect">
            <a:avLst/>
          </a:prstGeom>
        </p:spPr>
        <p:txBody>
          <a:bodyPr spcFirstLastPara="1" wrap="square" lIns="91425" tIns="91425" rIns="91425" bIns="91425" anchor="t" anchorCtr="0">
            <a:noAutofit/>
          </a:bodyPr>
          <a:lstStyle/>
          <a:p>
            <a:pPr marL="0" lvl="0" indent="228600" algn="l" rtl="0">
              <a:lnSpc>
                <a:spcPct val="115000"/>
              </a:lnSpc>
              <a:spcBef>
                <a:spcPts val="1200"/>
              </a:spcBef>
              <a:spcAft>
                <a:spcPts val="0"/>
              </a:spcAft>
              <a:buClr>
                <a:schemeClr val="dk1"/>
              </a:buClr>
              <a:buSzPts val="1100"/>
              <a:buFont typeface="Arial"/>
              <a:buNone/>
            </a:pPr>
            <a:r>
              <a:rPr lang="uk" sz="1600" b="1">
                <a:solidFill>
                  <a:schemeClr val="dk1"/>
                </a:solidFill>
                <a:latin typeface="Times New Roman"/>
                <a:ea typeface="Times New Roman"/>
                <a:cs typeface="Times New Roman"/>
                <a:sym typeface="Times New Roman"/>
              </a:rPr>
              <a:t>Прошу до Вашого розгляду ситуаційне завдання!</a:t>
            </a:r>
            <a:endParaRPr sz="1600" b="1">
              <a:solidFill>
                <a:schemeClr val="dk1"/>
              </a:solidFill>
              <a:latin typeface="Times New Roman"/>
              <a:ea typeface="Times New Roman"/>
              <a:cs typeface="Times New Roman"/>
              <a:sym typeface="Times New Roman"/>
            </a:endParaRPr>
          </a:p>
          <a:p>
            <a:pPr marL="0" lvl="0" indent="228600" algn="just" rtl="0">
              <a:lnSpc>
                <a:spcPct val="115000"/>
              </a:lnSpc>
              <a:spcBef>
                <a:spcPts val="1200"/>
              </a:spcBef>
              <a:spcAft>
                <a:spcPts val="0"/>
              </a:spcAft>
              <a:buClr>
                <a:schemeClr val="dk1"/>
              </a:buClr>
              <a:buSzPts val="1100"/>
              <a:buFont typeface="Arial"/>
              <a:buNone/>
            </a:pPr>
            <a:r>
              <a:rPr lang="uk" sz="1600">
                <a:solidFill>
                  <a:schemeClr val="dk1"/>
                </a:solidFill>
                <a:latin typeface="Times New Roman"/>
                <a:ea typeface="Times New Roman"/>
                <a:cs typeface="Times New Roman"/>
                <a:sym typeface="Times New Roman"/>
              </a:rPr>
              <a:t>До керівника закладу освіти та органу управління освіти надійшла однакова за змістом заява від батьків постраждалого Данила учня 5-Б го класу, в якій зазначено, що у ході навчального процесу в приміщенні ЗОШ за адресою:  Олесандра Поля 37, Аркадій учень 5-Б класу систематично вчиняв насильство психологічного та фізичного характеру (булінг) щодо свого однокласника Данила.  Батьки постраждалого зазначають, що 21.05.2021 року Аркадій кинув під футболку Данила мураху, яка його покусала, 28.05.2021 року виштовхав його з приміщення школи під дощ, внаслідок чого промок одяг останнього, 01.06.2021 року висловлювався нецензурною лайкою в його адресу, чим могла бути завдана шкода психічному здоров`ю Данила, згодом Данило почав відмовлятися ходити до школи, через постійні образи в свій бік від Аркадія.</a:t>
            </a:r>
            <a:endParaRPr sz="16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Clr>
                <a:schemeClr val="dk1"/>
              </a:buClr>
              <a:buSzPts val="1100"/>
              <a:buFont typeface="Arial"/>
              <a:buNone/>
            </a:pPr>
            <a:r>
              <a:rPr lang="uk" sz="1600" i="1">
                <a:solidFill>
                  <a:schemeClr val="dk1"/>
                </a:solidFill>
                <a:latin typeface="Times New Roman"/>
                <a:ea typeface="Times New Roman"/>
                <a:cs typeface="Times New Roman"/>
                <a:sym typeface="Times New Roman"/>
              </a:rPr>
              <a:t>До відома всіх сторін Аркадій є Сином Дніпровського прокурора та телеведучої 34 каналу.</a:t>
            </a:r>
            <a:endParaRPr sz="1600" i="1">
              <a:solidFill>
                <a:schemeClr val="dk1"/>
              </a:solidFill>
              <a:latin typeface="Times New Roman"/>
              <a:ea typeface="Times New Roman"/>
              <a:cs typeface="Times New Roman"/>
              <a:sym typeface="Times New Roman"/>
            </a:endParaRPr>
          </a:p>
          <a:p>
            <a:pPr marL="457200" lvl="0" indent="0" algn="l" rtl="0">
              <a:lnSpc>
                <a:spcPct val="95000"/>
              </a:lnSpc>
              <a:spcBef>
                <a:spcPts val="1200"/>
              </a:spcBef>
              <a:spcAft>
                <a:spcPts val="0"/>
              </a:spcAft>
              <a:buNone/>
            </a:pPr>
            <a:endParaRPr sz="2755">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a:latin typeface="Lobster"/>
              <a:ea typeface="Lobster"/>
              <a:cs typeface="Lobster"/>
              <a:sym typeface="Lobster"/>
            </a:endParaRPr>
          </a:p>
        </p:txBody>
      </p:sp>
      <p:pic>
        <p:nvPicPr>
          <p:cNvPr id="137" name="Google Shape;137;p25"/>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1200"/>
              </a:spcAft>
              <a:buSzPts val="990"/>
              <a:buNone/>
            </a:pPr>
            <a:r>
              <a:rPr lang="uk" sz="2034">
                <a:latin typeface="Lobster"/>
                <a:ea typeface="Lobster"/>
                <a:cs typeface="Lobster"/>
                <a:sym typeface="Lobster"/>
              </a:rPr>
              <a:t>    </a:t>
            </a:r>
            <a:r>
              <a:rPr lang="uk" sz="1560" b="1">
                <a:latin typeface="Times New Roman"/>
                <a:ea typeface="Times New Roman"/>
                <a:cs typeface="Times New Roman"/>
                <a:sym typeface="Times New Roman"/>
              </a:rPr>
              <a:t>Права й обов’язки батьків в даному випадку: (</a:t>
            </a:r>
            <a:r>
              <a:rPr lang="uk" sz="1560">
                <a:latin typeface="Times New Roman"/>
                <a:ea typeface="Times New Roman"/>
                <a:cs typeface="Times New Roman"/>
                <a:sym typeface="Times New Roman"/>
              </a:rPr>
              <a:t>Постраждалої сторони, сторони кривдника)   _ ГРУПА 5</a:t>
            </a:r>
            <a:endParaRPr sz="2100" b="1">
              <a:highlight>
                <a:srgbClr val="FFFF00"/>
              </a:highlight>
              <a:latin typeface="Lobster"/>
              <a:ea typeface="Lobster"/>
              <a:cs typeface="Lobster"/>
              <a:sym typeface="Lobster"/>
            </a:endParaRPr>
          </a:p>
        </p:txBody>
      </p:sp>
      <p:sp>
        <p:nvSpPr>
          <p:cNvPr id="143" name="Google Shape;143;p26"/>
          <p:cNvSpPr txBox="1">
            <a:spLocks noGrp="1"/>
          </p:cNvSpPr>
          <p:nvPr>
            <p:ph type="subTitle" idx="1"/>
          </p:nvPr>
        </p:nvSpPr>
        <p:spPr>
          <a:xfrm>
            <a:off x="775800" y="973300"/>
            <a:ext cx="8182500" cy="3440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uk" sz="1400" b="1">
                <a:solidFill>
                  <a:schemeClr val="dk1"/>
                </a:solidFill>
                <a:latin typeface="Times New Roman"/>
                <a:ea typeface="Times New Roman"/>
                <a:cs typeface="Times New Roman"/>
                <a:sym typeface="Times New Roman"/>
              </a:rPr>
              <a:t>Основні права</a:t>
            </a:r>
            <a:r>
              <a:rPr lang="uk" sz="1400">
                <a:solidFill>
                  <a:schemeClr val="dk1"/>
                </a:solidFill>
                <a:latin typeface="Times New Roman"/>
                <a:ea typeface="Times New Roman"/>
                <a:cs typeface="Times New Roman"/>
                <a:sym typeface="Times New Roman"/>
              </a:rPr>
              <a:t>,  Стаття 55 ЗУ  «Про освіту» п.1</a:t>
            </a:r>
            <a:endParaRPr sz="1400" b="1">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отримувати інформацію про діяльність закладу освіти, у тому числі щодо надання соціальних та психолого-педагогічних послуг особам, які постраждали від булінгу (цькування), стали його свідками або вчинили булінг (цькування).</a:t>
            </a:r>
            <a:endParaRPr sz="14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захищати відповідно до законодавства права та законні інтереси здобувачів освіти;</a:t>
            </a:r>
            <a:endParaRPr sz="14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звертатися до закладів освіти, органів управління освітою з питань освіти;</a:t>
            </a:r>
            <a:endParaRPr sz="14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отримати інформацію від закладу освіти протягом 1 календарного дня про булінг (сторонами якого стали їх діти);</a:t>
            </a:r>
            <a:endParaRPr sz="14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бути присутніми на засіданні комісії з розгляду заяв про булінг;</a:t>
            </a:r>
            <a:endParaRPr sz="14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отримувати протоколи, рішення комісії з розгляду заяв про булінг,</a:t>
            </a:r>
            <a:endParaRPr sz="1400">
              <a:solidFill>
                <a:schemeClr val="dk1"/>
              </a:solidFill>
              <a:latin typeface="Times New Roman"/>
              <a:ea typeface="Times New Roman"/>
              <a:cs typeface="Times New Roman"/>
              <a:sym typeface="Times New Roman"/>
            </a:endParaRPr>
          </a:p>
          <a:p>
            <a:pPr marL="0" lvl="0" indent="228600" algn="l" rtl="0">
              <a:lnSpc>
                <a:spcPct val="115000"/>
              </a:lnSpc>
              <a:spcBef>
                <a:spcPts val="1200"/>
              </a:spcBef>
              <a:spcAft>
                <a:spcPts val="1200"/>
              </a:spcAft>
              <a:buNone/>
            </a:pPr>
            <a:r>
              <a:rPr lang="uk" sz="1400">
                <a:solidFill>
                  <a:schemeClr val="dk1"/>
                </a:solidFill>
                <a:latin typeface="Times New Roman"/>
                <a:ea typeface="Times New Roman"/>
                <a:cs typeface="Times New Roman"/>
                <a:sym typeface="Times New Roman"/>
              </a:rPr>
              <a:t>надавати згоду на проввдення психодіагностичного обстеження практичним психологом закладу освіти та надання соціально-психологічної допомоги;</a:t>
            </a:r>
            <a:endParaRPr sz="682">
              <a:latin typeface="Lobster"/>
              <a:ea typeface="Lobster"/>
              <a:cs typeface="Lobster"/>
              <a:sym typeface="Lobster"/>
            </a:endParaRPr>
          </a:p>
        </p:txBody>
      </p:sp>
      <p:pic>
        <p:nvPicPr>
          <p:cNvPr id="144" name="Google Shape;144;p26"/>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1200"/>
              </a:spcAft>
              <a:buSzPts val="990"/>
              <a:buNone/>
            </a:pPr>
            <a:r>
              <a:rPr lang="uk" sz="2034">
                <a:latin typeface="Lobster"/>
                <a:ea typeface="Lobster"/>
                <a:cs typeface="Lobster"/>
                <a:sym typeface="Lobster"/>
              </a:rPr>
              <a:t>    </a:t>
            </a:r>
            <a:r>
              <a:rPr lang="uk" sz="1560" b="1">
                <a:latin typeface="Times New Roman"/>
                <a:ea typeface="Times New Roman"/>
                <a:cs typeface="Times New Roman"/>
                <a:sym typeface="Times New Roman"/>
              </a:rPr>
              <a:t>Права й обов’язки батьків в даному випадку: (</a:t>
            </a:r>
            <a:r>
              <a:rPr lang="uk" sz="1560">
                <a:latin typeface="Times New Roman"/>
                <a:ea typeface="Times New Roman"/>
                <a:cs typeface="Times New Roman"/>
                <a:sym typeface="Times New Roman"/>
              </a:rPr>
              <a:t>Постраждалої сторони, сторони кривдника)   _ ГРУПА 5</a:t>
            </a:r>
            <a:endParaRPr sz="2100" b="1">
              <a:highlight>
                <a:srgbClr val="FFFF00"/>
              </a:highlight>
              <a:latin typeface="Lobster"/>
              <a:ea typeface="Lobster"/>
              <a:cs typeface="Lobster"/>
              <a:sym typeface="Lobster"/>
            </a:endParaRPr>
          </a:p>
        </p:txBody>
      </p:sp>
      <p:sp>
        <p:nvSpPr>
          <p:cNvPr id="150" name="Google Shape;150;p27"/>
          <p:cNvSpPr txBox="1">
            <a:spLocks noGrp="1"/>
          </p:cNvSpPr>
          <p:nvPr>
            <p:ph type="subTitle" idx="1"/>
          </p:nvPr>
        </p:nvSpPr>
        <p:spPr>
          <a:xfrm>
            <a:off x="353625" y="973300"/>
            <a:ext cx="8454600" cy="3440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uk" sz="1400" b="1">
                <a:solidFill>
                  <a:schemeClr val="dk1"/>
                </a:solidFill>
                <a:latin typeface="Times New Roman"/>
                <a:ea typeface="Times New Roman"/>
                <a:cs typeface="Times New Roman"/>
                <a:sym typeface="Times New Roman"/>
              </a:rPr>
              <a:t>Основні права</a:t>
            </a:r>
            <a:r>
              <a:rPr lang="uk" sz="1400">
                <a:solidFill>
                  <a:schemeClr val="dk1"/>
                </a:solidFill>
                <a:latin typeface="Times New Roman"/>
                <a:ea typeface="Times New Roman"/>
                <a:cs typeface="Times New Roman"/>
                <a:sym typeface="Times New Roman"/>
              </a:rPr>
              <a:t>,  Стаття 55 ЗУ  «Про освіту» п.1</a:t>
            </a:r>
            <a:endParaRPr sz="1400" b="1">
              <a:solidFill>
                <a:schemeClr val="dk1"/>
              </a:solidFill>
              <a:latin typeface="Times New Roman"/>
              <a:ea typeface="Times New Roman"/>
              <a:cs typeface="Times New Roman"/>
              <a:sym typeface="Times New Roman"/>
            </a:endParaRPr>
          </a:p>
          <a:p>
            <a:pPr marL="0" lvl="0" indent="228600" algn="l" rtl="0">
              <a:lnSpc>
                <a:spcPct val="100000"/>
              </a:lnSpc>
              <a:spcBef>
                <a:spcPts val="1200"/>
              </a:spcBef>
              <a:spcAft>
                <a:spcPts val="0"/>
              </a:spcAft>
              <a:buNone/>
            </a:pPr>
            <a:r>
              <a:rPr lang="uk" sz="1400">
                <a:solidFill>
                  <a:schemeClr val="dk1"/>
                </a:solidFill>
                <a:latin typeface="Times New Roman"/>
                <a:ea typeface="Times New Roman"/>
                <a:cs typeface="Times New Roman"/>
                <a:sym typeface="Times New Roman"/>
              </a:rPr>
              <a:t>надавати згоду та бути присутніми під час отримання свідчень від їх неповнолітньої дитини (до 14 років).</a:t>
            </a:r>
            <a:endParaRPr sz="1400">
              <a:solidFill>
                <a:schemeClr val="dk1"/>
              </a:solidFill>
              <a:latin typeface="Times New Roman"/>
              <a:ea typeface="Times New Roman"/>
              <a:cs typeface="Times New Roman"/>
              <a:sym typeface="Times New Roman"/>
            </a:endParaRPr>
          </a:p>
          <a:p>
            <a:pPr marL="0" lvl="0" indent="228600" algn="l" rtl="0">
              <a:lnSpc>
                <a:spcPct val="100000"/>
              </a:lnSpc>
              <a:spcBef>
                <a:spcPts val="1200"/>
              </a:spcBef>
              <a:spcAft>
                <a:spcPts val="0"/>
              </a:spcAft>
              <a:buNone/>
            </a:pPr>
            <a:r>
              <a:rPr lang="uk" sz="1400">
                <a:solidFill>
                  <a:schemeClr val="dk1"/>
                </a:solidFill>
                <a:latin typeface="Times New Roman"/>
                <a:ea typeface="Times New Roman"/>
                <a:cs typeface="Times New Roman"/>
                <a:sym typeface="Times New Roman"/>
              </a:rPr>
              <a:t>ознайомлюватися з матеріалами, поданими на розгляд комісії;</a:t>
            </a:r>
            <a:endParaRPr sz="1400">
              <a:solidFill>
                <a:schemeClr val="dk1"/>
              </a:solidFill>
              <a:latin typeface="Times New Roman"/>
              <a:ea typeface="Times New Roman"/>
              <a:cs typeface="Times New Roman"/>
              <a:sym typeface="Times New Roman"/>
            </a:endParaRPr>
          </a:p>
          <a:p>
            <a:pPr marL="0" lvl="0" indent="228600" algn="l" rtl="0">
              <a:lnSpc>
                <a:spcPct val="100000"/>
              </a:lnSpc>
              <a:spcBef>
                <a:spcPts val="1200"/>
              </a:spcBef>
              <a:spcAft>
                <a:spcPts val="0"/>
              </a:spcAft>
              <a:buNone/>
            </a:pPr>
            <a:r>
              <a:rPr lang="uk" sz="1400">
                <a:solidFill>
                  <a:schemeClr val="dk1"/>
                </a:solidFill>
                <a:latin typeface="Times New Roman"/>
                <a:ea typeface="Times New Roman"/>
                <a:cs typeface="Times New Roman"/>
                <a:sym typeface="Times New Roman"/>
              </a:rPr>
              <a:t>ставити питання по суті розгляду;</a:t>
            </a:r>
            <a:endParaRPr sz="1400">
              <a:solidFill>
                <a:schemeClr val="dk1"/>
              </a:solidFill>
              <a:latin typeface="Times New Roman"/>
              <a:ea typeface="Times New Roman"/>
              <a:cs typeface="Times New Roman"/>
              <a:sym typeface="Times New Roman"/>
            </a:endParaRPr>
          </a:p>
          <a:p>
            <a:pPr marL="0" lvl="0" indent="228600" algn="l" rtl="0">
              <a:lnSpc>
                <a:spcPct val="100000"/>
              </a:lnSpc>
              <a:spcBef>
                <a:spcPts val="1200"/>
              </a:spcBef>
              <a:spcAft>
                <a:spcPts val="0"/>
              </a:spcAft>
              <a:buNone/>
            </a:pPr>
            <a:r>
              <a:rPr lang="uk" sz="1400">
                <a:solidFill>
                  <a:schemeClr val="dk1"/>
                </a:solidFill>
                <a:latin typeface="Times New Roman"/>
                <a:ea typeface="Times New Roman"/>
                <a:cs typeface="Times New Roman"/>
                <a:sym typeface="Times New Roman"/>
              </a:rPr>
              <a:t>подавати пропозиції, висловлювати власну думку з питань, що розглядаються.</a:t>
            </a:r>
            <a:endParaRPr sz="1400">
              <a:solidFill>
                <a:schemeClr val="dk1"/>
              </a:solidFill>
              <a:latin typeface="Times New Roman"/>
              <a:ea typeface="Times New Roman"/>
              <a:cs typeface="Times New Roman"/>
              <a:sym typeface="Times New Roman"/>
            </a:endParaRPr>
          </a:p>
          <a:p>
            <a:pPr marL="0" lvl="0" indent="228600" algn="l" rtl="0">
              <a:lnSpc>
                <a:spcPct val="100000"/>
              </a:lnSpc>
              <a:spcBef>
                <a:spcPts val="1200"/>
              </a:spcBef>
              <a:spcAft>
                <a:spcPts val="0"/>
              </a:spcAft>
              <a:buNone/>
            </a:pPr>
            <a:r>
              <a:rPr lang="uk" sz="1400" b="1">
                <a:solidFill>
                  <a:schemeClr val="dk1"/>
                </a:solidFill>
                <a:latin typeface="Times New Roman"/>
                <a:ea typeface="Times New Roman"/>
                <a:cs typeface="Times New Roman"/>
                <a:sym typeface="Times New Roman"/>
              </a:rPr>
              <a:t>п. 3. Батьки здобувачів освіти зобов’язані:</a:t>
            </a:r>
            <a:endParaRPr sz="1400" b="1">
              <a:solidFill>
                <a:schemeClr val="dk1"/>
              </a:solidFill>
              <a:latin typeface="Times New Roman"/>
              <a:ea typeface="Times New Roman"/>
              <a:cs typeface="Times New Roman"/>
              <a:sym typeface="Times New Roman"/>
            </a:endParaRPr>
          </a:p>
          <a:p>
            <a:pPr marL="0" lvl="0" indent="228600" algn="l" rtl="0">
              <a:lnSpc>
                <a:spcPct val="100000"/>
              </a:lnSpc>
              <a:spcBef>
                <a:spcPts val="1200"/>
              </a:spcBef>
              <a:spcAft>
                <a:spcPts val="0"/>
              </a:spcAft>
              <a:buNone/>
            </a:pPr>
            <a:r>
              <a:rPr lang="uk" sz="1400">
                <a:solidFill>
                  <a:schemeClr val="dk1"/>
                </a:solidFill>
                <a:latin typeface="Times New Roman"/>
                <a:ea typeface="Times New Roman"/>
                <a:cs typeface="Times New Roman"/>
                <a:sym typeface="Times New Roman"/>
              </a:rPr>
              <a:t>виховувати у дітей повагу до гідності, прав, свобод і законних інтересів людини, законів та етичних норм, відповідальне ставлення до власного здоров’я, здоров’я оточуючих і довкілля;</a:t>
            </a:r>
            <a:endParaRPr sz="1400">
              <a:solidFill>
                <a:schemeClr val="dk1"/>
              </a:solidFill>
              <a:latin typeface="Times New Roman"/>
              <a:ea typeface="Times New Roman"/>
              <a:cs typeface="Times New Roman"/>
              <a:sym typeface="Times New Roman"/>
            </a:endParaRPr>
          </a:p>
          <a:p>
            <a:pPr marL="0" lvl="0" indent="228600" algn="l" rtl="0">
              <a:lnSpc>
                <a:spcPct val="100000"/>
              </a:lnSpc>
              <a:spcBef>
                <a:spcPts val="1200"/>
              </a:spcBef>
              <a:spcAft>
                <a:spcPts val="0"/>
              </a:spcAft>
              <a:buNone/>
            </a:pPr>
            <a:r>
              <a:rPr lang="uk" sz="1400">
                <a:solidFill>
                  <a:schemeClr val="dk1"/>
                </a:solidFill>
                <a:latin typeface="Times New Roman"/>
                <a:ea typeface="Times New Roman"/>
                <a:cs typeface="Times New Roman"/>
                <a:sym typeface="Times New Roman"/>
              </a:rPr>
              <a:t>поважати гідність, права, свободи і законні інтереси дитини та інших учасників освітнього процесу;</a:t>
            </a:r>
            <a:endParaRPr sz="1400">
              <a:solidFill>
                <a:schemeClr val="dk1"/>
              </a:solidFill>
              <a:latin typeface="Times New Roman"/>
              <a:ea typeface="Times New Roman"/>
              <a:cs typeface="Times New Roman"/>
              <a:sym typeface="Times New Roman"/>
            </a:endParaRPr>
          </a:p>
          <a:p>
            <a:pPr marL="0" lvl="0" indent="228600" algn="l" rtl="0">
              <a:lnSpc>
                <a:spcPct val="100000"/>
              </a:lnSpc>
              <a:spcBef>
                <a:spcPts val="1200"/>
              </a:spcBef>
              <a:spcAft>
                <a:spcPts val="0"/>
              </a:spcAft>
              <a:buNone/>
            </a:pPr>
            <a:r>
              <a:rPr lang="uk" sz="1400">
                <a:solidFill>
                  <a:schemeClr val="dk1"/>
                </a:solidFill>
                <a:latin typeface="Times New Roman"/>
                <a:ea typeface="Times New Roman"/>
                <a:cs typeface="Times New Roman"/>
                <a:sym typeface="Times New Roman"/>
              </a:rPr>
              <a:t>нести адміністративну відповідальність за неповнолітніх дітей до 16 років.</a:t>
            </a:r>
            <a:endParaRPr sz="1400">
              <a:solidFill>
                <a:schemeClr val="dk1"/>
              </a:solidFill>
              <a:latin typeface="Times New Roman"/>
              <a:ea typeface="Times New Roman"/>
              <a:cs typeface="Times New Roman"/>
              <a:sym typeface="Times New Roman"/>
            </a:endParaRPr>
          </a:p>
          <a:p>
            <a:pPr marL="457200" lvl="0" indent="0" algn="l" rtl="0">
              <a:lnSpc>
                <a:spcPct val="95000"/>
              </a:lnSpc>
              <a:spcBef>
                <a:spcPts val="1200"/>
              </a:spcBef>
              <a:spcAft>
                <a:spcPts val="0"/>
              </a:spcAft>
              <a:buNone/>
            </a:pPr>
            <a:endParaRPr sz="2755">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a:latin typeface="Lobster"/>
              <a:ea typeface="Lobster"/>
              <a:cs typeface="Lobster"/>
              <a:sym typeface="Lobster"/>
            </a:endParaRPr>
          </a:p>
        </p:txBody>
      </p:sp>
      <p:pic>
        <p:nvPicPr>
          <p:cNvPr id="151" name="Google Shape;151;p27"/>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1200"/>
              </a:spcAft>
              <a:buSzPts val="990"/>
              <a:buNone/>
            </a:pPr>
            <a:r>
              <a:rPr lang="uk" sz="2034">
                <a:latin typeface="Lobster"/>
                <a:ea typeface="Lobster"/>
                <a:cs typeface="Lobster"/>
                <a:sym typeface="Lobster"/>
              </a:rPr>
              <a:t>    </a:t>
            </a:r>
            <a:r>
              <a:rPr lang="uk" sz="1400" b="1">
                <a:latin typeface="Times New Roman"/>
                <a:ea typeface="Times New Roman"/>
                <a:cs typeface="Times New Roman"/>
                <a:sym typeface="Times New Roman"/>
              </a:rPr>
              <a:t>Права здобувача освіти, що постраждав від булінгу, став його свідком або є булером</a:t>
            </a:r>
            <a:r>
              <a:rPr lang="uk" sz="1560">
                <a:latin typeface="Times New Roman"/>
                <a:ea typeface="Times New Roman"/>
                <a:cs typeface="Times New Roman"/>
                <a:sym typeface="Times New Roman"/>
              </a:rPr>
              <a:t>   _ ГРУПА 8</a:t>
            </a:r>
            <a:endParaRPr sz="2100" b="1">
              <a:highlight>
                <a:srgbClr val="FFFF00"/>
              </a:highlight>
              <a:latin typeface="Lobster"/>
              <a:ea typeface="Lobster"/>
              <a:cs typeface="Lobster"/>
              <a:sym typeface="Lobster"/>
            </a:endParaRPr>
          </a:p>
        </p:txBody>
      </p:sp>
      <p:sp>
        <p:nvSpPr>
          <p:cNvPr id="157" name="Google Shape;157;p28"/>
          <p:cNvSpPr txBox="1">
            <a:spLocks noGrp="1"/>
          </p:cNvSpPr>
          <p:nvPr>
            <p:ph type="subTitle" idx="1"/>
          </p:nvPr>
        </p:nvSpPr>
        <p:spPr>
          <a:xfrm>
            <a:off x="300050" y="973300"/>
            <a:ext cx="8508300" cy="3440700"/>
          </a:xfrm>
          <a:prstGeom prst="rect">
            <a:avLst/>
          </a:prstGeom>
        </p:spPr>
        <p:txBody>
          <a:bodyPr spcFirstLastPara="1" wrap="square" lIns="91425" tIns="91425" rIns="91425" bIns="91425" anchor="t" anchorCtr="0">
            <a:noAutofit/>
          </a:bodyPr>
          <a:lstStyle/>
          <a:p>
            <a:pPr marL="0" lvl="0" indent="22860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Права </a:t>
            </a:r>
            <a:br>
              <a:rPr lang="uk" sz="1400" b="1">
                <a:solidFill>
                  <a:schemeClr val="dk1"/>
                </a:solidFill>
                <a:latin typeface="Times New Roman"/>
                <a:ea typeface="Times New Roman"/>
                <a:cs typeface="Times New Roman"/>
                <a:sym typeface="Times New Roman"/>
              </a:rPr>
            </a:b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захист під час освітнього процесу від приниження честі та гідності, будь-яких форм насильства та експлуатації, булінгу (цькування), дискримінації за будь-якою ознакою, пропаганди та агітації, що завдають шкоди здоров’ю здобувача освіти;</a:t>
            </a:r>
            <a:endParaRPr sz="1400">
              <a:solidFill>
                <a:schemeClr val="dk1"/>
              </a:solidFill>
              <a:latin typeface="Times New Roman"/>
              <a:ea typeface="Times New Roman"/>
              <a:cs typeface="Times New Roman"/>
              <a:sym typeface="Times New Roman"/>
            </a:endParaRPr>
          </a:p>
          <a:p>
            <a:pPr marL="457200" lvl="0" indent="-317500" algn="l" rtl="0">
              <a:lnSpc>
                <a:spcPct val="80000"/>
              </a:lnSpc>
              <a:spcBef>
                <a:spcPts val="500"/>
              </a:spcBef>
              <a:spcAft>
                <a:spcPts val="0"/>
              </a:spcAft>
              <a:buClr>
                <a:schemeClr val="dk1"/>
              </a:buClr>
              <a:buSzPts val="1400"/>
              <a:buFont typeface="Times New Roman"/>
              <a:buChar char="-"/>
            </a:pPr>
            <a:r>
              <a:rPr lang="uk" sz="1400">
                <a:solidFill>
                  <a:schemeClr val="dk1"/>
                </a:solidFill>
                <a:latin typeface="Times New Roman"/>
                <a:ea typeface="Times New Roman"/>
                <a:cs typeface="Times New Roman"/>
                <a:sym typeface="Times New Roman"/>
              </a:rPr>
              <a:t>на захист під час освітнього процесу від </a:t>
            </a:r>
            <a:r>
              <a:rPr lang="uk" sz="1400" b="1">
                <a:solidFill>
                  <a:schemeClr val="dk1"/>
                </a:solidFill>
                <a:latin typeface="Times New Roman"/>
                <a:ea typeface="Times New Roman"/>
                <a:cs typeface="Times New Roman"/>
                <a:sym typeface="Times New Roman"/>
              </a:rPr>
              <a:t>булінгу</a:t>
            </a:r>
            <a:r>
              <a:rPr lang="uk" sz="1400">
                <a:solidFill>
                  <a:schemeClr val="dk1"/>
                </a:solidFill>
                <a:latin typeface="Times New Roman"/>
                <a:ea typeface="Times New Roman"/>
                <a:cs typeface="Times New Roman"/>
                <a:sym typeface="Times New Roman"/>
              </a:rPr>
              <a:t> (цькування),</a:t>
            </a:r>
            <a:endParaRPr sz="1400">
              <a:solidFill>
                <a:schemeClr val="dk1"/>
              </a:solidFill>
              <a:latin typeface="Times New Roman"/>
              <a:ea typeface="Times New Roman"/>
              <a:cs typeface="Times New Roman"/>
              <a:sym typeface="Times New Roman"/>
            </a:endParaRPr>
          </a:p>
          <a:p>
            <a:pPr marL="457200" lvl="0" indent="-406400" algn="l" rtl="0">
              <a:lnSpc>
                <a:spcPct val="80000"/>
              </a:lnSpc>
              <a:spcBef>
                <a:spcPts val="0"/>
              </a:spcBef>
              <a:spcAft>
                <a:spcPts val="0"/>
              </a:spcAft>
              <a:buSzPts val="2800"/>
              <a:buChar char="-"/>
            </a:pPr>
            <a:r>
              <a:rPr lang="uk" sz="1400">
                <a:solidFill>
                  <a:schemeClr val="dk1"/>
                </a:solidFill>
                <a:latin typeface="Times New Roman"/>
                <a:ea typeface="Times New Roman"/>
                <a:cs typeface="Times New Roman"/>
                <a:sym typeface="Times New Roman"/>
              </a:rPr>
              <a:t> отримання соціальних та психолого-педагогічних послуг як особа, яка </a:t>
            </a:r>
            <a:r>
              <a:rPr lang="uk" sz="1400" b="1">
                <a:solidFill>
                  <a:schemeClr val="dk1"/>
                </a:solidFill>
                <a:latin typeface="Times New Roman"/>
                <a:ea typeface="Times New Roman"/>
                <a:cs typeface="Times New Roman"/>
                <a:sym typeface="Times New Roman"/>
              </a:rPr>
              <a:t>постраждала від булінгу</a:t>
            </a:r>
            <a:r>
              <a:rPr lang="uk" sz="1400">
                <a:solidFill>
                  <a:schemeClr val="dk1"/>
                </a:solidFill>
                <a:latin typeface="Times New Roman"/>
                <a:ea typeface="Times New Roman"/>
                <a:cs typeface="Times New Roman"/>
                <a:sym typeface="Times New Roman"/>
              </a:rPr>
              <a:t> (цькування),</a:t>
            </a:r>
            <a:r>
              <a:rPr lang="uk" sz="1100">
                <a:solidFill>
                  <a:srgbClr val="202124"/>
                </a:solidFill>
                <a:highlight>
                  <a:srgbClr val="FFFFFF"/>
                </a:highlight>
              </a:rPr>
              <a:t> </a:t>
            </a:r>
            <a:r>
              <a:rPr lang="uk" sz="1400">
                <a:solidFill>
                  <a:schemeClr val="dk1"/>
                </a:solidFill>
                <a:latin typeface="Times New Roman"/>
                <a:ea typeface="Times New Roman"/>
                <a:cs typeface="Times New Roman"/>
                <a:sym typeface="Times New Roman"/>
              </a:rPr>
              <a:t>тала його свідком або вчинила </a:t>
            </a:r>
            <a:r>
              <a:rPr lang="uk" sz="1400" b="1">
                <a:solidFill>
                  <a:schemeClr val="dk1"/>
                </a:solidFill>
                <a:latin typeface="Times New Roman"/>
                <a:ea typeface="Times New Roman"/>
                <a:cs typeface="Times New Roman"/>
                <a:sym typeface="Times New Roman"/>
              </a:rPr>
              <a:t>булінг</a:t>
            </a:r>
            <a:r>
              <a:rPr lang="uk" sz="1400">
                <a:solidFill>
                  <a:schemeClr val="dk1"/>
                </a:solidFill>
                <a:latin typeface="Times New Roman"/>
                <a:ea typeface="Times New Roman"/>
                <a:cs typeface="Times New Roman"/>
                <a:sym typeface="Times New Roman"/>
              </a:rPr>
              <a:t> (цькування).</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здобуття освіти в безпечному освітньому середовищі.</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захист інформації про випадки булінгу.</a:t>
            </a:r>
            <a:endParaRPr sz="1400">
              <a:solidFill>
                <a:schemeClr val="dk1"/>
              </a:solidFill>
              <a:latin typeface="Times New Roman"/>
              <a:ea typeface="Times New Roman"/>
              <a:cs typeface="Times New Roman"/>
              <a:sym typeface="Times New Roman"/>
            </a:endParaRPr>
          </a:p>
          <a:p>
            <a:pPr marL="0" lvl="0" indent="22860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Зобов’язання:</a:t>
            </a:r>
            <a:endParaRPr sz="1400" b="1">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дотримуватись правил поведінки здобувачів освіти;</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виконувати вимоги освітньої програми;</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поважати гідність, права, свободи та законні інтереси всіх учасників освітнього процесу, дотримуватися етичних норм;</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відповідально та дбайливо ставитися до власного здоров’я, здоров’я оточуючих, довкілля;</a:t>
            </a:r>
            <a:endParaRPr sz="1400">
              <a:solidFill>
                <a:schemeClr val="dk1"/>
              </a:solidFill>
              <a:latin typeface="Times New Roman"/>
              <a:ea typeface="Times New Roman"/>
              <a:cs typeface="Times New Roman"/>
              <a:sym typeface="Times New Roman"/>
            </a:endParaRPr>
          </a:p>
          <a:p>
            <a:pPr marL="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дотримуватися установчих документів, правил внутрішнього розпорядку закладу освіти, а також умов договору про надання освітніх послуг (за його наявності</a:t>
            </a:r>
            <a:endParaRPr sz="1400">
              <a:solidFill>
                <a:schemeClr val="dk1"/>
              </a:solidFill>
              <a:latin typeface="Times New Roman"/>
              <a:ea typeface="Times New Roman"/>
              <a:cs typeface="Times New Roman"/>
              <a:sym typeface="Times New Roman"/>
            </a:endParaRPr>
          </a:p>
          <a:p>
            <a:pPr marL="457200" lvl="0" indent="0" algn="l" rtl="0">
              <a:lnSpc>
                <a:spcPct val="80000"/>
              </a:lnSpc>
              <a:spcBef>
                <a:spcPts val="500"/>
              </a:spcBef>
              <a:spcAft>
                <a:spcPts val="0"/>
              </a:spcAft>
              <a:buNone/>
            </a:pPr>
            <a:endParaRPr sz="2755">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a:latin typeface="Lobster"/>
              <a:ea typeface="Lobster"/>
              <a:cs typeface="Lobster"/>
              <a:sym typeface="Lobster"/>
            </a:endParaRPr>
          </a:p>
        </p:txBody>
      </p:sp>
      <p:pic>
        <p:nvPicPr>
          <p:cNvPr id="158" name="Google Shape;158;p28"/>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1200"/>
              </a:spcAft>
              <a:buSzPts val="990"/>
              <a:buNone/>
            </a:pPr>
            <a:r>
              <a:rPr lang="uk" sz="2034">
                <a:latin typeface="Lobster"/>
                <a:ea typeface="Lobster"/>
                <a:cs typeface="Lobster"/>
                <a:sym typeface="Lobster"/>
              </a:rPr>
              <a:t>    </a:t>
            </a:r>
            <a:r>
              <a:rPr lang="uk" sz="1400" b="1">
                <a:latin typeface="Times New Roman"/>
                <a:ea typeface="Times New Roman"/>
                <a:cs typeface="Times New Roman"/>
                <a:sym typeface="Times New Roman"/>
              </a:rPr>
              <a:t>Права і обов’язки представників </a:t>
            </a:r>
            <a:r>
              <a:rPr lang="uk" sz="1400" b="1" u="sng">
                <a:solidFill>
                  <a:schemeClr val="hlink"/>
                </a:solidFill>
                <a:latin typeface="Times New Roman"/>
                <a:ea typeface="Times New Roman"/>
                <a:cs typeface="Times New Roman"/>
                <a:sym typeface="Times New Roman"/>
                <a:hlinkClick r:id="rId3"/>
              </a:rPr>
              <a:t>Ювенальна Поліція України </a:t>
            </a:r>
            <a:r>
              <a:rPr lang="uk" sz="1560">
                <a:latin typeface="Times New Roman"/>
                <a:ea typeface="Times New Roman"/>
                <a:cs typeface="Times New Roman"/>
                <a:sym typeface="Times New Roman"/>
              </a:rPr>
              <a:t>   _ ГРУПА 6</a:t>
            </a:r>
            <a:endParaRPr sz="2100" b="1">
              <a:highlight>
                <a:srgbClr val="FFFF00"/>
              </a:highlight>
              <a:latin typeface="Lobster"/>
              <a:ea typeface="Lobster"/>
              <a:cs typeface="Lobster"/>
              <a:sym typeface="Lobster"/>
            </a:endParaRPr>
          </a:p>
        </p:txBody>
      </p:sp>
      <p:sp>
        <p:nvSpPr>
          <p:cNvPr id="164" name="Google Shape;164;p29"/>
          <p:cNvSpPr txBox="1">
            <a:spLocks noGrp="1"/>
          </p:cNvSpPr>
          <p:nvPr>
            <p:ph type="subTitle" idx="1"/>
          </p:nvPr>
        </p:nvSpPr>
        <p:spPr>
          <a:xfrm>
            <a:off x="317850" y="726850"/>
            <a:ext cx="8508300" cy="3440700"/>
          </a:xfrm>
          <a:prstGeom prst="rect">
            <a:avLst/>
          </a:prstGeom>
        </p:spPr>
        <p:txBody>
          <a:bodyPr spcFirstLastPara="1" wrap="square" lIns="91425" tIns="91425" rIns="91425" bIns="91425" anchor="t" anchorCtr="0">
            <a:noAutofit/>
          </a:bodyPr>
          <a:lstStyle/>
          <a:p>
            <a:pPr marL="0" lvl="0" indent="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Зобов’язання:</a:t>
            </a:r>
            <a:endParaRPr sz="1400" b="1">
              <a:solidFill>
                <a:schemeClr val="dk1"/>
              </a:solidFill>
              <a:latin typeface="Times New Roman"/>
              <a:ea typeface="Times New Roman"/>
              <a:cs typeface="Times New Roman"/>
              <a:sym typeface="Times New Roman"/>
            </a:endParaRPr>
          </a:p>
          <a:p>
            <a:pPr marL="88900" lvl="0" indent="-889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Здійснювати просвітницьку діяльність з питань протидії булінгу (цькування) в закладах освіти;</a:t>
            </a:r>
            <a:endParaRPr sz="1400">
              <a:solidFill>
                <a:schemeClr val="dk1"/>
              </a:solidFill>
              <a:latin typeface="Times New Roman"/>
              <a:ea typeface="Times New Roman"/>
              <a:cs typeface="Times New Roman"/>
              <a:sym typeface="Times New Roman"/>
            </a:endParaRPr>
          </a:p>
          <a:p>
            <a:pPr marL="88900" lvl="0" indent="-889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вести профілактичний облік дітей, схильних до вчинення правопорушень та проведення із ними заходів індивідуальної профілактики;</a:t>
            </a:r>
            <a:endParaRPr sz="1400">
              <a:solidFill>
                <a:schemeClr val="dk1"/>
              </a:solidFill>
              <a:latin typeface="Times New Roman"/>
              <a:ea typeface="Times New Roman"/>
              <a:cs typeface="Times New Roman"/>
              <a:sym typeface="Times New Roman"/>
            </a:endParaRPr>
          </a:p>
          <a:p>
            <a:pPr marL="88900" lvl="0" indent="-889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вживати заходів для запобігання і припинення стосовно дитини будь-яких протиправних діянь;</a:t>
            </a:r>
            <a:endParaRPr sz="1400">
              <a:solidFill>
                <a:schemeClr val="dk1"/>
              </a:solidFill>
              <a:latin typeface="Times New Roman"/>
              <a:ea typeface="Times New Roman"/>
              <a:cs typeface="Times New Roman"/>
              <a:sym typeface="Times New Roman"/>
            </a:endParaRPr>
          </a:p>
          <a:p>
            <a:pPr marL="228600" lvl="0" indent="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Мають права</a:t>
            </a:r>
            <a:endParaRPr sz="1400" b="1">
              <a:solidFill>
                <a:schemeClr val="dk1"/>
              </a:solidFill>
              <a:latin typeface="Times New Roman"/>
              <a:ea typeface="Times New Roman"/>
              <a:cs typeface="Times New Roman"/>
              <a:sym typeface="Times New Roman"/>
            </a:endParaRPr>
          </a:p>
          <a:p>
            <a:pPr marL="269999" lvl="0" indent="-269999"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притягати до адміністративної відповідальності дітей віком від 16 до 18 років, які вчинили адміністративні правопорушення, а також батьків або осіб, що їх замінюють, які не виконують передбачених законодавством обов’язків щодо забезпечення необхідних умов життя, навчання та виховання неповнолітніх дітей;</a:t>
            </a:r>
            <a:endParaRPr sz="1400">
              <a:solidFill>
                <a:schemeClr val="dk1"/>
              </a:solidFill>
              <a:latin typeface="Times New Roman"/>
              <a:ea typeface="Times New Roman"/>
              <a:cs typeface="Times New Roman"/>
              <a:sym typeface="Times New Roman"/>
            </a:endParaRPr>
          </a:p>
          <a:p>
            <a:pPr marL="269999" lvl="0" indent="-269999"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вносити  до закладів освіти обов’язкових для розгляду подань про необхідність усунення причин та умов, що призводять до вчинення дітьми адміністративних і кримінальних правопорушень.</a:t>
            </a:r>
            <a:endParaRPr sz="1400">
              <a:solidFill>
                <a:schemeClr val="dk1"/>
              </a:solidFill>
              <a:latin typeface="Times New Roman"/>
              <a:ea typeface="Times New Roman"/>
              <a:cs typeface="Times New Roman"/>
              <a:sym typeface="Times New Roman"/>
            </a:endParaRPr>
          </a:p>
          <a:p>
            <a:pPr marL="269999" lvl="0" indent="-269999"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проведення ознайомлювальних, попереджувальних і виховних бесід з дітьми та їх батьками, законними представниками, членами сім’ї з метою усунення причин і умов, які сприяли вчиненню адміністративного правопорушення.</a:t>
            </a:r>
            <a:endParaRPr sz="1400">
              <a:solidFill>
                <a:schemeClr val="dk1"/>
              </a:solidFill>
              <a:latin typeface="Times New Roman"/>
              <a:ea typeface="Times New Roman"/>
              <a:cs typeface="Times New Roman"/>
              <a:sym typeface="Times New Roman"/>
            </a:endParaRPr>
          </a:p>
          <a:p>
            <a:pPr marL="269999" lvl="0" indent="-269999"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приймати участь в засіданні комісії з розгляду заяв про випадки булінгу в закладі освіти.</a:t>
            </a:r>
            <a:endParaRPr sz="1400">
              <a:solidFill>
                <a:schemeClr val="dk1"/>
              </a:solidFill>
              <a:latin typeface="Times New Roman"/>
              <a:ea typeface="Times New Roman"/>
              <a:cs typeface="Times New Roman"/>
              <a:sym typeface="Times New Roman"/>
            </a:endParaRPr>
          </a:p>
          <a:p>
            <a:pPr marL="269999" lvl="0" indent="-269999"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отримувати копії протоколів і рішень комісії з розгляду заяв про випадки булінгу.</a:t>
            </a:r>
            <a:endParaRPr sz="1400">
              <a:solidFill>
                <a:schemeClr val="dk1"/>
              </a:solidFill>
              <a:latin typeface="Times New Roman"/>
              <a:ea typeface="Times New Roman"/>
              <a:cs typeface="Times New Roman"/>
              <a:sym typeface="Times New Roman"/>
            </a:endParaRPr>
          </a:p>
          <a:p>
            <a:pPr marL="269999" lvl="0" indent="-269999"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отримувати інформацію від закладів освіти про випадки булінгу (цькування).</a:t>
            </a:r>
            <a:endParaRPr sz="1400">
              <a:solidFill>
                <a:schemeClr val="dk1"/>
              </a:solidFill>
              <a:latin typeface="Times New Roman"/>
              <a:ea typeface="Times New Roman"/>
              <a:cs typeface="Times New Roman"/>
              <a:sym typeface="Times New Roman"/>
            </a:endParaRPr>
          </a:p>
          <a:p>
            <a:pPr marL="269999" lvl="0" indent="-269999"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ознайомлюватися з матеріалами, поданими на розгляд комісії;</a:t>
            </a:r>
            <a:endParaRPr sz="1400">
              <a:solidFill>
                <a:schemeClr val="dk1"/>
              </a:solidFill>
              <a:latin typeface="Times New Roman"/>
              <a:ea typeface="Times New Roman"/>
              <a:cs typeface="Times New Roman"/>
              <a:sym typeface="Times New Roman"/>
            </a:endParaRPr>
          </a:p>
          <a:p>
            <a:pPr marL="269999" lvl="0" indent="-269999"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ставити питання по суті розгляду;</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endParaRPr sz="140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None/>
            </a:pPr>
            <a:r>
              <a:rPr lang="uk" sz="1400" b="1">
                <a:solidFill>
                  <a:schemeClr val="dk1"/>
                </a:solidFill>
                <a:latin typeface="Times New Roman"/>
                <a:ea typeface="Times New Roman"/>
                <a:cs typeface="Times New Roman"/>
                <a:sym typeface="Times New Roman"/>
              </a:rPr>
              <a:t> </a:t>
            </a:r>
            <a:endParaRPr sz="1400" b="1">
              <a:solidFill>
                <a:schemeClr val="dk1"/>
              </a:solidFill>
              <a:latin typeface="Times New Roman"/>
              <a:ea typeface="Times New Roman"/>
              <a:cs typeface="Times New Roman"/>
              <a:sym typeface="Times New Roman"/>
            </a:endParaRPr>
          </a:p>
          <a:p>
            <a:pPr marL="0" lvl="0" indent="228600" algn="l" rtl="0">
              <a:lnSpc>
                <a:spcPct val="80000"/>
              </a:lnSpc>
              <a:spcBef>
                <a:spcPts val="1200"/>
              </a:spcBef>
              <a:spcAft>
                <a:spcPts val="0"/>
              </a:spcAft>
              <a:buNone/>
            </a:pPr>
            <a:endParaRPr sz="1400" b="1">
              <a:solidFill>
                <a:schemeClr val="dk1"/>
              </a:solidFill>
              <a:latin typeface="Times New Roman"/>
              <a:ea typeface="Times New Roman"/>
              <a:cs typeface="Times New Roman"/>
              <a:sym typeface="Times New Roman"/>
            </a:endParaRPr>
          </a:p>
          <a:p>
            <a:pPr marL="457200" lvl="0" indent="0" algn="l" rtl="0">
              <a:lnSpc>
                <a:spcPct val="80000"/>
              </a:lnSpc>
              <a:spcBef>
                <a:spcPts val="500"/>
              </a:spcBef>
              <a:spcAft>
                <a:spcPts val="0"/>
              </a:spcAft>
              <a:buNone/>
            </a:pPr>
            <a:endParaRPr sz="2755">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a:latin typeface="Lobster"/>
              <a:ea typeface="Lobster"/>
              <a:cs typeface="Lobster"/>
              <a:sym typeface="Lobster"/>
            </a:endParaRPr>
          </a:p>
        </p:txBody>
      </p:sp>
      <p:pic>
        <p:nvPicPr>
          <p:cNvPr id="165" name="Google Shape;165;p29"/>
          <p:cNvPicPr preferRelativeResize="0"/>
          <p:nvPr/>
        </p:nvPicPr>
        <p:blipFill>
          <a:blip r:embed="rId4">
            <a:alphaModFix/>
          </a:blip>
          <a:stretch>
            <a:fillRect/>
          </a:stretch>
        </p:blipFill>
        <p:spPr>
          <a:xfrm>
            <a:off x="6456874" y="0"/>
            <a:ext cx="2687125" cy="1062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1089725" y="-83675"/>
            <a:ext cx="6195900" cy="9702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uk" sz="3300" b="1" i="1">
                <a:solidFill>
                  <a:srgbClr val="FF9900"/>
                </a:solidFill>
                <a:latin typeface="Lobster"/>
                <a:ea typeface="Lobster"/>
                <a:cs typeface="Lobster"/>
                <a:sym typeface="Lobster"/>
              </a:rPr>
              <a:t>План зустрічі</a:t>
            </a:r>
            <a:endParaRPr sz="7100" b="1" i="1">
              <a:solidFill>
                <a:srgbClr val="FF9900"/>
              </a:solidFill>
              <a:latin typeface="Lobster"/>
              <a:ea typeface="Lobster"/>
              <a:cs typeface="Lobster"/>
              <a:sym typeface="Lobster"/>
            </a:endParaRPr>
          </a:p>
        </p:txBody>
      </p:sp>
      <p:sp>
        <p:nvSpPr>
          <p:cNvPr id="63" name="Google Shape;63;p14"/>
          <p:cNvSpPr txBox="1">
            <a:spLocks noGrp="1"/>
          </p:cNvSpPr>
          <p:nvPr>
            <p:ph type="subTitle" idx="1"/>
          </p:nvPr>
        </p:nvSpPr>
        <p:spPr>
          <a:xfrm>
            <a:off x="775800" y="973300"/>
            <a:ext cx="7592400" cy="3440700"/>
          </a:xfrm>
          <a:prstGeom prst="rect">
            <a:avLst/>
          </a:prstGeom>
        </p:spPr>
        <p:txBody>
          <a:bodyPr spcFirstLastPara="1" wrap="square" lIns="91425" tIns="91425" rIns="91425" bIns="91425" anchor="t" anchorCtr="0">
            <a:noAutofit/>
          </a:bodyPr>
          <a:lstStyle/>
          <a:p>
            <a:pPr marL="457200" lvl="0" indent="0" algn="l" rtl="0">
              <a:lnSpc>
                <a:spcPct val="95000"/>
              </a:lnSpc>
              <a:spcBef>
                <a:spcPts val="1200"/>
              </a:spcBef>
              <a:spcAft>
                <a:spcPts val="0"/>
              </a:spcAft>
              <a:buNone/>
            </a:pPr>
            <a:r>
              <a:rPr lang="uk" sz="2155" dirty="0">
                <a:solidFill>
                  <a:schemeClr val="dk1"/>
                </a:solidFill>
                <a:latin typeface="Lobster"/>
                <a:ea typeface="Lobster"/>
                <a:cs typeface="Lobster"/>
                <a:sym typeface="Lobster"/>
              </a:rPr>
              <a:t>1.</a:t>
            </a:r>
            <a:r>
              <a:rPr lang="uk" sz="1927" dirty="0">
                <a:solidFill>
                  <a:schemeClr val="dk1"/>
                </a:solidFill>
                <a:latin typeface="Lobster"/>
                <a:ea typeface="Lobster"/>
                <a:cs typeface="Lobster"/>
                <a:sym typeface="Lobster"/>
              </a:rPr>
              <a:t>    </a:t>
            </a:r>
            <a:r>
              <a:rPr lang="uk" sz="2155" dirty="0">
                <a:solidFill>
                  <a:schemeClr val="dk1"/>
                </a:solidFill>
                <a:latin typeface="Lobster"/>
                <a:ea typeface="Lobster"/>
                <a:cs typeface="Lobster"/>
                <a:sym typeface="Lobster"/>
              </a:rPr>
              <a:t>Окреслення понятта булінгу (цькування) в  закладах освіти.</a:t>
            </a:r>
            <a:endParaRPr sz="2155"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2155" dirty="0">
                <a:solidFill>
                  <a:schemeClr val="dk1"/>
                </a:solidFill>
                <a:latin typeface="Lobster"/>
                <a:ea typeface="Lobster"/>
                <a:cs typeface="Lobster"/>
                <a:sym typeface="Lobster"/>
              </a:rPr>
              <a:t>2.</a:t>
            </a:r>
            <a:r>
              <a:rPr lang="uk" sz="1927" dirty="0">
                <a:solidFill>
                  <a:schemeClr val="dk1"/>
                </a:solidFill>
                <a:latin typeface="Lobster"/>
                <a:ea typeface="Lobster"/>
                <a:cs typeface="Lobster"/>
                <a:sym typeface="Lobster"/>
              </a:rPr>
              <a:t>    </a:t>
            </a:r>
            <a:r>
              <a:rPr lang="uk" sz="2155" dirty="0">
                <a:solidFill>
                  <a:schemeClr val="dk1"/>
                </a:solidFill>
                <a:latin typeface="Lobster"/>
                <a:ea typeface="Lobster"/>
                <a:cs typeface="Lobster"/>
                <a:sym typeface="Lobster"/>
              </a:rPr>
              <a:t>Ділова гра « Заява про здійснення  булінгу (цькування).</a:t>
            </a:r>
            <a:endParaRPr sz="2155"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2000" i="1" dirty="0">
                <a:solidFill>
                  <a:schemeClr val="dk1"/>
                </a:solidFill>
                <a:latin typeface="Lobster"/>
                <a:ea typeface="Lobster"/>
                <a:cs typeface="Lobster"/>
                <a:sym typeface="Lobster"/>
              </a:rPr>
              <a:t>3. </a:t>
            </a:r>
            <a:r>
              <a:rPr lang="uk" sz="2000" dirty="0">
                <a:solidFill>
                  <a:schemeClr val="dk1"/>
                </a:solidFill>
                <a:latin typeface="Lobster"/>
                <a:ea typeface="Lobster"/>
                <a:cs typeface="Lobster"/>
                <a:sym typeface="Lobster"/>
              </a:rPr>
              <a:t>Формування SHOT LIST «Основні кроки закладу освіти під час розгляду заяв/повідомлень про булінг (цькування</a:t>
            </a:r>
            <a:r>
              <a:rPr lang="uk" sz="1400" dirty="0">
                <a:solidFill>
                  <a:schemeClr val="dk1"/>
                </a:solidFill>
                <a:latin typeface="Lobster"/>
                <a:ea typeface="Lobster"/>
                <a:cs typeface="Lobster"/>
                <a:sym typeface="Lobster"/>
              </a:rPr>
              <a:t>)».</a:t>
            </a:r>
            <a:endParaRPr sz="1400"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2155" dirty="0">
                <a:solidFill>
                  <a:schemeClr val="dk1"/>
                </a:solidFill>
                <a:latin typeface="Lobster"/>
                <a:ea typeface="Lobster"/>
                <a:cs typeface="Lobster"/>
                <a:sym typeface="Lobster"/>
              </a:rPr>
              <a:t>4. Аналіз звернення громадян, формування основного списку документації.</a:t>
            </a:r>
            <a:endParaRPr sz="2155"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2155" dirty="0">
                <a:solidFill>
                  <a:schemeClr val="dk1"/>
                </a:solidFill>
                <a:latin typeface="Lobster"/>
                <a:ea typeface="Lobster"/>
                <a:cs typeface="Lobster"/>
                <a:sym typeface="Lobster"/>
              </a:rPr>
              <a:t>5.</a:t>
            </a:r>
            <a:r>
              <a:rPr lang="uk" sz="1927" dirty="0">
                <a:solidFill>
                  <a:schemeClr val="dk1"/>
                </a:solidFill>
                <a:latin typeface="Lobster"/>
                <a:ea typeface="Lobster"/>
                <a:cs typeface="Lobster"/>
                <a:sym typeface="Lobster"/>
              </a:rPr>
              <a:t>    </a:t>
            </a:r>
            <a:r>
              <a:rPr lang="uk" sz="2155" dirty="0">
                <a:solidFill>
                  <a:schemeClr val="dk1"/>
                </a:solidFill>
                <a:latin typeface="Lobster"/>
                <a:ea typeface="Lobster"/>
                <a:cs typeface="Lobster"/>
                <a:sym typeface="Lobster"/>
              </a:rPr>
              <a:t>Здійснення опитування.</a:t>
            </a:r>
            <a:endParaRPr sz="2155"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r>
              <a:rPr lang="uk" sz="2155" dirty="0">
                <a:solidFill>
                  <a:schemeClr val="dk1"/>
                </a:solidFill>
                <a:latin typeface="Lobster"/>
                <a:ea typeface="Lobster"/>
                <a:cs typeface="Lobster"/>
                <a:sym typeface="Lobster"/>
              </a:rPr>
              <a:t>6.</a:t>
            </a:r>
            <a:r>
              <a:rPr lang="uk" sz="1927" dirty="0">
                <a:solidFill>
                  <a:schemeClr val="dk1"/>
                </a:solidFill>
                <a:latin typeface="Lobster"/>
                <a:ea typeface="Lobster"/>
                <a:cs typeface="Lobster"/>
                <a:sym typeface="Lobster"/>
              </a:rPr>
              <a:t>    </a:t>
            </a:r>
            <a:r>
              <a:rPr lang="uk" sz="2155" dirty="0">
                <a:solidFill>
                  <a:schemeClr val="dk1"/>
                </a:solidFill>
                <a:latin typeface="Lobster"/>
                <a:ea typeface="Lobster"/>
                <a:cs typeface="Lobster"/>
                <a:sym typeface="Lobster"/>
              </a:rPr>
              <a:t>Запрошення до  feedback. Техніки релаксації.</a:t>
            </a:r>
            <a:endParaRPr sz="2155" dirty="0">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dirty="0">
              <a:latin typeface="Lobster"/>
              <a:ea typeface="Lobster"/>
              <a:cs typeface="Lobster"/>
              <a:sym typeface="Lobster"/>
            </a:endParaRPr>
          </a:p>
        </p:txBody>
      </p:sp>
      <p:pic>
        <p:nvPicPr>
          <p:cNvPr id="64" name="Google Shape;64;p14"/>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1200"/>
              </a:spcAft>
              <a:buSzPts val="990"/>
              <a:buNone/>
            </a:pPr>
            <a:r>
              <a:rPr lang="uk" sz="2034">
                <a:latin typeface="Lobster"/>
                <a:ea typeface="Lobster"/>
                <a:cs typeface="Lobster"/>
                <a:sym typeface="Lobster"/>
              </a:rPr>
              <a:t>    </a:t>
            </a:r>
            <a:r>
              <a:rPr lang="uk" sz="1400" b="1">
                <a:latin typeface="Times New Roman"/>
                <a:ea typeface="Times New Roman"/>
                <a:cs typeface="Times New Roman"/>
                <a:sym typeface="Times New Roman"/>
              </a:rPr>
              <a:t>Представники соціальної служби в справах дітей та центрів соціальних служб для сім’ї, дітей та молоді. </a:t>
            </a:r>
            <a:r>
              <a:rPr lang="uk" sz="1560">
                <a:latin typeface="Times New Roman"/>
                <a:ea typeface="Times New Roman"/>
                <a:cs typeface="Times New Roman"/>
                <a:sym typeface="Times New Roman"/>
              </a:rPr>
              <a:t> ГРУПА 7</a:t>
            </a:r>
            <a:endParaRPr sz="2100" b="1">
              <a:highlight>
                <a:srgbClr val="FFFF00"/>
              </a:highlight>
              <a:latin typeface="Lobster"/>
              <a:ea typeface="Lobster"/>
              <a:cs typeface="Lobster"/>
              <a:sym typeface="Lobster"/>
            </a:endParaRPr>
          </a:p>
        </p:txBody>
      </p:sp>
      <p:sp>
        <p:nvSpPr>
          <p:cNvPr id="171" name="Google Shape;171;p30"/>
          <p:cNvSpPr txBox="1">
            <a:spLocks noGrp="1"/>
          </p:cNvSpPr>
          <p:nvPr>
            <p:ph type="subTitle" idx="1"/>
          </p:nvPr>
        </p:nvSpPr>
        <p:spPr>
          <a:xfrm>
            <a:off x="317850" y="726850"/>
            <a:ext cx="8508300" cy="3440700"/>
          </a:xfrm>
          <a:prstGeom prst="rect">
            <a:avLst/>
          </a:prstGeom>
        </p:spPr>
        <p:txBody>
          <a:bodyPr spcFirstLastPara="1" wrap="square" lIns="91425" tIns="91425" rIns="91425" bIns="91425" anchor="t" anchorCtr="0">
            <a:noAutofit/>
          </a:bodyPr>
          <a:lstStyle/>
          <a:p>
            <a:pPr marL="0" lvl="0" indent="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З</a:t>
            </a:r>
            <a:r>
              <a:rPr lang="uk" sz="1400">
                <a:solidFill>
                  <a:schemeClr val="dk1"/>
                </a:solidFill>
                <a:latin typeface="Times New Roman"/>
                <a:ea typeface="Times New Roman"/>
                <a:cs typeface="Times New Roman"/>
                <a:sym typeface="Times New Roman"/>
              </a:rPr>
              <a:t>обов’язані:</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Здійснювати заходи з питань соціального захисту малолітньої чи неповнолітньої особи, яка стала стороною булінгу (цькування),</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з’ясувати причин, які призвели до випадку булінгу (цькування) та вжиття заходів для усунення таких причин; з</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забезпечувати психологічну підтримку та надання соціальних послуг здобувачам освіти;</a:t>
            </a:r>
            <a:endParaRPr sz="140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Мають право:</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проводити соціально-профілактичну роботу, спрямованої на запобігання протидії проявам насилля, булінгу (цькування) в закладах освіти;</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здійснення оцінки потреб сторін булінгу (цькування), визначення соціальних послуг та методів соціальної роботи;</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отримувати інформацію від закладів освіти про випадки булінгу (цькування);</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ознайомлюватися з матеріалами, поданими на розгляд комісії;</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ставити питання по суті розгляду;</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подавати пропозиції, висловлювати власну думку з питань, що розглядаються.</a:t>
            </a:r>
            <a:endParaRPr sz="140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endParaRPr sz="1400" b="1">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endParaRPr sz="140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None/>
            </a:pPr>
            <a:r>
              <a:rPr lang="uk" sz="1400" b="1">
                <a:solidFill>
                  <a:schemeClr val="dk1"/>
                </a:solidFill>
                <a:latin typeface="Times New Roman"/>
                <a:ea typeface="Times New Roman"/>
                <a:cs typeface="Times New Roman"/>
                <a:sym typeface="Times New Roman"/>
              </a:rPr>
              <a:t> </a:t>
            </a:r>
            <a:endParaRPr sz="1400" b="1">
              <a:solidFill>
                <a:schemeClr val="dk1"/>
              </a:solidFill>
              <a:latin typeface="Times New Roman"/>
              <a:ea typeface="Times New Roman"/>
              <a:cs typeface="Times New Roman"/>
              <a:sym typeface="Times New Roman"/>
            </a:endParaRPr>
          </a:p>
          <a:p>
            <a:pPr marL="0" lvl="0" indent="228600" algn="l" rtl="0">
              <a:lnSpc>
                <a:spcPct val="80000"/>
              </a:lnSpc>
              <a:spcBef>
                <a:spcPts val="1200"/>
              </a:spcBef>
              <a:spcAft>
                <a:spcPts val="0"/>
              </a:spcAft>
              <a:buNone/>
            </a:pPr>
            <a:endParaRPr sz="1400" b="1">
              <a:solidFill>
                <a:schemeClr val="dk1"/>
              </a:solidFill>
              <a:latin typeface="Times New Roman"/>
              <a:ea typeface="Times New Roman"/>
              <a:cs typeface="Times New Roman"/>
              <a:sym typeface="Times New Roman"/>
            </a:endParaRPr>
          </a:p>
          <a:p>
            <a:pPr marL="457200" lvl="0" indent="0" algn="l" rtl="0">
              <a:lnSpc>
                <a:spcPct val="80000"/>
              </a:lnSpc>
              <a:spcBef>
                <a:spcPts val="500"/>
              </a:spcBef>
              <a:spcAft>
                <a:spcPts val="0"/>
              </a:spcAft>
              <a:buNone/>
            </a:pPr>
            <a:endParaRPr sz="2755">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a:latin typeface="Lobster"/>
              <a:ea typeface="Lobster"/>
              <a:cs typeface="Lobster"/>
              <a:sym typeface="Lobster"/>
            </a:endParaRPr>
          </a:p>
        </p:txBody>
      </p:sp>
      <p:pic>
        <p:nvPicPr>
          <p:cNvPr id="172" name="Google Shape;172;p30"/>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1200"/>
              </a:spcAft>
              <a:buSzPts val="990"/>
              <a:buNone/>
            </a:pPr>
            <a:r>
              <a:rPr lang="uk" sz="2034">
                <a:latin typeface="Lobster"/>
                <a:ea typeface="Lobster"/>
                <a:cs typeface="Lobster"/>
                <a:sym typeface="Lobster"/>
              </a:rPr>
              <a:t>    </a:t>
            </a:r>
            <a:r>
              <a:rPr lang="uk" sz="1400" b="1">
                <a:latin typeface="Times New Roman"/>
                <a:ea typeface="Times New Roman"/>
                <a:cs typeface="Times New Roman"/>
                <a:sym typeface="Times New Roman"/>
              </a:rPr>
              <a:t>Свідки булінгу  - педагогічні працівники, здобувачі освіти.</a:t>
            </a:r>
            <a:br>
              <a:rPr lang="uk" sz="1400" b="1">
                <a:latin typeface="Times New Roman"/>
                <a:ea typeface="Times New Roman"/>
                <a:cs typeface="Times New Roman"/>
                <a:sym typeface="Times New Roman"/>
              </a:rPr>
            </a:br>
            <a:r>
              <a:rPr lang="uk" sz="1560">
                <a:latin typeface="Times New Roman"/>
                <a:ea typeface="Times New Roman"/>
                <a:cs typeface="Times New Roman"/>
                <a:sym typeface="Times New Roman"/>
              </a:rPr>
              <a:t> ГРУПА 4</a:t>
            </a:r>
            <a:endParaRPr sz="2100" b="1">
              <a:highlight>
                <a:srgbClr val="FFFF00"/>
              </a:highlight>
              <a:latin typeface="Lobster"/>
              <a:ea typeface="Lobster"/>
              <a:cs typeface="Lobster"/>
              <a:sym typeface="Lobster"/>
            </a:endParaRPr>
          </a:p>
        </p:txBody>
      </p:sp>
      <p:sp>
        <p:nvSpPr>
          <p:cNvPr id="178" name="Google Shape;178;p31"/>
          <p:cNvSpPr txBox="1">
            <a:spLocks noGrp="1"/>
          </p:cNvSpPr>
          <p:nvPr>
            <p:ph type="subTitle" idx="1"/>
          </p:nvPr>
        </p:nvSpPr>
        <p:spPr>
          <a:xfrm>
            <a:off x="317850" y="726850"/>
            <a:ext cx="8508300" cy="4084500"/>
          </a:xfrm>
          <a:prstGeom prst="rect">
            <a:avLst/>
          </a:prstGeom>
        </p:spPr>
        <p:txBody>
          <a:bodyPr spcFirstLastPara="1" wrap="square" lIns="91425" tIns="91425" rIns="91425" bIns="91425" anchor="t" anchorCtr="0">
            <a:noAutofit/>
          </a:bodyPr>
          <a:lstStyle/>
          <a:p>
            <a:pPr marL="0" lvl="0" indent="0" algn="l" rtl="0">
              <a:lnSpc>
                <a:spcPct val="80000"/>
              </a:lnSpc>
              <a:spcBef>
                <a:spcPts val="500"/>
              </a:spcBef>
              <a:spcAft>
                <a:spcPts val="0"/>
              </a:spcAft>
              <a:buNone/>
            </a:pPr>
            <a:endParaRPr sz="1400" b="1" i="1">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700" b="1" i="1">
                <a:solidFill>
                  <a:schemeClr val="dk1"/>
                </a:solidFill>
                <a:latin typeface="Times New Roman"/>
                <a:ea typeface="Times New Roman"/>
                <a:cs typeface="Times New Roman"/>
                <a:sym typeface="Times New Roman"/>
              </a:rPr>
              <a:t>Зобов’язання (пункті 4 статті 54 ЗУ «Про освіту»)</a:t>
            </a:r>
            <a:endParaRPr sz="1700" b="1" i="1">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700">
                <a:solidFill>
                  <a:schemeClr val="dk1"/>
                </a:solidFill>
                <a:latin typeface="Times New Roman"/>
                <a:ea typeface="Times New Roman"/>
                <a:cs typeface="Times New Roman"/>
                <a:sym typeface="Times New Roman"/>
              </a:rPr>
              <a:t>-</a:t>
            </a:r>
            <a:r>
              <a:rPr lang="uk" sz="1000">
                <a:solidFill>
                  <a:schemeClr val="dk1"/>
                </a:solidFill>
                <a:latin typeface="Times New Roman"/>
                <a:ea typeface="Times New Roman"/>
                <a:cs typeface="Times New Roman"/>
                <a:sym typeface="Times New Roman"/>
              </a:rPr>
              <a:t>        </a:t>
            </a:r>
            <a:r>
              <a:rPr lang="uk" sz="1700">
                <a:solidFill>
                  <a:schemeClr val="dk1"/>
                </a:solidFill>
                <a:latin typeface="Times New Roman"/>
                <a:ea typeface="Times New Roman"/>
                <a:cs typeface="Times New Roman"/>
                <a:sym typeface="Times New Roman"/>
              </a:rPr>
              <a:t>захищати здобувачів освіти під час освітнього процесу від будь-яких форм фізичного та психологічного насильства, приниження честі та гідності, дискримінації за будь-якою ознакою, пропаганди та агітації, що завдають шкоди здоров’ю здобувача освіти, запобігати вживанню ними та іншими особами на території закладів освіти алкогольних напоїв, наркотичних засобів, іншим шкідливим звичкам;</a:t>
            </a:r>
            <a:endParaRPr sz="17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700">
                <a:solidFill>
                  <a:schemeClr val="dk1"/>
                </a:solidFill>
                <a:latin typeface="Times New Roman"/>
                <a:ea typeface="Times New Roman"/>
                <a:cs typeface="Times New Roman"/>
                <a:sym typeface="Times New Roman"/>
              </a:rPr>
              <a:t>-</a:t>
            </a:r>
            <a:r>
              <a:rPr lang="uk" sz="1000">
                <a:solidFill>
                  <a:schemeClr val="dk1"/>
                </a:solidFill>
                <a:latin typeface="Times New Roman"/>
                <a:ea typeface="Times New Roman"/>
                <a:cs typeface="Times New Roman"/>
                <a:sym typeface="Times New Roman"/>
              </a:rPr>
              <a:t>        </a:t>
            </a:r>
            <a:r>
              <a:rPr lang="uk" sz="1700">
                <a:solidFill>
                  <a:schemeClr val="dk1"/>
                </a:solidFill>
                <a:latin typeface="Times New Roman"/>
                <a:ea typeface="Times New Roman"/>
                <a:cs typeface="Times New Roman"/>
                <a:sym typeface="Times New Roman"/>
              </a:rPr>
              <a:t>повідомляти керівництво закладу освіти про факти булінгу (цькування) стосовно здобувачів освіти, педагогічних, науково-педагогічних, наукових працівників, інших осіб, які залучаються до освітнього процесу, свідком якого вони були особисто або інформацію про які отримали від інших осіб, вживати невідкладних заходів для припинення булінгу (цькування).</a:t>
            </a:r>
            <a:endParaRPr sz="17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700">
                <a:solidFill>
                  <a:schemeClr val="dk1"/>
                </a:solidFill>
                <a:latin typeface="Times New Roman"/>
                <a:ea typeface="Times New Roman"/>
                <a:cs typeface="Times New Roman"/>
                <a:sym typeface="Times New Roman"/>
              </a:rPr>
              <a:t>-</a:t>
            </a:r>
            <a:r>
              <a:rPr lang="uk" sz="1000">
                <a:solidFill>
                  <a:schemeClr val="dk1"/>
                </a:solidFill>
                <a:latin typeface="Times New Roman"/>
                <a:ea typeface="Times New Roman"/>
                <a:cs typeface="Times New Roman"/>
                <a:sym typeface="Times New Roman"/>
              </a:rPr>
              <a:t>        </a:t>
            </a:r>
            <a:r>
              <a:rPr lang="uk" sz="1700">
                <a:solidFill>
                  <a:schemeClr val="dk1"/>
                </a:solidFill>
                <a:latin typeface="Times New Roman"/>
                <a:ea typeface="Times New Roman"/>
                <a:cs typeface="Times New Roman"/>
                <a:sym typeface="Times New Roman"/>
              </a:rPr>
              <a:t>вживати невідкладних заходів для припинення небезпечного впливу;</a:t>
            </a:r>
            <a:endParaRPr sz="17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700">
                <a:solidFill>
                  <a:schemeClr val="dk1"/>
                </a:solidFill>
                <a:latin typeface="Times New Roman"/>
                <a:ea typeface="Times New Roman"/>
                <a:cs typeface="Times New Roman"/>
                <a:sym typeface="Times New Roman"/>
              </a:rPr>
              <a:t>-</a:t>
            </a:r>
            <a:r>
              <a:rPr lang="uk" sz="1000">
                <a:solidFill>
                  <a:schemeClr val="dk1"/>
                </a:solidFill>
                <a:latin typeface="Times New Roman"/>
                <a:ea typeface="Times New Roman"/>
                <a:cs typeface="Times New Roman"/>
                <a:sym typeface="Times New Roman"/>
              </a:rPr>
              <a:t>        </a:t>
            </a:r>
            <a:r>
              <a:rPr lang="uk" sz="1700">
                <a:solidFill>
                  <a:schemeClr val="dk1"/>
                </a:solidFill>
                <a:latin typeface="Times New Roman"/>
                <a:ea typeface="Times New Roman"/>
                <a:cs typeface="Times New Roman"/>
                <a:sym typeface="Times New Roman"/>
              </a:rPr>
              <a:t>за потреби надати домедичну допомогу та викликати бригаду екстреної (швидкої) медичної допомоги для надання екстреної медичної допомоги.</a:t>
            </a:r>
            <a:endParaRPr sz="1700">
              <a:solidFill>
                <a:schemeClr val="dk1"/>
              </a:solidFill>
              <a:latin typeface="Times New Roman"/>
              <a:ea typeface="Times New Roman"/>
              <a:cs typeface="Times New Roman"/>
              <a:sym typeface="Times New Roman"/>
            </a:endParaRPr>
          </a:p>
          <a:p>
            <a:pPr marL="457200" lvl="0" indent="0" algn="ctr" rtl="0">
              <a:lnSpc>
                <a:spcPct val="80000"/>
              </a:lnSpc>
              <a:spcBef>
                <a:spcPts val="500"/>
              </a:spcBef>
              <a:spcAft>
                <a:spcPts val="0"/>
              </a:spcAft>
              <a:buNone/>
            </a:pPr>
            <a:endParaRPr sz="682">
              <a:latin typeface="Lobster"/>
              <a:ea typeface="Lobster"/>
              <a:cs typeface="Lobster"/>
              <a:sym typeface="Lobster"/>
            </a:endParaRPr>
          </a:p>
        </p:txBody>
      </p:sp>
      <p:pic>
        <p:nvPicPr>
          <p:cNvPr id="179" name="Google Shape;179;p31"/>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1200"/>
              </a:spcAft>
              <a:buSzPts val="990"/>
              <a:buNone/>
            </a:pPr>
            <a:r>
              <a:rPr lang="uk" sz="2034">
                <a:latin typeface="Lobster"/>
                <a:ea typeface="Lobster"/>
                <a:cs typeface="Lobster"/>
                <a:sym typeface="Lobster"/>
              </a:rPr>
              <a:t>    </a:t>
            </a:r>
            <a:r>
              <a:rPr lang="uk" sz="1400" b="1">
                <a:latin typeface="Times New Roman"/>
                <a:ea typeface="Times New Roman"/>
                <a:cs typeface="Times New Roman"/>
                <a:sym typeface="Times New Roman"/>
              </a:rPr>
              <a:t>Свідки булінгу  - педагогічні працівники, здобувачі освіти.</a:t>
            </a:r>
            <a:br>
              <a:rPr lang="uk" sz="1400" b="1">
                <a:latin typeface="Times New Roman"/>
                <a:ea typeface="Times New Roman"/>
                <a:cs typeface="Times New Roman"/>
                <a:sym typeface="Times New Roman"/>
              </a:rPr>
            </a:br>
            <a:r>
              <a:rPr lang="uk" sz="1560">
                <a:latin typeface="Times New Roman"/>
                <a:ea typeface="Times New Roman"/>
                <a:cs typeface="Times New Roman"/>
                <a:sym typeface="Times New Roman"/>
              </a:rPr>
              <a:t> ГРУПА 4</a:t>
            </a:r>
            <a:endParaRPr sz="2100" b="1">
              <a:highlight>
                <a:srgbClr val="FFFF00"/>
              </a:highlight>
              <a:latin typeface="Lobster"/>
              <a:ea typeface="Lobster"/>
              <a:cs typeface="Lobster"/>
              <a:sym typeface="Lobster"/>
            </a:endParaRPr>
          </a:p>
        </p:txBody>
      </p:sp>
      <p:sp>
        <p:nvSpPr>
          <p:cNvPr id="178" name="Google Shape;178;p31"/>
          <p:cNvSpPr txBox="1">
            <a:spLocks noGrp="1"/>
          </p:cNvSpPr>
          <p:nvPr>
            <p:ph type="subTitle" idx="1"/>
          </p:nvPr>
        </p:nvSpPr>
        <p:spPr>
          <a:xfrm>
            <a:off x="317850" y="726850"/>
            <a:ext cx="8508300" cy="4084500"/>
          </a:xfrm>
          <a:prstGeom prst="rect">
            <a:avLst/>
          </a:prstGeom>
        </p:spPr>
        <p:txBody>
          <a:bodyPr spcFirstLastPara="1" wrap="square" lIns="91425" tIns="91425" rIns="91425" bIns="91425" anchor="t" anchorCtr="0">
            <a:noAutofit/>
          </a:bodyPr>
          <a:lstStyle/>
          <a:p>
            <a:pPr marL="0" lvl="0" indent="0" algn="l" rtl="0">
              <a:lnSpc>
                <a:spcPct val="80000"/>
              </a:lnSpc>
              <a:spcBef>
                <a:spcPts val="500"/>
              </a:spcBef>
              <a:spcAft>
                <a:spcPts val="0"/>
              </a:spcAft>
              <a:buNone/>
            </a:pPr>
            <a:endParaRPr sz="1400" b="1" i="1" dirty="0">
              <a:solidFill>
                <a:schemeClr val="dk1"/>
              </a:solidFill>
              <a:latin typeface="Times New Roman"/>
              <a:ea typeface="Times New Roman"/>
              <a:cs typeface="Times New Roman"/>
              <a:sym typeface="Times New Roman"/>
            </a:endParaRPr>
          </a:p>
          <a:p>
            <a:pPr algn="l">
              <a:lnSpc>
                <a:spcPct val="107000"/>
              </a:lnSpc>
              <a:spcAft>
                <a:spcPts val="800"/>
              </a:spcAft>
            </a:pPr>
            <a:r>
              <a:rPr lang="uk-UA" sz="1800" b="1" dirty="0">
                <a:effectLst/>
                <a:latin typeface="Times New Roman" panose="02020603050405020304" pitchFamily="18" charset="0"/>
                <a:ea typeface="Calibri" panose="020F0502020204030204" pitchFamily="34" charset="0"/>
                <a:cs typeface="Times New Roman" panose="02020603050405020304" pitchFamily="18" charset="0"/>
              </a:rPr>
              <a:t>Мають право:</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Times New Roman" panose="02020603050405020304" pitchFamily="18"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надавати власні свідчення представникам комісії з розгляду випадків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Times New Roman" panose="02020603050405020304" pitchFamily="18"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надавати свідчення в судді;</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Times New Roman" panose="02020603050405020304" pitchFamily="18"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захист від розповсюдження інформації про них, як свідків випадків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(цькування) в закладі освіти.</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Times New Roman" panose="02020603050405020304" pitchFamily="18"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Бути присутніми на засіданні з розгляду заяв про випадки </a:t>
            </a:r>
            <a:r>
              <a:rPr lang="uk-UA" sz="18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(цькування),</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Times New Roman" panose="02020603050405020304" pitchFamily="18"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Отримувати за потреби копії протоколів засідань комісії та їх рішення.</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Times New Roman" panose="02020603050405020304" pitchFamily="18"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Отримувати психологічну допомогу за потреби від практичного психолога.</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Times New Roman" panose="02020603050405020304" pitchFamily="18"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ознайомлюватися з матеріалами, поданими на розгляд комісії;</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buFont typeface="Times New Roman" panose="02020603050405020304" pitchFamily="18"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ставити питання по суті розгляду;</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7000"/>
              </a:lnSpc>
              <a:spcAft>
                <a:spcPts val="800"/>
              </a:spcAft>
              <a:buFont typeface="Times New Roman" panose="02020603050405020304" pitchFamily="18" charset="0"/>
              <a:buChar char="-"/>
            </a:pP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подавати пропозиції, висловлювати власну думку з питань, що розглядаються.</a:t>
            </a: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a:p>
            <a:pPr marL="685800" lvl="0" indent="-228600" algn="l" rtl="0">
              <a:lnSpc>
                <a:spcPct val="80000"/>
              </a:lnSpc>
              <a:spcBef>
                <a:spcPts val="500"/>
              </a:spcBef>
              <a:spcAft>
                <a:spcPts val="0"/>
              </a:spcAft>
              <a:buNone/>
            </a:pPr>
            <a:r>
              <a:rPr lang="uk" sz="1700" dirty="0">
                <a:solidFill>
                  <a:schemeClr val="dk1"/>
                </a:solidFill>
                <a:latin typeface="Times New Roman"/>
                <a:ea typeface="Times New Roman"/>
                <a:cs typeface="Times New Roman"/>
                <a:sym typeface="Times New Roman"/>
              </a:rPr>
              <a:t>.</a:t>
            </a:r>
            <a:endParaRPr sz="1700" dirty="0">
              <a:solidFill>
                <a:schemeClr val="dk1"/>
              </a:solidFill>
              <a:latin typeface="Times New Roman"/>
              <a:ea typeface="Times New Roman"/>
              <a:cs typeface="Times New Roman"/>
              <a:sym typeface="Times New Roman"/>
            </a:endParaRPr>
          </a:p>
          <a:p>
            <a:pPr marL="457200" lvl="0" indent="0" algn="ctr" rtl="0">
              <a:lnSpc>
                <a:spcPct val="80000"/>
              </a:lnSpc>
              <a:spcBef>
                <a:spcPts val="500"/>
              </a:spcBef>
              <a:spcAft>
                <a:spcPts val="0"/>
              </a:spcAft>
              <a:buNone/>
            </a:pPr>
            <a:endParaRPr sz="682" dirty="0">
              <a:latin typeface="Lobster"/>
              <a:ea typeface="Lobster"/>
              <a:cs typeface="Lobster"/>
              <a:sym typeface="Lobster"/>
            </a:endParaRPr>
          </a:p>
        </p:txBody>
      </p:sp>
      <p:pic>
        <p:nvPicPr>
          <p:cNvPr id="179" name="Google Shape;179;p31"/>
          <p:cNvPicPr preferRelativeResize="0"/>
          <p:nvPr/>
        </p:nvPicPr>
        <p:blipFill>
          <a:blip r:embed="rId3">
            <a:alphaModFix/>
          </a:blip>
          <a:stretch>
            <a:fillRect/>
          </a:stretch>
        </p:blipFill>
        <p:spPr>
          <a:xfrm>
            <a:off x="6456874" y="0"/>
            <a:ext cx="2687125" cy="1062025"/>
          </a:xfrm>
          <a:prstGeom prst="rect">
            <a:avLst/>
          </a:prstGeom>
          <a:noFill/>
          <a:ln>
            <a:noFill/>
          </a:ln>
        </p:spPr>
      </p:pic>
    </p:spTree>
    <p:extLst>
      <p:ext uri="{BB962C8B-B14F-4D97-AF65-F5344CB8AC3E}">
        <p14:creationId xmlns:p14="http://schemas.microsoft.com/office/powerpoint/2010/main" val="3518379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1200"/>
              </a:spcAft>
              <a:buSzPts val="990"/>
              <a:buNone/>
            </a:pPr>
            <a:r>
              <a:rPr lang="uk" sz="2034">
                <a:latin typeface="Lobster"/>
                <a:ea typeface="Lobster"/>
                <a:cs typeface="Lobster"/>
                <a:sym typeface="Lobster"/>
              </a:rPr>
              <a:t>   </a:t>
            </a:r>
            <a:r>
              <a:rPr lang="uk" sz="1400" b="1">
                <a:latin typeface="Times New Roman"/>
                <a:ea typeface="Times New Roman"/>
                <a:cs typeface="Times New Roman"/>
                <a:sym typeface="Times New Roman"/>
              </a:rPr>
              <a:t>Практичний психолог та соціальний педагог закладу освіти</a:t>
            </a:r>
            <a:r>
              <a:rPr lang="uk" sz="1560">
                <a:latin typeface="Times New Roman"/>
                <a:ea typeface="Times New Roman"/>
                <a:cs typeface="Times New Roman"/>
                <a:sym typeface="Times New Roman"/>
              </a:rPr>
              <a:t> ГРУПА 2</a:t>
            </a:r>
            <a:endParaRPr sz="2100" b="1">
              <a:highlight>
                <a:srgbClr val="FFFF00"/>
              </a:highlight>
              <a:latin typeface="Lobster"/>
              <a:ea typeface="Lobster"/>
              <a:cs typeface="Lobster"/>
              <a:sym typeface="Lobster"/>
            </a:endParaRPr>
          </a:p>
        </p:txBody>
      </p:sp>
      <p:sp>
        <p:nvSpPr>
          <p:cNvPr id="185" name="Google Shape;185;p32"/>
          <p:cNvSpPr txBox="1">
            <a:spLocks noGrp="1"/>
          </p:cNvSpPr>
          <p:nvPr>
            <p:ph type="subTitle" idx="1"/>
          </p:nvPr>
        </p:nvSpPr>
        <p:spPr>
          <a:xfrm>
            <a:off x="317850" y="726850"/>
            <a:ext cx="8508300" cy="3440700"/>
          </a:xfrm>
          <a:prstGeom prst="rect">
            <a:avLst/>
          </a:prstGeom>
        </p:spPr>
        <p:txBody>
          <a:bodyPr spcFirstLastPara="1" wrap="square" lIns="91425" tIns="91425" rIns="91425" bIns="91425" anchor="t" anchorCtr="0">
            <a:noAutofit/>
          </a:bodyPr>
          <a:lstStyle/>
          <a:p>
            <a:pPr marL="0" lvl="0" indent="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Мають право:</a:t>
            </a:r>
            <a:endParaRPr sz="1400" b="1">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Входити  до складу  комісії з розгляду випадків булінгу (цькування) закладу освіти;</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За наявності погодження батьків здійснювати психологічний супровід та психодіагностичні заходи, надавати узагальненні результати на засіданні комісії і батькам.</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Брати участь у розробці плану заходів з питань протидії булінгу (цькування) в закладі освіти.</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ознайомлюватися з матеріалами, поданими на розгляд комісії;</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ставити питання по суті розгляду;</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подавати пропозиції, висловлювати власну думку з питань, що розглядаються.</a:t>
            </a:r>
            <a:endParaRPr sz="140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Зобов’язані:</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За потреби здійснювати психологічний супровід і консультування учасників булінгу.</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Разом з соціальними службами організовувати та здійснювати заходи з питань соціального захисту малолітньої чи неповнолітньої особи, яка стала стороною булінгу (цькування),</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з’ясувати причини, які призвели до випадку булінгу (цькування) та вжиття заходів для усунення таких причин;</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забезпечувати психологічну підтримку та надання психологічних, соціальних послуг здобувачам освіти;</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700">
                <a:solidFill>
                  <a:schemeClr val="dk1"/>
                </a:solidFill>
                <a:latin typeface="Times New Roman"/>
                <a:ea typeface="Times New Roman"/>
                <a:cs typeface="Times New Roman"/>
                <a:sym typeface="Times New Roman"/>
              </a:rPr>
              <a:t>        </a:t>
            </a:r>
            <a:r>
              <a:rPr lang="uk" sz="1400">
                <a:solidFill>
                  <a:schemeClr val="dk1"/>
                </a:solidFill>
                <a:latin typeface="Times New Roman"/>
                <a:ea typeface="Times New Roman"/>
                <a:cs typeface="Times New Roman"/>
                <a:sym typeface="Times New Roman"/>
              </a:rPr>
              <a:t>проводити соціально-педагогічної і психологічної просвітницької діяльності, надання інформації всім учасникам освітнього процесу щодо збереження їхнього соціального благополуччя і психічного здоров’я.</a:t>
            </a:r>
            <a:endParaRPr sz="1400">
              <a:solidFill>
                <a:schemeClr val="dk1"/>
              </a:solidFill>
              <a:latin typeface="Times New Roman"/>
              <a:ea typeface="Times New Roman"/>
              <a:cs typeface="Times New Roman"/>
              <a:sym typeface="Times New Roman"/>
            </a:endParaRPr>
          </a:p>
          <a:p>
            <a:pPr marL="269999" lvl="0" indent="-269999" algn="l" rtl="0">
              <a:lnSpc>
                <a:spcPct val="80000"/>
              </a:lnSpc>
              <a:spcBef>
                <a:spcPts val="500"/>
              </a:spcBef>
              <a:spcAft>
                <a:spcPts val="0"/>
              </a:spcAft>
              <a:buNone/>
            </a:pPr>
            <a:endParaRPr sz="1400" b="1">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endParaRPr sz="140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None/>
            </a:pPr>
            <a:r>
              <a:rPr lang="uk" sz="1400" b="1">
                <a:solidFill>
                  <a:schemeClr val="dk1"/>
                </a:solidFill>
                <a:latin typeface="Times New Roman"/>
                <a:ea typeface="Times New Roman"/>
                <a:cs typeface="Times New Roman"/>
                <a:sym typeface="Times New Roman"/>
              </a:rPr>
              <a:t> </a:t>
            </a:r>
            <a:endParaRPr sz="1400" b="1">
              <a:solidFill>
                <a:schemeClr val="dk1"/>
              </a:solidFill>
              <a:latin typeface="Times New Roman"/>
              <a:ea typeface="Times New Roman"/>
              <a:cs typeface="Times New Roman"/>
              <a:sym typeface="Times New Roman"/>
            </a:endParaRPr>
          </a:p>
          <a:p>
            <a:pPr marL="0" lvl="0" indent="228600" algn="l" rtl="0">
              <a:lnSpc>
                <a:spcPct val="80000"/>
              </a:lnSpc>
              <a:spcBef>
                <a:spcPts val="1200"/>
              </a:spcBef>
              <a:spcAft>
                <a:spcPts val="0"/>
              </a:spcAft>
              <a:buNone/>
            </a:pPr>
            <a:endParaRPr sz="1400" b="1">
              <a:solidFill>
                <a:schemeClr val="dk1"/>
              </a:solidFill>
              <a:latin typeface="Times New Roman"/>
              <a:ea typeface="Times New Roman"/>
              <a:cs typeface="Times New Roman"/>
              <a:sym typeface="Times New Roman"/>
            </a:endParaRPr>
          </a:p>
          <a:p>
            <a:pPr marL="457200" lvl="0" indent="0" algn="l" rtl="0">
              <a:lnSpc>
                <a:spcPct val="80000"/>
              </a:lnSpc>
              <a:spcBef>
                <a:spcPts val="500"/>
              </a:spcBef>
              <a:spcAft>
                <a:spcPts val="0"/>
              </a:spcAft>
              <a:buNone/>
            </a:pPr>
            <a:endParaRPr sz="2755">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a:latin typeface="Lobster"/>
              <a:ea typeface="Lobster"/>
              <a:cs typeface="Lobster"/>
              <a:sym typeface="Lobster"/>
            </a:endParaRPr>
          </a:p>
        </p:txBody>
      </p:sp>
      <p:pic>
        <p:nvPicPr>
          <p:cNvPr id="186" name="Google Shape;186;p32"/>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3"/>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1200"/>
              </a:spcAft>
              <a:buSzPts val="990"/>
              <a:buNone/>
            </a:pPr>
            <a:r>
              <a:rPr lang="uk" sz="2034" dirty="0">
                <a:latin typeface="Lobster"/>
                <a:ea typeface="Lobster"/>
                <a:cs typeface="Lobster"/>
                <a:sym typeface="Lobster"/>
              </a:rPr>
              <a:t>    </a:t>
            </a:r>
            <a:r>
              <a:rPr lang="uk" sz="1400" b="1" dirty="0">
                <a:latin typeface="Times New Roman"/>
                <a:ea typeface="Times New Roman"/>
                <a:cs typeface="Times New Roman"/>
                <a:sym typeface="Times New Roman"/>
              </a:rPr>
              <a:t>Свідки булінгу  - педагогічні працівники, здобувачі освіти.</a:t>
            </a:r>
            <a:br>
              <a:rPr lang="uk" sz="1400" b="1" dirty="0">
                <a:latin typeface="Times New Roman"/>
                <a:ea typeface="Times New Roman"/>
                <a:cs typeface="Times New Roman"/>
                <a:sym typeface="Times New Roman"/>
              </a:rPr>
            </a:br>
            <a:r>
              <a:rPr lang="uk" sz="1560" dirty="0">
                <a:latin typeface="Times New Roman"/>
                <a:ea typeface="Times New Roman"/>
                <a:cs typeface="Times New Roman"/>
                <a:sym typeface="Times New Roman"/>
              </a:rPr>
              <a:t> ГРУПА 4</a:t>
            </a:r>
            <a:endParaRPr sz="2100" b="1" dirty="0">
              <a:highlight>
                <a:srgbClr val="FFFF00"/>
              </a:highlight>
              <a:latin typeface="Lobster"/>
              <a:ea typeface="Lobster"/>
              <a:cs typeface="Lobster"/>
              <a:sym typeface="Lobster"/>
            </a:endParaRPr>
          </a:p>
        </p:txBody>
      </p:sp>
      <p:sp>
        <p:nvSpPr>
          <p:cNvPr id="192" name="Google Shape;192;p33"/>
          <p:cNvSpPr txBox="1">
            <a:spLocks noGrp="1"/>
          </p:cNvSpPr>
          <p:nvPr>
            <p:ph type="subTitle" idx="1"/>
          </p:nvPr>
        </p:nvSpPr>
        <p:spPr>
          <a:xfrm>
            <a:off x="317850" y="726850"/>
            <a:ext cx="8508300" cy="3440700"/>
          </a:xfrm>
          <a:prstGeom prst="rect">
            <a:avLst/>
          </a:prstGeom>
        </p:spPr>
        <p:txBody>
          <a:bodyPr spcFirstLastPara="1" wrap="square" lIns="91425" tIns="91425" rIns="91425" bIns="91425" anchor="t" anchorCtr="0">
            <a:noAutofit/>
          </a:bodyPr>
          <a:lstStyle/>
          <a:p>
            <a:pPr marL="685800" lvl="0" indent="-228600" algn="l" rtl="0">
              <a:lnSpc>
                <a:spcPct val="80000"/>
              </a:lnSpc>
              <a:spcBef>
                <a:spcPts val="50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800" b="1" dirty="0">
                <a:solidFill>
                  <a:schemeClr val="dk1"/>
                </a:solidFill>
                <a:latin typeface="Times New Roman"/>
                <a:ea typeface="Times New Roman"/>
                <a:cs typeface="Times New Roman"/>
                <a:sym typeface="Times New Roman"/>
              </a:rPr>
              <a:t>Мають право:</a:t>
            </a:r>
            <a:endParaRPr sz="1800" b="1"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800" dirty="0">
                <a:solidFill>
                  <a:schemeClr val="dk1"/>
                </a:solidFill>
                <a:latin typeface="Times New Roman"/>
                <a:ea typeface="Times New Roman"/>
                <a:cs typeface="Times New Roman"/>
                <a:sym typeface="Times New Roman"/>
              </a:rPr>
              <a:t>-</a:t>
            </a:r>
            <a:r>
              <a:rPr lang="uk" sz="1100" dirty="0">
                <a:solidFill>
                  <a:schemeClr val="dk1"/>
                </a:solidFill>
                <a:latin typeface="Times New Roman"/>
                <a:ea typeface="Times New Roman"/>
                <a:cs typeface="Times New Roman"/>
                <a:sym typeface="Times New Roman"/>
              </a:rPr>
              <a:t>        </a:t>
            </a:r>
            <a:r>
              <a:rPr lang="uk" sz="1800" dirty="0">
                <a:solidFill>
                  <a:schemeClr val="dk1"/>
                </a:solidFill>
                <a:latin typeface="Times New Roman"/>
                <a:ea typeface="Times New Roman"/>
                <a:cs typeface="Times New Roman"/>
                <a:sym typeface="Times New Roman"/>
              </a:rPr>
              <a:t>надавати власні свідчення представникам комісії з розгляду випадків булінгу;</a:t>
            </a:r>
            <a:endParaRPr sz="1800"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800" dirty="0">
                <a:solidFill>
                  <a:schemeClr val="dk1"/>
                </a:solidFill>
                <a:latin typeface="Times New Roman"/>
                <a:ea typeface="Times New Roman"/>
                <a:cs typeface="Times New Roman"/>
                <a:sym typeface="Times New Roman"/>
              </a:rPr>
              <a:t>-</a:t>
            </a:r>
            <a:r>
              <a:rPr lang="uk" sz="1100" dirty="0">
                <a:solidFill>
                  <a:schemeClr val="dk1"/>
                </a:solidFill>
                <a:latin typeface="Times New Roman"/>
                <a:ea typeface="Times New Roman"/>
                <a:cs typeface="Times New Roman"/>
                <a:sym typeface="Times New Roman"/>
              </a:rPr>
              <a:t>        </a:t>
            </a:r>
            <a:r>
              <a:rPr lang="uk" sz="1800" dirty="0">
                <a:solidFill>
                  <a:schemeClr val="dk1"/>
                </a:solidFill>
                <a:latin typeface="Times New Roman"/>
                <a:ea typeface="Times New Roman"/>
                <a:cs typeface="Times New Roman"/>
                <a:sym typeface="Times New Roman"/>
              </a:rPr>
              <a:t>надавати свідчення в судді;</a:t>
            </a:r>
            <a:endParaRPr sz="1800"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800" dirty="0">
                <a:solidFill>
                  <a:schemeClr val="dk1"/>
                </a:solidFill>
                <a:latin typeface="Times New Roman"/>
                <a:ea typeface="Times New Roman"/>
                <a:cs typeface="Times New Roman"/>
                <a:sym typeface="Times New Roman"/>
              </a:rPr>
              <a:t>-</a:t>
            </a:r>
            <a:r>
              <a:rPr lang="uk" sz="1100" dirty="0">
                <a:solidFill>
                  <a:schemeClr val="dk1"/>
                </a:solidFill>
                <a:latin typeface="Times New Roman"/>
                <a:ea typeface="Times New Roman"/>
                <a:cs typeface="Times New Roman"/>
                <a:sym typeface="Times New Roman"/>
              </a:rPr>
              <a:t>        </a:t>
            </a:r>
            <a:r>
              <a:rPr lang="uk" sz="1800" dirty="0">
                <a:solidFill>
                  <a:schemeClr val="dk1"/>
                </a:solidFill>
                <a:latin typeface="Times New Roman"/>
                <a:ea typeface="Times New Roman"/>
                <a:cs typeface="Times New Roman"/>
                <a:sym typeface="Times New Roman"/>
              </a:rPr>
              <a:t>захист від розповсюдження інформації про них, як свідків випадків булінгу (цькування) в закладі освіти.</a:t>
            </a:r>
            <a:endParaRPr sz="1800"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800" dirty="0">
                <a:solidFill>
                  <a:schemeClr val="dk1"/>
                </a:solidFill>
                <a:latin typeface="Times New Roman"/>
                <a:ea typeface="Times New Roman"/>
                <a:cs typeface="Times New Roman"/>
                <a:sym typeface="Times New Roman"/>
              </a:rPr>
              <a:t>-</a:t>
            </a:r>
            <a:r>
              <a:rPr lang="uk" sz="1100" dirty="0">
                <a:solidFill>
                  <a:schemeClr val="dk1"/>
                </a:solidFill>
                <a:latin typeface="Times New Roman"/>
                <a:ea typeface="Times New Roman"/>
                <a:cs typeface="Times New Roman"/>
                <a:sym typeface="Times New Roman"/>
              </a:rPr>
              <a:t>        </a:t>
            </a:r>
            <a:r>
              <a:rPr lang="uk" sz="1800" dirty="0">
                <a:solidFill>
                  <a:schemeClr val="dk1"/>
                </a:solidFill>
                <a:latin typeface="Times New Roman"/>
                <a:ea typeface="Times New Roman"/>
                <a:cs typeface="Times New Roman"/>
                <a:sym typeface="Times New Roman"/>
              </a:rPr>
              <a:t>Бути присутніми на засіданні з розгляду заяв про випадки булінгу (цькування),</a:t>
            </a:r>
            <a:endParaRPr sz="1800"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800" dirty="0">
                <a:solidFill>
                  <a:schemeClr val="dk1"/>
                </a:solidFill>
                <a:latin typeface="Times New Roman"/>
                <a:ea typeface="Times New Roman"/>
                <a:cs typeface="Times New Roman"/>
                <a:sym typeface="Times New Roman"/>
              </a:rPr>
              <a:t>-</a:t>
            </a:r>
            <a:r>
              <a:rPr lang="uk" sz="1100" dirty="0">
                <a:solidFill>
                  <a:schemeClr val="dk1"/>
                </a:solidFill>
                <a:latin typeface="Times New Roman"/>
                <a:ea typeface="Times New Roman"/>
                <a:cs typeface="Times New Roman"/>
                <a:sym typeface="Times New Roman"/>
              </a:rPr>
              <a:t>        </a:t>
            </a:r>
            <a:r>
              <a:rPr lang="uk" sz="1800" dirty="0">
                <a:solidFill>
                  <a:schemeClr val="dk1"/>
                </a:solidFill>
                <a:latin typeface="Times New Roman"/>
                <a:ea typeface="Times New Roman"/>
                <a:cs typeface="Times New Roman"/>
                <a:sym typeface="Times New Roman"/>
              </a:rPr>
              <a:t>Отримувати за потреби копії протоколів засідань комісії та їх рішення.</a:t>
            </a:r>
            <a:endParaRPr sz="1800"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800" dirty="0">
                <a:solidFill>
                  <a:schemeClr val="dk1"/>
                </a:solidFill>
                <a:latin typeface="Times New Roman"/>
                <a:ea typeface="Times New Roman"/>
                <a:cs typeface="Times New Roman"/>
                <a:sym typeface="Times New Roman"/>
              </a:rPr>
              <a:t>-</a:t>
            </a:r>
            <a:r>
              <a:rPr lang="uk" sz="1100" dirty="0">
                <a:solidFill>
                  <a:schemeClr val="dk1"/>
                </a:solidFill>
                <a:latin typeface="Times New Roman"/>
                <a:ea typeface="Times New Roman"/>
                <a:cs typeface="Times New Roman"/>
                <a:sym typeface="Times New Roman"/>
              </a:rPr>
              <a:t>        </a:t>
            </a:r>
            <a:r>
              <a:rPr lang="uk" sz="1800" dirty="0">
                <a:solidFill>
                  <a:schemeClr val="dk1"/>
                </a:solidFill>
                <a:latin typeface="Times New Roman"/>
                <a:ea typeface="Times New Roman"/>
                <a:cs typeface="Times New Roman"/>
                <a:sym typeface="Times New Roman"/>
              </a:rPr>
              <a:t>Отримувати психологічну допомогу за потреби від практичного психолога.</a:t>
            </a:r>
            <a:endParaRPr sz="1800"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800" dirty="0">
                <a:solidFill>
                  <a:schemeClr val="dk1"/>
                </a:solidFill>
                <a:latin typeface="Times New Roman"/>
                <a:ea typeface="Times New Roman"/>
                <a:cs typeface="Times New Roman"/>
                <a:sym typeface="Times New Roman"/>
              </a:rPr>
              <a:t>-</a:t>
            </a:r>
            <a:r>
              <a:rPr lang="uk" sz="1100" dirty="0">
                <a:solidFill>
                  <a:schemeClr val="dk1"/>
                </a:solidFill>
                <a:latin typeface="Times New Roman"/>
                <a:ea typeface="Times New Roman"/>
                <a:cs typeface="Times New Roman"/>
                <a:sym typeface="Times New Roman"/>
              </a:rPr>
              <a:t>        </a:t>
            </a:r>
            <a:r>
              <a:rPr lang="uk" sz="1800" dirty="0">
                <a:solidFill>
                  <a:schemeClr val="dk1"/>
                </a:solidFill>
                <a:latin typeface="Times New Roman"/>
                <a:ea typeface="Times New Roman"/>
                <a:cs typeface="Times New Roman"/>
                <a:sym typeface="Times New Roman"/>
              </a:rPr>
              <a:t>ознайомлюватися з матеріалами, поданими на розгляд комісії;</a:t>
            </a:r>
            <a:endParaRPr sz="1800"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800" dirty="0">
                <a:solidFill>
                  <a:schemeClr val="dk1"/>
                </a:solidFill>
                <a:latin typeface="Times New Roman"/>
                <a:ea typeface="Times New Roman"/>
                <a:cs typeface="Times New Roman"/>
                <a:sym typeface="Times New Roman"/>
              </a:rPr>
              <a:t>-</a:t>
            </a:r>
            <a:r>
              <a:rPr lang="uk" sz="1100" dirty="0">
                <a:solidFill>
                  <a:schemeClr val="dk1"/>
                </a:solidFill>
                <a:latin typeface="Times New Roman"/>
                <a:ea typeface="Times New Roman"/>
                <a:cs typeface="Times New Roman"/>
                <a:sym typeface="Times New Roman"/>
              </a:rPr>
              <a:t>        </a:t>
            </a:r>
            <a:r>
              <a:rPr lang="uk" sz="1800" dirty="0">
                <a:solidFill>
                  <a:schemeClr val="dk1"/>
                </a:solidFill>
                <a:latin typeface="Times New Roman"/>
                <a:ea typeface="Times New Roman"/>
                <a:cs typeface="Times New Roman"/>
                <a:sym typeface="Times New Roman"/>
              </a:rPr>
              <a:t>ставити питання по суті розгляду;</a:t>
            </a:r>
            <a:endParaRPr sz="1800"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800" dirty="0">
                <a:solidFill>
                  <a:schemeClr val="dk1"/>
                </a:solidFill>
                <a:latin typeface="Times New Roman"/>
                <a:ea typeface="Times New Roman"/>
                <a:cs typeface="Times New Roman"/>
                <a:sym typeface="Times New Roman"/>
              </a:rPr>
              <a:t>-</a:t>
            </a:r>
            <a:r>
              <a:rPr lang="uk" sz="1100" dirty="0">
                <a:solidFill>
                  <a:schemeClr val="dk1"/>
                </a:solidFill>
                <a:latin typeface="Times New Roman"/>
                <a:ea typeface="Times New Roman"/>
                <a:cs typeface="Times New Roman"/>
                <a:sym typeface="Times New Roman"/>
              </a:rPr>
              <a:t>        </a:t>
            </a:r>
            <a:r>
              <a:rPr lang="uk" sz="1800" dirty="0">
                <a:solidFill>
                  <a:schemeClr val="dk1"/>
                </a:solidFill>
                <a:latin typeface="Times New Roman"/>
                <a:ea typeface="Times New Roman"/>
                <a:cs typeface="Times New Roman"/>
                <a:sym typeface="Times New Roman"/>
              </a:rPr>
              <a:t>подавати пропозиції, висловлювати власну думку з питань, що розглядаються.</a:t>
            </a:r>
            <a:endParaRPr sz="1800"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endParaRPr sz="1400" b="1" dirty="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endParaRPr sz="1400" b="1"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endParaRPr sz="1400" dirty="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None/>
            </a:pPr>
            <a:r>
              <a:rPr lang="uk" sz="1400" b="1" dirty="0">
                <a:solidFill>
                  <a:schemeClr val="dk1"/>
                </a:solidFill>
                <a:latin typeface="Times New Roman"/>
                <a:ea typeface="Times New Roman"/>
                <a:cs typeface="Times New Roman"/>
                <a:sym typeface="Times New Roman"/>
              </a:rPr>
              <a:t> </a:t>
            </a:r>
            <a:endParaRPr sz="1400" b="1" dirty="0">
              <a:solidFill>
                <a:schemeClr val="dk1"/>
              </a:solidFill>
              <a:latin typeface="Times New Roman"/>
              <a:ea typeface="Times New Roman"/>
              <a:cs typeface="Times New Roman"/>
              <a:sym typeface="Times New Roman"/>
            </a:endParaRPr>
          </a:p>
          <a:p>
            <a:pPr marL="0" lvl="0" indent="228600" algn="l" rtl="0">
              <a:lnSpc>
                <a:spcPct val="80000"/>
              </a:lnSpc>
              <a:spcBef>
                <a:spcPts val="1200"/>
              </a:spcBef>
              <a:spcAft>
                <a:spcPts val="0"/>
              </a:spcAft>
              <a:buNone/>
            </a:pPr>
            <a:endParaRPr sz="1400" b="1" dirty="0">
              <a:solidFill>
                <a:schemeClr val="dk1"/>
              </a:solidFill>
              <a:latin typeface="Times New Roman"/>
              <a:ea typeface="Times New Roman"/>
              <a:cs typeface="Times New Roman"/>
              <a:sym typeface="Times New Roman"/>
            </a:endParaRPr>
          </a:p>
          <a:p>
            <a:pPr marL="457200" lvl="0" indent="0" algn="l" rtl="0">
              <a:lnSpc>
                <a:spcPct val="80000"/>
              </a:lnSpc>
              <a:spcBef>
                <a:spcPts val="500"/>
              </a:spcBef>
              <a:spcAft>
                <a:spcPts val="0"/>
              </a:spcAft>
              <a:buNone/>
            </a:pPr>
            <a:endParaRPr sz="2755"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dirty="0">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dirty="0">
              <a:latin typeface="Lobster"/>
              <a:ea typeface="Lobster"/>
              <a:cs typeface="Lobster"/>
              <a:sym typeface="Lobster"/>
            </a:endParaRPr>
          </a:p>
        </p:txBody>
      </p:sp>
      <p:pic>
        <p:nvPicPr>
          <p:cNvPr id="193" name="Google Shape;193;p33"/>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0"/>
              </a:spcAft>
              <a:buSzPts val="990"/>
              <a:buNone/>
            </a:pPr>
            <a:r>
              <a:rPr lang="uk" sz="2034">
                <a:latin typeface="Lobster"/>
                <a:ea typeface="Lobster"/>
                <a:cs typeface="Lobster"/>
                <a:sym typeface="Lobster"/>
              </a:rPr>
              <a:t>  </a:t>
            </a:r>
            <a:r>
              <a:rPr lang="uk" sz="1400" b="1">
                <a:latin typeface="Times New Roman"/>
                <a:ea typeface="Times New Roman"/>
                <a:cs typeface="Times New Roman"/>
                <a:sym typeface="Times New Roman"/>
              </a:rPr>
              <a:t>Директор закладу освіти, заступники з НВР та ВР:</a:t>
            </a:r>
            <a:endParaRPr sz="1400" b="1">
              <a:latin typeface="Times New Roman"/>
              <a:ea typeface="Times New Roman"/>
              <a:cs typeface="Times New Roman"/>
              <a:sym typeface="Times New Roman"/>
            </a:endParaRPr>
          </a:p>
          <a:p>
            <a:pPr marL="457200" lvl="0" indent="0" algn="l" rtl="0">
              <a:lnSpc>
                <a:spcPct val="95000"/>
              </a:lnSpc>
              <a:spcBef>
                <a:spcPts val="1200"/>
              </a:spcBef>
              <a:spcAft>
                <a:spcPts val="1200"/>
              </a:spcAft>
              <a:buSzPts val="990"/>
              <a:buNone/>
            </a:pPr>
            <a:r>
              <a:rPr lang="uk" sz="1560">
                <a:latin typeface="Times New Roman"/>
                <a:ea typeface="Times New Roman"/>
                <a:cs typeface="Times New Roman"/>
                <a:sym typeface="Times New Roman"/>
              </a:rPr>
              <a:t> ГРУПА 1</a:t>
            </a:r>
            <a:endParaRPr sz="2100" b="1">
              <a:highlight>
                <a:srgbClr val="FFFF00"/>
              </a:highlight>
              <a:latin typeface="Lobster"/>
              <a:ea typeface="Lobster"/>
              <a:cs typeface="Lobster"/>
              <a:sym typeface="Lobster"/>
            </a:endParaRPr>
          </a:p>
        </p:txBody>
      </p:sp>
      <p:sp>
        <p:nvSpPr>
          <p:cNvPr id="199" name="Google Shape;199;p34"/>
          <p:cNvSpPr txBox="1">
            <a:spLocks noGrp="1"/>
          </p:cNvSpPr>
          <p:nvPr>
            <p:ph type="subTitle" idx="1"/>
          </p:nvPr>
        </p:nvSpPr>
        <p:spPr>
          <a:xfrm>
            <a:off x="317850" y="726850"/>
            <a:ext cx="8508300" cy="3440700"/>
          </a:xfrm>
          <a:prstGeom prst="rect">
            <a:avLst/>
          </a:prstGeom>
        </p:spPr>
        <p:txBody>
          <a:bodyPr spcFirstLastPara="1" wrap="square" lIns="91425" tIns="91425" rIns="91425" bIns="91425" anchor="t" anchorCtr="0">
            <a:noAutofit/>
          </a:bodyPr>
          <a:lstStyle/>
          <a:p>
            <a:pPr marL="0" lvl="0" indent="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Зобов’язання</a:t>
            </a:r>
            <a:endParaRPr sz="1400" b="1">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впродовж першої доби від отримання повідомлення має обов’язково повідомити про випадок:</a:t>
            </a:r>
            <a:endParaRPr sz="1400">
              <a:solidFill>
                <a:schemeClr val="dk1"/>
              </a:solidFill>
              <a:latin typeface="Times New Roman"/>
              <a:ea typeface="Times New Roman"/>
              <a:cs typeface="Times New Roman"/>
              <a:sym typeface="Times New Roman"/>
            </a:endParaRPr>
          </a:p>
          <a:p>
            <a:pPr marL="457200" lvl="0" indent="-298450" algn="just" rtl="0">
              <a:lnSpc>
                <a:spcPct val="115000"/>
              </a:lnSpc>
              <a:spcBef>
                <a:spcPts val="500"/>
              </a:spcBef>
              <a:spcAft>
                <a:spcPts val="0"/>
              </a:spcAft>
              <a:buClr>
                <a:schemeClr val="dk1"/>
              </a:buClr>
              <a:buSzPts val="1100"/>
              <a:buChar char="●"/>
            </a:pPr>
            <a:r>
              <a:rPr lang="uk" sz="1400">
                <a:solidFill>
                  <a:schemeClr val="dk1"/>
                </a:solidFill>
                <a:latin typeface="Times New Roman"/>
                <a:ea typeface="Times New Roman"/>
                <a:cs typeface="Times New Roman"/>
                <a:sym typeface="Times New Roman"/>
              </a:rPr>
              <a:t>поліції;</a:t>
            </a:r>
            <a:endParaRPr sz="1400">
              <a:solidFill>
                <a:schemeClr val="dk1"/>
              </a:solidFill>
              <a:latin typeface="Times New Roman"/>
              <a:ea typeface="Times New Roman"/>
              <a:cs typeface="Times New Roman"/>
              <a:sym typeface="Times New Roman"/>
            </a:endParaRPr>
          </a:p>
          <a:p>
            <a:pPr marL="457200" lvl="0" indent="-298450" algn="just" rtl="0">
              <a:lnSpc>
                <a:spcPct val="115000"/>
              </a:lnSpc>
              <a:spcBef>
                <a:spcPts val="0"/>
              </a:spcBef>
              <a:spcAft>
                <a:spcPts val="0"/>
              </a:spcAft>
              <a:buClr>
                <a:schemeClr val="dk1"/>
              </a:buClr>
              <a:buSzPts val="1100"/>
              <a:buChar char="●"/>
            </a:pPr>
            <a:r>
              <a:rPr lang="uk" sz="1400">
                <a:solidFill>
                  <a:schemeClr val="dk1"/>
                </a:solidFill>
                <a:latin typeface="Times New Roman"/>
                <a:ea typeface="Times New Roman"/>
                <a:cs typeface="Times New Roman"/>
                <a:sym typeface="Times New Roman"/>
              </a:rPr>
              <a:t>батькам учнів-учасників булінгу;</a:t>
            </a:r>
            <a:endParaRPr sz="1400">
              <a:solidFill>
                <a:schemeClr val="dk1"/>
              </a:solidFill>
              <a:latin typeface="Times New Roman"/>
              <a:ea typeface="Times New Roman"/>
              <a:cs typeface="Times New Roman"/>
              <a:sym typeface="Times New Roman"/>
            </a:endParaRPr>
          </a:p>
          <a:p>
            <a:pPr marL="457200" lvl="0" indent="-298450" algn="just" rtl="0">
              <a:lnSpc>
                <a:spcPct val="115000"/>
              </a:lnSpc>
              <a:spcBef>
                <a:spcPts val="0"/>
              </a:spcBef>
              <a:spcAft>
                <a:spcPts val="0"/>
              </a:spcAft>
              <a:buClr>
                <a:schemeClr val="dk1"/>
              </a:buClr>
              <a:buSzPts val="1100"/>
              <a:buChar char="●"/>
            </a:pPr>
            <a:r>
              <a:rPr lang="uk" sz="1400">
                <a:solidFill>
                  <a:schemeClr val="dk1"/>
                </a:solidFill>
                <a:latin typeface="Times New Roman"/>
                <a:ea typeface="Times New Roman"/>
                <a:cs typeface="Times New Roman"/>
                <a:sym typeface="Times New Roman"/>
              </a:rPr>
              <a:t>службі у справах дітей для того, щоби з’ясувати причини випадку булінгу та усунути їх, а також для соціального захисту дітей, які стали сторонами булінгу;</a:t>
            </a:r>
            <a:endParaRPr sz="1400">
              <a:solidFill>
                <a:schemeClr val="dk1"/>
              </a:solidFill>
              <a:latin typeface="Times New Roman"/>
              <a:ea typeface="Times New Roman"/>
              <a:cs typeface="Times New Roman"/>
              <a:sym typeface="Times New Roman"/>
            </a:endParaRPr>
          </a:p>
          <a:p>
            <a:pPr marL="457200" lvl="0" indent="-298450" algn="just" rtl="0">
              <a:lnSpc>
                <a:spcPct val="115000"/>
              </a:lnSpc>
              <a:spcBef>
                <a:spcPts val="0"/>
              </a:spcBef>
              <a:spcAft>
                <a:spcPts val="0"/>
              </a:spcAft>
              <a:buClr>
                <a:schemeClr val="dk1"/>
              </a:buClr>
              <a:buSzPts val="1100"/>
              <a:buChar char="●"/>
            </a:pPr>
            <a:r>
              <a:rPr lang="uk" sz="1400">
                <a:solidFill>
                  <a:schemeClr val="dk1"/>
                </a:solidFill>
                <a:latin typeface="Times New Roman"/>
                <a:ea typeface="Times New Roman"/>
                <a:cs typeface="Times New Roman"/>
                <a:sym typeface="Times New Roman"/>
              </a:rPr>
              <a:t>додатково – центру соціальної служби для сім’ї та молоді. Цей центр має оцінити потреби сторін булінгу, визначити методи соціальної роботи, визначити та потім надати соціальні послуги, забезпечити психологічну підтримку.</a:t>
            </a:r>
            <a:endParaRPr sz="1400">
              <a:solidFill>
                <a:schemeClr val="dk1"/>
              </a:solidFill>
              <a:latin typeface="Times New Roman"/>
              <a:ea typeface="Times New Roman"/>
              <a:cs typeface="Times New Roman"/>
              <a:sym typeface="Times New Roman"/>
            </a:endParaRPr>
          </a:p>
          <a:p>
            <a:pPr marL="457200" lvl="0" indent="-298450" algn="just" rtl="0">
              <a:lnSpc>
                <a:spcPct val="115000"/>
              </a:lnSpc>
              <a:spcBef>
                <a:spcPts val="0"/>
              </a:spcBef>
              <a:spcAft>
                <a:spcPts val="0"/>
              </a:spcAft>
              <a:buClr>
                <a:schemeClr val="dk1"/>
              </a:buClr>
              <a:buSzPts val="1100"/>
              <a:buChar char="●"/>
            </a:pPr>
            <a:r>
              <a:rPr lang="uk" sz="1400">
                <a:solidFill>
                  <a:schemeClr val="dk1"/>
                </a:solidFill>
                <a:latin typeface="Times New Roman"/>
                <a:ea typeface="Times New Roman"/>
                <a:cs typeface="Times New Roman"/>
                <a:sym typeface="Times New Roman"/>
              </a:rPr>
              <a:t>Якщо трапився випадок, через який дитина потребує медичної допомоги, то директор обов’язково має викликати швидку.</a:t>
            </a:r>
            <a:endParaRPr sz="14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uk" sz="1400">
                <a:solidFill>
                  <a:schemeClr val="dk1"/>
                </a:solidFill>
                <a:latin typeface="Times New Roman"/>
                <a:ea typeface="Times New Roman"/>
                <a:cs typeface="Times New Roman"/>
                <a:sym typeface="Times New Roman"/>
              </a:rPr>
              <a:t>Директор має скликати засідання комісії з розгляду випадку булінгу впродовж 3-х робочих днів із дня отримання заяви або повідомлення.</a:t>
            </a:r>
            <a:endParaRPr sz="140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uk" sz="1400">
                <a:solidFill>
                  <a:schemeClr val="dk1"/>
                </a:solidFill>
                <a:latin typeface="Times New Roman"/>
                <a:ea typeface="Times New Roman"/>
                <a:cs typeface="Times New Roman"/>
                <a:sym typeface="Times New Roman"/>
              </a:rPr>
              <a:t>Комісія може розглядати заяву не більше 10-ти робочих днів із дня отримання заяви або повідомлення керівником закладу освіти.</a:t>
            </a:r>
            <a:endParaRPr sz="1400">
              <a:solidFill>
                <a:schemeClr val="dk1"/>
              </a:solidFill>
              <a:latin typeface="Times New Roman"/>
              <a:ea typeface="Times New Roman"/>
              <a:cs typeface="Times New Roman"/>
              <a:sym typeface="Times New Roman"/>
            </a:endParaRPr>
          </a:p>
          <a:p>
            <a:pPr marL="457200" lvl="0" indent="0" algn="l" rtl="0">
              <a:lnSpc>
                <a:spcPct val="80000"/>
              </a:lnSpc>
              <a:spcBef>
                <a:spcPts val="1200"/>
              </a:spcBef>
              <a:spcAft>
                <a:spcPts val="0"/>
              </a:spcAft>
              <a:buNone/>
            </a:pPr>
            <a:endParaRPr sz="682">
              <a:latin typeface="Lobster"/>
              <a:ea typeface="Lobster"/>
              <a:cs typeface="Lobster"/>
              <a:sym typeface="Lobster"/>
            </a:endParaRPr>
          </a:p>
        </p:txBody>
      </p:sp>
      <p:pic>
        <p:nvPicPr>
          <p:cNvPr id="200" name="Google Shape;200;p34"/>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0"/>
              </a:spcAft>
              <a:buSzPts val="990"/>
              <a:buNone/>
            </a:pPr>
            <a:r>
              <a:rPr lang="uk" sz="2034">
                <a:latin typeface="Lobster"/>
                <a:ea typeface="Lobster"/>
                <a:cs typeface="Lobster"/>
                <a:sym typeface="Lobster"/>
              </a:rPr>
              <a:t>  </a:t>
            </a:r>
            <a:r>
              <a:rPr lang="uk" sz="1400" b="1">
                <a:latin typeface="Times New Roman"/>
                <a:ea typeface="Times New Roman"/>
                <a:cs typeface="Times New Roman"/>
                <a:sym typeface="Times New Roman"/>
              </a:rPr>
              <a:t>Директор закладу освіти, заступники з НВР та ВР:</a:t>
            </a:r>
            <a:endParaRPr sz="1400" b="1">
              <a:latin typeface="Times New Roman"/>
              <a:ea typeface="Times New Roman"/>
              <a:cs typeface="Times New Roman"/>
              <a:sym typeface="Times New Roman"/>
            </a:endParaRPr>
          </a:p>
          <a:p>
            <a:pPr marL="457200" lvl="0" indent="0" algn="l" rtl="0">
              <a:lnSpc>
                <a:spcPct val="95000"/>
              </a:lnSpc>
              <a:spcBef>
                <a:spcPts val="1200"/>
              </a:spcBef>
              <a:spcAft>
                <a:spcPts val="1200"/>
              </a:spcAft>
              <a:buSzPts val="990"/>
              <a:buNone/>
            </a:pPr>
            <a:r>
              <a:rPr lang="uk" sz="1560">
                <a:latin typeface="Times New Roman"/>
                <a:ea typeface="Times New Roman"/>
                <a:cs typeface="Times New Roman"/>
                <a:sym typeface="Times New Roman"/>
              </a:rPr>
              <a:t> ГРУПА 1</a:t>
            </a:r>
            <a:endParaRPr sz="2100" b="1">
              <a:highlight>
                <a:srgbClr val="FFFF00"/>
              </a:highlight>
              <a:latin typeface="Lobster"/>
              <a:ea typeface="Lobster"/>
              <a:cs typeface="Lobster"/>
              <a:sym typeface="Lobster"/>
            </a:endParaRPr>
          </a:p>
        </p:txBody>
      </p:sp>
      <p:sp>
        <p:nvSpPr>
          <p:cNvPr id="213" name="Google Shape;213;p36"/>
          <p:cNvSpPr txBox="1">
            <a:spLocks noGrp="1"/>
          </p:cNvSpPr>
          <p:nvPr>
            <p:ph type="subTitle" idx="1"/>
          </p:nvPr>
        </p:nvSpPr>
        <p:spPr>
          <a:xfrm>
            <a:off x="317850" y="404732"/>
            <a:ext cx="8508300" cy="3440700"/>
          </a:xfrm>
          <a:prstGeom prst="rect">
            <a:avLst/>
          </a:prstGeom>
        </p:spPr>
        <p:txBody>
          <a:bodyPr spcFirstLastPara="1" wrap="square" lIns="91425" tIns="91425" rIns="91425" bIns="91425" anchor="t" anchorCtr="0">
            <a:noAutofit/>
          </a:bodyPr>
          <a:lstStyle/>
          <a:p>
            <a:pPr>
              <a:lnSpc>
                <a:spcPct val="107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КОМІСІЯ І ЗАСІДАННЯ</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Комісія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бути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затверджена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на початку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навчального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року.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Постійний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склад:</a:t>
            </a:r>
            <a:endParaRPr lang="ru-UA"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голова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зазвичай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це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директор);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педагогічні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працівники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1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практичний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психолог;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соціальний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педагог;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представник</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служби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у справах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дітей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1100" dirty="0">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представник</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центру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соціальних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служб для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сім’ї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дітей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молоді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Варіативний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склад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комісії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батьки,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сторони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інші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представники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суб’єктів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реагування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органи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місцевого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самоврядування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засновник</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закладу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уповноважений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ним орган та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територіальні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органи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національної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поліції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Як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відбувається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засідання</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комісії</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Секретар</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повідомити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всім</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членам,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заявнику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іншим</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зацікавленим</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особам про порядок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денний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засідання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дату, час і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місце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проведення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надати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надіслати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необхідні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матеріали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Це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все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відбуватися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не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пізніше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18-ї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години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 день до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засідання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комісії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Тобто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якщо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засідання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заплановано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на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вівторок</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то не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пізніше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ніж</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о 18-й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годині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понеділка</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мають</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бути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поінформовані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всі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члени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комісії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Щоб</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засідання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вважалося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правомірним</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повинні</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бути ⅔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її</a:t>
            </a: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err="1">
                <a:effectLst/>
                <a:latin typeface="Times New Roman" panose="02020603050405020304" pitchFamily="18" charset="0"/>
                <a:ea typeface="Calibri" panose="020F0502020204030204" pitchFamily="34" charset="0"/>
                <a:cs typeface="Times New Roman" panose="02020603050405020304" pitchFamily="18" charset="0"/>
              </a:rPr>
              <a:t>членів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Рішення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комісія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ухвалює</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більшістю</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голосів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через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відкрите</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голосування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випадку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якщо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голоси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розділилися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навпіл</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останнім</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голосом є голос директора,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оскільки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він</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є головою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комісії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ru-RU" sz="1400" b="1" dirty="0">
                <a:effectLst/>
                <a:latin typeface="Times New Roman" panose="02020603050405020304" pitchFamily="18" charset="0"/>
                <a:ea typeface="Calibri" panose="020F0502020204030204" pitchFamily="34" charset="0"/>
              </a:rPr>
              <a:t>3. </a:t>
            </a:r>
            <a:r>
              <a:rPr lang="ru-RU" sz="1400" dirty="0" err="1">
                <a:effectLst/>
                <a:latin typeface="Times New Roman" panose="02020603050405020304" pitchFamily="18" charset="0"/>
                <a:ea typeface="Calibri" panose="020F0502020204030204" pitchFamily="34" charset="0"/>
              </a:rPr>
              <a:t>Протягом</a:t>
            </a:r>
            <a:r>
              <a:rPr lang="ru-RU" sz="1400" dirty="0">
                <a:effectLst/>
                <a:latin typeface="Times New Roman" panose="02020603050405020304" pitchFamily="18" charset="0"/>
                <a:ea typeface="Calibri" panose="020F0502020204030204" pitchFamily="34" charset="0"/>
              </a:rPr>
              <a:t> </a:t>
            </a:r>
            <a:r>
              <a:rPr lang="ru-RU" sz="1400" dirty="0" err="1">
                <a:effectLst/>
                <a:latin typeface="Times New Roman" panose="02020603050405020304" pitchFamily="18" charset="0"/>
                <a:ea typeface="Calibri" panose="020F0502020204030204" pitchFamily="34" charset="0"/>
              </a:rPr>
              <a:t>засідання</a:t>
            </a:r>
            <a:r>
              <a:rPr lang="ru-RU" sz="1400" dirty="0">
                <a:effectLst/>
                <a:latin typeface="Times New Roman" panose="02020603050405020304" pitchFamily="18" charset="0"/>
                <a:ea typeface="Calibri" panose="020F0502020204030204" pitchFamily="34" charset="0"/>
              </a:rPr>
              <a:t> </a:t>
            </a:r>
            <a:r>
              <a:rPr lang="ru-RU" sz="1400" dirty="0" err="1">
                <a:effectLst/>
                <a:latin typeface="Times New Roman" panose="02020603050405020304" pitchFamily="18" charset="0"/>
                <a:ea typeface="Calibri" panose="020F0502020204030204" pitchFamily="34" charset="0"/>
              </a:rPr>
              <a:t>секретар</a:t>
            </a:r>
            <a:r>
              <a:rPr lang="ru-RU" sz="1400" dirty="0">
                <a:effectLst/>
                <a:latin typeface="Times New Roman" panose="02020603050405020304" pitchFamily="18" charset="0"/>
                <a:ea typeface="Calibri" panose="020F0502020204030204" pitchFamily="34" charset="0"/>
              </a:rPr>
              <a:t> </a:t>
            </a:r>
            <a:r>
              <a:rPr lang="ru-RU" sz="1400" dirty="0" err="1">
                <a:effectLst/>
                <a:latin typeface="Times New Roman" panose="02020603050405020304" pitchFamily="18" charset="0"/>
                <a:ea typeface="Calibri" panose="020F0502020204030204" pitchFamily="34" charset="0"/>
              </a:rPr>
              <a:t>комісії</a:t>
            </a:r>
            <a:r>
              <a:rPr lang="ru-RU" sz="1400" dirty="0">
                <a:effectLst/>
                <a:latin typeface="Times New Roman" panose="02020603050405020304" pitchFamily="18" charset="0"/>
                <a:ea typeface="Calibri" panose="020F0502020204030204" pitchFamily="34" charset="0"/>
              </a:rPr>
              <a:t> веде протокол. Є форма </a:t>
            </a:r>
            <a:r>
              <a:rPr lang="ru-RU" sz="1400" dirty="0" err="1">
                <a:effectLst/>
                <a:latin typeface="Times New Roman" panose="02020603050405020304" pitchFamily="18" charset="0"/>
                <a:ea typeface="Calibri" panose="020F0502020204030204" pitchFamily="34" charset="0"/>
              </a:rPr>
              <a:t>цього</a:t>
            </a:r>
            <a:r>
              <a:rPr lang="ru-RU" sz="1400" dirty="0">
                <a:effectLst/>
                <a:latin typeface="Times New Roman" panose="02020603050405020304" pitchFamily="18" charset="0"/>
                <a:ea typeface="Calibri" panose="020F0502020204030204" pitchFamily="34" charset="0"/>
              </a:rPr>
              <a:t> протоколу, </a:t>
            </a:r>
            <a:r>
              <a:rPr lang="ru-RU" sz="1400" dirty="0" err="1">
                <a:effectLst/>
                <a:latin typeface="Times New Roman" panose="02020603050405020304" pitchFamily="18" charset="0"/>
                <a:ea typeface="Calibri" panose="020F0502020204030204" pitchFamily="34" charset="0"/>
              </a:rPr>
              <a:t>згідно</a:t>
            </a:r>
            <a:r>
              <a:rPr lang="ru-RU" sz="1400" dirty="0">
                <a:effectLst/>
                <a:latin typeface="Times New Roman" panose="02020603050405020304" pitchFamily="18" charset="0"/>
                <a:ea typeface="Calibri" panose="020F0502020204030204" pitchFamily="34" charset="0"/>
              </a:rPr>
              <a:t> з </a:t>
            </a:r>
            <a:r>
              <a:rPr lang="ru-RU" sz="1400" u="sng" dirty="0" err="1">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додатком</a:t>
            </a:r>
            <a:r>
              <a:rPr lang="ru-RU" sz="14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 до наказу</a:t>
            </a:r>
            <a:r>
              <a:rPr lang="ru-RU" sz="1400" dirty="0">
                <a:effectLst/>
                <a:latin typeface="Times New Roman" panose="02020603050405020304" pitchFamily="18" charset="0"/>
                <a:ea typeface="Calibri" panose="020F0502020204030204" pitchFamily="34" charset="0"/>
              </a:rPr>
              <a:t>:</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endParaRPr lang="ru-UA" sz="11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lvl="0" indent="0" algn="l" rtl="0">
              <a:lnSpc>
                <a:spcPct val="80000"/>
              </a:lnSpc>
              <a:spcBef>
                <a:spcPts val="500"/>
              </a:spcBef>
              <a:spcAft>
                <a:spcPts val="0"/>
              </a:spcAft>
              <a:buNone/>
            </a:pPr>
            <a:endParaRPr sz="2755"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dirty="0">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dirty="0">
              <a:latin typeface="Lobster"/>
              <a:ea typeface="Lobster"/>
              <a:cs typeface="Lobster"/>
              <a:sym typeface="Lobster"/>
            </a:endParaRPr>
          </a:p>
        </p:txBody>
      </p:sp>
      <p:pic>
        <p:nvPicPr>
          <p:cNvPr id="214" name="Google Shape;214;p36"/>
          <p:cNvPicPr preferRelativeResize="0"/>
          <p:nvPr/>
        </p:nvPicPr>
        <p:blipFill>
          <a:blip r:embed="rId4">
            <a:alphaModFix/>
          </a:blip>
          <a:stretch>
            <a:fillRect/>
          </a:stretch>
        </p:blipFill>
        <p:spPr>
          <a:xfrm>
            <a:off x="6456874" y="0"/>
            <a:ext cx="2687125" cy="10620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457200" lvl="0" indent="0" algn="l" rtl="0">
              <a:lnSpc>
                <a:spcPct val="95000"/>
              </a:lnSpc>
              <a:spcBef>
                <a:spcPts val="1200"/>
              </a:spcBef>
              <a:spcAft>
                <a:spcPts val="0"/>
              </a:spcAft>
              <a:buSzPts val="990"/>
              <a:buNone/>
            </a:pPr>
            <a:r>
              <a:rPr lang="uk" sz="2034">
                <a:latin typeface="Lobster"/>
                <a:ea typeface="Lobster"/>
                <a:cs typeface="Lobster"/>
                <a:sym typeface="Lobster"/>
              </a:rPr>
              <a:t>  </a:t>
            </a:r>
            <a:r>
              <a:rPr lang="uk" sz="1400" b="1">
                <a:latin typeface="Times New Roman"/>
                <a:ea typeface="Times New Roman"/>
                <a:cs typeface="Times New Roman"/>
                <a:sym typeface="Times New Roman"/>
              </a:rPr>
              <a:t>Директор закладу освіти, заступники з НВР та ВР:</a:t>
            </a:r>
            <a:endParaRPr sz="1400" b="1">
              <a:latin typeface="Times New Roman"/>
              <a:ea typeface="Times New Roman"/>
              <a:cs typeface="Times New Roman"/>
              <a:sym typeface="Times New Roman"/>
            </a:endParaRPr>
          </a:p>
          <a:p>
            <a:pPr marL="457200" lvl="0" indent="0" algn="l" rtl="0">
              <a:lnSpc>
                <a:spcPct val="95000"/>
              </a:lnSpc>
              <a:spcBef>
                <a:spcPts val="1200"/>
              </a:spcBef>
              <a:spcAft>
                <a:spcPts val="1200"/>
              </a:spcAft>
              <a:buSzPts val="990"/>
              <a:buNone/>
            </a:pPr>
            <a:r>
              <a:rPr lang="uk" sz="1560">
                <a:latin typeface="Times New Roman"/>
                <a:ea typeface="Times New Roman"/>
                <a:cs typeface="Times New Roman"/>
                <a:sym typeface="Times New Roman"/>
              </a:rPr>
              <a:t> ГРУПА 1</a:t>
            </a:r>
            <a:endParaRPr sz="2100" b="1">
              <a:highlight>
                <a:srgbClr val="FFFF00"/>
              </a:highlight>
              <a:latin typeface="Lobster"/>
              <a:ea typeface="Lobster"/>
              <a:cs typeface="Lobster"/>
              <a:sym typeface="Lobster"/>
            </a:endParaRPr>
          </a:p>
        </p:txBody>
      </p:sp>
      <p:sp>
        <p:nvSpPr>
          <p:cNvPr id="213" name="Google Shape;213;p36"/>
          <p:cNvSpPr txBox="1">
            <a:spLocks noGrp="1"/>
          </p:cNvSpPr>
          <p:nvPr>
            <p:ph type="subTitle" idx="1"/>
          </p:nvPr>
        </p:nvSpPr>
        <p:spPr>
          <a:xfrm>
            <a:off x="317850" y="726850"/>
            <a:ext cx="8508300" cy="3440700"/>
          </a:xfrm>
          <a:prstGeom prst="rect">
            <a:avLst/>
          </a:prstGeom>
        </p:spPr>
        <p:txBody>
          <a:bodyPr spcFirstLastPara="1" wrap="square" lIns="91425" tIns="91425" rIns="91425" bIns="91425" anchor="t" anchorCtr="0">
            <a:noAutofit/>
          </a:bodyPr>
          <a:lstStyle/>
          <a:p>
            <a:pPr>
              <a:lnSpc>
                <a:spcPct val="107000"/>
              </a:lnSpc>
              <a:spcAft>
                <a:spcPts val="800"/>
              </a:spcAft>
            </a:pP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КОМІСІЯ І ЗАСІДАННЯ</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4. </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У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протоколі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зазначається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які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рішення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ухвалює</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комісія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визначено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потреби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сторін</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в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соціальних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та психолого-</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педагогічних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послугах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перераховано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їх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також</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які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мають</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бути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вжиті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інші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заходи для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усунення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причин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рекомендації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педпрацівників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батьків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законних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представників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неповнолітньої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особи.</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ru-RU" sz="1400" b="1" dirty="0">
                <a:effectLst/>
                <a:latin typeface="Times New Roman" panose="02020603050405020304" pitchFamily="18" charset="0"/>
                <a:ea typeface="Calibri" panose="020F0502020204030204" pitchFamily="34" charset="0"/>
                <a:cs typeface="Times New Roman" panose="02020603050405020304" pitchFamily="18" charset="0"/>
              </a:rPr>
              <a:t>5. 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Керівник</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закладу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наказом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має</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оформити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протокол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засідання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комісії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6.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визначення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заходів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виховного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впливу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щодо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сторін</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цькування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у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групі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класі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де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стався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випадок</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цькування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7.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моніторинг</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ефективності</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соціальних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та психолого-</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педагогічних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послуг</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заходів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усунення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причин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цькування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заходів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виховного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впливу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корегування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 потреби)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відповідних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послуг</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заходів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8.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надання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рекомендацій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педагогічних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науково-педагогічних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працівників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закладу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освіти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щодо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доцільних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методів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здійснення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освітнього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процесу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та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заходів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з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малолітніми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чи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неповнолітніми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сторонами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цькування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їхніми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батьками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іншими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законними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представниками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sz="1400" dirty="0">
                <a:effectLst/>
                <a:latin typeface="Times New Roman" panose="02020603050405020304" pitchFamily="18" charset="0"/>
                <a:ea typeface="Calibri" panose="020F0502020204030204" pitchFamily="34" charset="0"/>
                <a:cs typeface="Times New Roman" panose="02020603050405020304" pitchFamily="18" charset="0"/>
              </a:rPr>
              <a:t>9.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надання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рекомендацій</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для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батьків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або</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інших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законних</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представників</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малолітньої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чи</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неповнолітньої</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особи, яка стала стороною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булінгу</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400" dirty="0" err="1">
                <a:effectLst/>
                <a:latin typeface="Times New Roman" panose="02020603050405020304" pitchFamily="18" charset="0"/>
                <a:ea typeface="Calibri" panose="020F0502020204030204" pitchFamily="34" charset="0"/>
                <a:cs typeface="Times New Roman" panose="02020603050405020304" pitchFamily="18" charset="0"/>
              </a:rPr>
              <a:t>цькування</a:t>
            </a:r>
            <a:r>
              <a:rPr lang="ru-RU" sz="1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1100" dirty="0">
              <a:effectLst/>
              <a:latin typeface="Calibri" panose="020F0502020204030204" pitchFamily="34" charset="0"/>
              <a:ea typeface="Calibri" panose="020F0502020204030204" pitchFamily="34" charset="0"/>
              <a:cs typeface="Times New Roman" panose="02020603050405020304" pitchFamily="18" charset="0"/>
            </a:endParaRPr>
          </a:p>
          <a:p>
            <a:pPr marL="269999" lvl="0" indent="-269999" algn="l" rtl="0">
              <a:lnSpc>
                <a:spcPct val="80000"/>
              </a:lnSpc>
              <a:spcBef>
                <a:spcPts val="500"/>
              </a:spcBef>
              <a:spcAft>
                <a:spcPts val="0"/>
              </a:spcAft>
              <a:buNone/>
            </a:pPr>
            <a:endParaRPr sz="1400" b="1" dirty="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endParaRPr sz="1400" dirty="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None/>
            </a:pPr>
            <a:r>
              <a:rPr lang="uk" sz="1400" b="1" dirty="0">
                <a:solidFill>
                  <a:schemeClr val="dk1"/>
                </a:solidFill>
                <a:latin typeface="Times New Roman"/>
                <a:ea typeface="Times New Roman"/>
                <a:cs typeface="Times New Roman"/>
                <a:sym typeface="Times New Roman"/>
              </a:rPr>
              <a:t> </a:t>
            </a:r>
            <a:endParaRPr sz="1400" b="1" dirty="0">
              <a:solidFill>
                <a:schemeClr val="dk1"/>
              </a:solidFill>
              <a:latin typeface="Times New Roman"/>
              <a:ea typeface="Times New Roman"/>
              <a:cs typeface="Times New Roman"/>
              <a:sym typeface="Times New Roman"/>
            </a:endParaRPr>
          </a:p>
          <a:p>
            <a:pPr marL="0" lvl="0" indent="228600" algn="l" rtl="0">
              <a:lnSpc>
                <a:spcPct val="80000"/>
              </a:lnSpc>
              <a:spcBef>
                <a:spcPts val="1200"/>
              </a:spcBef>
              <a:spcAft>
                <a:spcPts val="0"/>
              </a:spcAft>
              <a:buNone/>
            </a:pPr>
            <a:endParaRPr sz="1400" b="1" dirty="0">
              <a:solidFill>
                <a:schemeClr val="dk1"/>
              </a:solidFill>
              <a:latin typeface="Times New Roman"/>
              <a:ea typeface="Times New Roman"/>
              <a:cs typeface="Times New Roman"/>
              <a:sym typeface="Times New Roman"/>
            </a:endParaRPr>
          </a:p>
          <a:p>
            <a:pPr marL="457200" lvl="0" indent="0" algn="l" rtl="0">
              <a:lnSpc>
                <a:spcPct val="80000"/>
              </a:lnSpc>
              <a:spcBef>
                <a:spcPts val="500"/>
              </a:spcBef>
              <a:spcAft>
                <a:spcPts val="0"/>
              </a:spcAft>
              <a:buNone/>
            </a:pPr>
            <a:endParaRPr sz="2755" dirty="0">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dirty="0">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dirty="0">
              <a:latin typeface="Lobster"/>
              <a:ea typeface="Lobster"/>
              <a:cs typeface="Lobster"/>
              <a:sym typeface="Lobster"/>
            </a:endParaRPr>
          </a:p>
        </p:txBody>
      </p:sp>
      <p:pic>
        <p:nvPicPr>
          <p:cNvPr id="214" name="Google Shape;214;p36"/>
          <p:cNvPicPr preferRelativeResize="0"/>
          <p:nvPr/>
        </p:nvPicPr>
        <p:blipFill>
          <a:blip r:embed="rId3">
            <a:alphaModFix/>
          </a:blip>
          <a:stretch>
            <a:fillRect/>
          </a:stretch>
        </p:blipFill>
        <p:spPr>
          <a:xfrm>
            <a:off x="6456874" y="0"/>
            <a:ext cx="2687125" cy="1062025"/>
          </a:xfrm>
          <a:prstGeom prst="rect">
            <a:avLst/>
          </a:prstGeom>
          <a:noFill/>
          <a:ln>
            <a:noFill/>
          </a:ln>
        </p:spPr>
      </p:pic>
    </p:spTree>
    <p:extLst>
      <p:ext uri="{BB962C8B-B14F-4D97-AF65-F5344CB8AC3E}">
        <p14:creationId xmlns:p14="http://schemas.microsoft.com/office/powerpoint/2010/main" val="2741508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7"/>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1200"/>
              </a:spcAft>
              <a:buSzPts val="1100"/>
              <a:buNone/>
            </a:pPr>
            <a:r>
              <a:rPr lang="uk" sz="1400" b="1">
                <a:latin typeface="Times New Roman"/>
                <a:ea typeface="Times New Roman"/>
                <a:cs typeface="Times New Roman"/>
                <a:sym typeface="Times New Roman"/>
              </a:rPr>
              <a:t>Засновник (засновники) закладів освіти або уповноважений ним (ними) орган,  органи місцевого самоврядування</a:t>
            </a:r>
            <a:r>
              <a:rPr lang="uk" sz="1560">
                <a:latin typeface="Times New Roman"/>
                <a:ea typeface="Times New Roman"/>
                <a:cs typeface="Times New Roman"/>
                <a:sym typeface="Times New Roman"/>
              </a:rPr>
              <a:t> ГРУПА 3</a:t>
            </a:r>
            <a:endParaRPr sz="2100" b="1">
              <a:highlight>
                <a:srgbClr val="FFFF00"/>
              </a:highlight>
              <a:latin typeface="Lobster"/>
              <a:ea typeface="Lobster"/>
              <a:cs typeface="Lobster"/>
              <a:sym typeface="Lobster"/>
            </a:endParaRPr>
          </a:p>
        </p:txBody>
      </p:sp>
      <p:sp>
        <p:nvSpPr>
          <p:cNvPr id="220" name="Google Shape;220;p37"/>
          <p:cNvSpPr txBox="1">
            <a:spLocks noGrp="1"/>
          </p:cNvSpPr>
          <p:nvPr>
            <p:ph type="subTitle" idx="1"/>
          </p:nvPr>
        </p:nvSpPr>
        <p:spPr>
          <a:xfrm>
            <a:off x="317850" y="726850"/>
            <a:ext cx="8508300" cy="3440700"/>
          </a:xfrm>
          <a:prstGeom prst="rect">
            <a:avLst/>
          </a:prstGeom>
        </p:spPr>
        <p:txBody>
          <a:bodyPr spcFirstLastPara="1" wrap="square" lIns="91425" tIns="91425" rIns="91425" bIns="91425" anchor="t" anchorCtr="0">
            <a:noAutofit/>
          </a:bodyPr>
          <a:lstStyle/>
          <a:p>
            <a:pPr marL="0" lvl="0" indent="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Зобов’язані</a:t>
            </a:r>
            <a:endParaRPr sz="1400" b="1">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-Здійснювати контролю за виконанням плану заходів, спрямованих на запобігання та протидію булінгу (цькуванню) в закладі освіти;</a:t>
            </a:r>
            <a:endParaRPr sz="140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-розгляди скарг про відмову у реагуванні на випадки булінгу (цькування) за заявами здобувачів освіти, їхніх батьків, законних представників, інших осіб та прийняття рішення за результатами розгляду таких скарг;</a:t>
            </a:r>
            <a:endParaRPr sz="140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-сприяння створенню безпечного освітнього середовища в закладі освіти;</a:t>
            </a:r>
            <a:endParaRPr sz="140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 вжиття заходів для надання соціальних та психолого-педагогічних послуг здобувачам освіти, які вчинили булінг (цькування), стали його свідками або постраждали від булінгу, належить до повноважень засновника закладу освіти відповідно до ч. 2 ст. 25 Закону України «Про освіту».</a:t>
            </a:r>
            <a:endParaRPr sz="140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1400" b="1">
                <a:solidFill>
                  <a:schemeClr val="dk1"/>
                </a:solidFill>
                <a:latin typeface="Times New Roman"/>
                <a:ea typeface="Times New Roman"/>
                <a:cs typeface="Times New Roman"/>
                <a:sym typeface="Times New Roman"/>
              </a:rPr>
              <a:t>здійснювати інформаційно-просвітницьку, профілактичну діяльності серед учасників освітнього процесу щодо булінгу (цькування) та нетерпимого ставлення до насильницької моделі поведінки у міжособистісних стосунках;</a:t>
            </a:r>
            <a:endParaRPr sz="1400" b="1">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1400" b="1">
                <a:solidFill>
                  <a:schemeClr val="dk1"/>
                </a:solidFill>
                <a:latin typeface="Times New Roman"/>
                <a:ea typeface="Times New Roman"/>
                <a:cs typeface="Times New Roman"/>
                <a:sym typeface="Times New Roman"/>
              </a:rPr>
              <a:t>ініціювати включення до щорічного плану підвищення кваліфікації педагогічних (науково-педагогічних) працівників</a:t>
            </a:r>
            <a:endParaRPr sz="1400" b="1">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(з відривом чи без відриву від освітнього процесу) підготовку0</a:t>
            </a:r>
            <a:endParaRPr sz="1400" b="1">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з питань формування соціальних компетентностей та навичок запобігання та протидії булінгу (цькуванню);</a:t>
            </a:r>
            <a:endParaRPr sz="1400" b="1">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1400" b="1">
                <a:solidFill>
                  <a:schemeClr val="dk1"/>
                </a:solidFill>
                <a:latin typeface="Times New Roman"/>
                <a:ea typeface="Times New Roman"/>
                <a:cs typeface="Times New Roman"/>
                <a:sym typeface="Times New Roman"/>
              </a:rPr>
              <a:t>сприяти розробці плану заходів, спрямованих на запобігання</a:t>
            </a:r>
            <a:endParaRPr sz="1400" b="1">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b="1">
                <a:solidFill>
                  <a:schemeClr val="dk1"/>
                </a:solidFill>
                <a:latin typeface="Times New Roman"/>
                <a:ea typeface="Times New Roman"/>
                <a:cs typeface="Times New Roman"/>
                <a:sym typeface="Times New Roman"/>
              </a:rPr>
              <a:t>та протидію булінгу (цькуванню) в закладах освіти</a:t>
            </a:r>
            <a:endParaRPr sz="1400" b="1">
              <a:solidFill>
                <a:schemeClr val="dk1"/>
              </a:solidFill>
              <a:latin typeface="Times New Roman"/>
              <a:ea typeface="Times New Roman"/>
              <a:cs typeface="Times New Roman"/>
              <a:sym typeface="Times New Roman"/>
            </a:endParaRPr>
          </a:p>
          <a:p>
            <a:pPr marL="457200" lvl="0" indent="0" algn="ctr" rtl="0">
              <a:lnSpc>
                <a:spcPct val="80000"/>
              </a:lnSpc>
              <a:spcBef>
                <a:spcPts val="500"/>
              </a:spcBef>
              <a:spcAft>
                <a:spcPts val="0"/>
              </a:spcAft>
              <a:buNone/>
            </a:pPr>
            <a:endParaRPr sz="682">
              <a:latin typeface="Lobster"/>
              <a:ea typeface="Lobster"/>
              <a:cs typeface="Lobster"/>
              <a:sym typeface="Lobster"/>
            </a:endParaRPr>
          </a:p>
        </p:txBody>
      </p:sp>
      <p:pic>
        <p:nvPicPr>
          <p:cNvPr id="221" name="Google Shape;221;p37"/>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8"/>
          <p:cNvSpPr txBox="1">
            <a:spLocks noGrp="1"/>
          </p:cNvSpPr>
          <p:nvPr>
            <p:ph type="ctrTitle"/>
          </p:nvPr>
        </p:nvSpPr>
        <p:spPr>
          <a:xfrm>
            <a:off x="128600" y="203600"/>
            <a:ext cx="6328500" cy="6828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1200"/>
              </a:spcAft>
              <a:buSzPts val="1100"/>
              <a:buNone/>
            </a:pPr>
            <a:r>
              <a:rPr lang="uk" sz="1400" b="1">
                <a:latin typeface="Times New Roman"/>
                <a:ea typeface="Times New Roman"/>
                <a:cs typeface="Times New Roman"/>
                <a:sym typeface="Times New Roman"/>
              </a:rPr>
              <a:t>Засновник (засновники) закладів освіти або уповноважений ним (ними) орган,  органи місцевого самоврядування</a:t>
            </a:r>
            <a:r>
              <a:rPr lang="uk" sz="1560">
                <a:latin typeface="Times New Roman"/>
                <a:ea typeface="Times New Roman"/>
                <a:cs typeface="Times New Roman"/>
                <a:sym typeface="Times New Roman"/>
              </a:rPr>
              <a:t> ГРУПА 3</a:t>
            </a:r>
            <a:endParaRPr sz="2100" b="1">
              <a:highlight>
                <a:srgbClr val="FFFF00"/>
              </a:highlight>
              <a:latin typeface="Lobster"/>
              <a:ea typeface="Lobster"/>
              <a:cs typeface="Lobster"/>
              <a:sym typeface="Lobster"/>
            </a:endParaRPr>
          </a:p>
        </p:txBody>
      </p:sp>
      <p:sp>
        <p:nvSpPr>
          <p:cNvPr id="227" name="Google Shape;227;p38"/>
          <p:cNvSpPr txBox="1">
            <a:spLocks noGrp="1"/>
          </p:cNvSpPr>
          <p:nvPr>
            <p:ph type="subTitle" idx="1"/>
          </p:nvPr>
        </p:nvSpPr>
        <p:spPr>
          <a:xfrm>
            <a:off x="317850" y="726850"/>
            <a:ext cx="8508300" cy="3440700"/>
          </a:xfrm>
          <a:prstGeom prst="rect">
            <a:avLst/>
          </a:prstGeom>
        </p:spPr>
        <p:txBody>
          <a:bodyPr spcFirstLastPara="1" wrap="square" lIns="91425" tIns="91425" rIns="91425" bIns="91425" anchor="t" anchorCtr="0">
            <a:noAutofit/>
          </a:bodyPr>
          <a:lstStyle/>
          <a:p>
            <a:pPr marL="0" lvl="0" indent="0" algn="l" rtl="0">
              <a:lnSpc>
                <a:spcPct val="80000"/>
              </a:lnSpc>
              <a:spcBef>
                <a:spcPts val="500"/>
              </a:spcBef>
              <a:spcAft>
                <a:spcPts val="0"/>
              </a:spcAft>
              <a:buNone/>
            </a:pPr>
            <a:endParaRPr sz="1400" b="1">
              <a:solidFill>
                <a:schemeClr val="dk1"/>
              </a:solidFill>
              <a:latin typeface="Times New Roman"/>
              <a:ea typeface="Times New Roman"/>
              <a:cs typeface="Times New Roman"/>
              <a:sym typeface="Times New Roman"/>
            </a:endParaRPr>
          </a:p>
          <a:p>
            <a:pPr marL="0" lvl="0" indent="-8890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Мають право:</a:t>
            </a:r>
            <a:endParaRPr sz="140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a:t>
            </a:r>
            <a:r>
              <a:rPr lang="uk" sz="1400" b="1">
                <a:solidFill>
                  <a:schemeClr val="dk1"/>
                </a:solidFill>
                <a:latin typeface="Times New Roman"/>
                <a:ea typeface="Times New Roman"/>
                <a:cs typeface="Times New Roman"/>
                <a:sym typeface="Times New Roman"/>
              </a:rPr>
              <a:t>контролювати виконання плану заходів, спрямованих на запобігання та протидію булінгу (цькуванню) в закладі освіти;</a:t>
            </a:r>
            <a:r>
              <a:rPr lang="uk" sz="1400">
                <a:solidFill>
                  <a:schemeClr val="dk1"/>
                </a:solidFill>
                <a:latin typeface="Times New Roman"/>
                <a:ea typeface="Times New Roman"/>
                <a:cs typeface="Times New Roman"/>
                <a:sym typeface="Times New Roman"/>
              </a:rPr>
              <a:t>.</a:t>
            </a:r>
            <a:endParaRPr sz="1400">
              <a:solidFill>
                <a:schemeClr val="dk1"/>
              </a:solidFill>
              <a:latin typeface="Times New Roman"/>
              <a:ea typeface="Times New Roman"/>
              <a:cs typeface="Times New Roman"/>
              <a:sym typeface="Times New Roman"/>
            </a:endParaRPr>
          </a:p>
          <a:p>
            <a:pPr marL="0" lvl="0" indent="0" algn="l" rtl="0">
              <a:lnSpc>
                <a:spcPct val="80000"/>
              </a:lnSpc>
              <a:spcBef>
                <a:spcPts val="500"/>
              </a:spcBef>
              <a:spcAft>
                <a:spcPts val="0"/>
              </a:spcAft>
              <a:buNone/>
            </a:pPr>
            <a:r>
              <a:rPr lang="uk" sz="1400">
                <a:solidFill>
                  <a:schemeClr val="dk1"/>
                </a:solidFill>
                <a:latin typeface="Times New Roman"/>
                <a:ea typeface="Times New Roman"/>
                <a:cs typeface="Times New Roman"/>
                <a:sym typeface="Times New Roman"/>
              </a:rPr>
              <a:t>-Координувати спільну роботу закладів освіти, служб та органів національної поліції з питань вироблення загальної політики запобіганню проявам булінгу (цькування в закладах освіти.</a:t>
            </a:r>
            <a:endParaRPr sz="1400">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endParaRPr sz="1400" b="1">
              <a:solidFill>
                <a:schemeClr val="dk1"/>
              </a:solidFill>
              <a:latin typeface="Times New Roman"/>
              <a:ea typeface="Times New Roman"/>
              <a:cs typeface="Times New Roman"/>
              <a:sym typeface="Times New Roman"/>
            </a:endParaRPr>
          </a:p>
          <a:p>
            <a:pPr marL="269999" lvl="0" indent="-269999" algn="l" rtl="0">
              <a:lnSpc>
                <a:spcPct val="80000"/>
              </a:lnSpc>
              <a:spcBef>
                <a:spcPts val="500"/>
              </a:spcBef>
              <a:spcAft>
                <a:spcPts val="0"/>
              </a:spcAft>
              <a:buNone/>
            </a:pPr>
            <a:endParaRPr sz="1400" b="1">
              <a:solidFill>
                <a:schemeClr val="dk1"/>
              </a:solidFill>
              <a:latin typeface="Times New Roman"/>
              <a:ea typeface="Times New Roman"/>
              <a:cs typeface="Times New Roman"/>
              <a:sym typeface="Times New Roman"/>
            </a:endParaRPr>
          </a:p>
          <a:p>
            <a:pPr marL="685800" lvl="0" indent="-228600" algn="l" rtl="0">
              <a:lnSpc>
                <a:spcPct val="80000"/>
              </a:lnSpc>
              <a:spcBef>
                <a:spcPts val="500"/>
              </a:spcBef>
              <a:spcAft>
                <a:spcPts val="0"/>
              </a:spcAft>
              <a:buNone/>
            </a:pPr>
            <a:endParaRPr sz="140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0"/>
              </a:spcAft>
              <a:buNone/>
            </a:pPr>
            <a:r>
              <a:rPr lang="uk" sz="1400" b="1">
                <a:solidFill>
                  <a:schemeClr val="dk1"/>
                </a:solidFill>
                <a:latin typeface="Times New Roman"/>
                <a:ea typeface="Times New Roman"/>
                <a:cs typeface="Times New Roman"/>
                <a:sym typeface="Times New Roman"/>
              </a:rPr>
              <a:t> </a:t>
            </a:r>
            <a:endParaRPr sz="1400" b="1">
              <a:solidFill>
                <a:schemeClr val="dk1"/>
              </a:solidFill>
              <a:latin typeface="Times New Roman"/>
              <a:ea typeface="Times New Roman"/>
              <a:cs typeface="Times New Roman"/>
              <a:sym typeface="Times New Roman"/>
            </a:endParaRPr>
          </a:p>
          <a:p>
            <a:pPr marL="0" lvl="0" indent="228600" algn="l" rtl="0">
              <a:lnSpc>
                <a:spcPct val="80000"/>
              </a:lnSpc>
              <a:spcBef>
                <a:spcPts val="1200"/>
              </a:spcBef>
              <a:spcAft>
                <a:spcPts val="0"/>
              </a:spcAft>
              <a:buNone/>
            </a:pPr>
            <a:endParaRPr sz="1400" b="1">
              <a:solidFill>
                <a:schemeClr val="dk1"/>
              </a:solidFill>
              <a:latin typeface="Times New Roman"/>
              <a:ea typeface="Times New Roman"/>
              <a:cs typeface="Times New Roman"/>
              <a:sym typeface="Times New Roman"/>
            </a:endParaRPr>
          </a:p>
          <a:p>
            <a:pPr marL="457200" lvl="0" indent="0" algn="l" rtl="0">
              <a:lnSpc>
                <a:spcPct val="80000"/>
              </a:lnSpc>
              <a:spcBef>
                <a:spcPts val="500"/>
              </a:spcBef>
              <a:spcAft>
                <a:spcPts val="0"/>
              </a:spcAft>
              <a:buNone/>
            </a:pPr>
            <a:endParaRPr sz="2755">
              <a:solidFill>
                <a:schemeClr val="dk1"/>
              </a:solidFill>
              <a:latin typeface="Lobster"/>
              <a:ea typeface="Lobster"/>
              <a:cs typeface="Lobster"/>
              <a:sym typeface="Lobster"/>
            </a:endParaRPr>
          </a:p>
          <a:p>
            <a:pPr marL="457200" lvl="0" indent="0" algn="l" rtl="0">
              <a:lnSpc>
                <a:spcPct val="95000"/>
              </a:lnSpc>
              <a:spcBef>
                <a:spcPts val="1200"/>
              </a:spcBef>
              <a:spcAft>
                <a:spcPts val="0"/>
              </a:spcAft>
              <a:buNone/>
            </a:pPr>
            <a:endParaRPr sz="2155">
              <a:solidFill>
                <a:schemeClr val="dk1"/>
              </a:solidFill>
              <a:latin typeface="Lobster"/>
              <a:ea typeface="Lobster"/>
              <a:cs typeface="Lobster"/>
              <a:sym typeface="Lobster"/>
            </a:endParaRPr>
          </a:p>
          <a:p>
            <a:pPr marL="457200" lvl="0" indent="-271938" algn="ctr" rtl="0">
              <a:lnSpc>
                <a:spcPct val="80000"/>
              </a:lnSpc>
              <a:spcBef>
                <a:spcPts val="1200"/>
              </a:spcBef>
              <a:spcAft>
                <a:spcPts val="0"/>
              </a:spcAft>
              <a:buSzPts val="683"/>
              <a:buFont typeface="Lobster"/>
              <a:buAutoNum type="arabicPeriod"/>
            </a:pPr>
            <a:endParaRPr sz="682">
              <a:latin typeface="Lobster"/>
              <a:ea typeface="Lobster"/>
              <a:cs typeface="Lobster"/>
              <a:sym typeface="Lobster"/>
            </a:endParaRPr>
          </a:p>
        </p:txBody>
      </p:sp>
      <p:pic>
        <p:nvPicPr>
          <p:cNvPr id="228" name="Google Shape;228;p38"/>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233675" y="0"/>
            <a:ext cx="6223200" cy="1062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uk-UA" sz="3600" b="1" i="1" dirty="0">
                <a:solidFill>
                  <a:schemeClr val="accent1"/>
                </a:solidFill>
                <a:latin typeface="Lobster"/>
                <a:ea typeface="Lobster"/>
                <a:cs typeface="Lobster"/>
                <a:sym typeface="Lobster"/>
              </a:rPr>
              <a:t>ЗАКОНОДАВЧА БАЗА</a:t>
            </a:r>
            <a:endParaRPr sz="3600" b="1" i="1" dirty="0">
              <a:solidFill>
                <a:schemeClr val="accent1"/>
              </a:solidFill>
              <a:latin typeface="Lobster"/>
              <a:ea typeface="Lobster"/>
              <a:cs typeface="Lobster"/>
              <a:sym typeface="Lobster"/>
            </a:endParaRPr>
          </a:p>
        </p:txBody>
      </p:sp>
      <p:sp>
        <p:nvSpPr>
          <p:cNvPr id="70" name="Google Shape;70;p15"/>
          <p:cNvSpPr txBox="1">
            <a:spLocks noGrp="1"/>
          </p:cNvSpPr>
          <p:nvPr>
            <p:ph type="subTitle" idx="1"/>
          </p:nvPr>
        </p:nvSpPr>
        <p:spPr>
          <a:xfrm>
            <a:off x="233675" y="667170"/>
            <a:ext cx="8910324" cy="4017300"/>
          </a:xfrm>
          <a:prstGeom prst="rect">
            <a:avLst/>
          </a:prstGeom>
        </p:spPr>
        <p:txBody>
          <a:bodyPr spcFirstLastPara="1" wrap="square" lIns="91425" tIns="91425" rIns="91425" bIns="91425" anchor="t" anchorCtr="0">
            <a:noAutofit/>
          </a:bodyPr>
          <a:lstStyle/>
          <a:p>
            <a:pPr marL="0" lvl="0" indent="0" algn="l" rtl="0">
              <a:lnSpc>
                <a:spcPct val="120000"/>
              </a:lnSpc>
              <a:spcBef>
                <a:spcPts val="1200"/>
              </a:spcBef>
              <a:spcAft>
                <a:spcPts val="0"/>
              </a:spcAft>
              <a:buClr>
                <a:schemeClr val="dk1"/>
              </a:buClr>
              <a:buSzPts val="1100"/>
              <a:buFont typeface="Arial"/>
              <a:buNone/>
            </a:pPr>
            <a:r>
              <a:rPr lang="ru-RU" sz="1600" b="0" i="0" dirty="0">
                <a:solidFill>
                  <a:srgbClr val="444444"/>
                </a:solidFill>
                <a:effectLst/>
                <a:latin typeface="Times New Roman" panose="02020603050405020304" pitchFamily="18" charset="0"/>
                <a:cs typeface="Times New Roman" panose="02020603050405020304" pitchFamily="18" charset="0"/>
              </a:rPr>
              <a:t>1. 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Закон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3"/>
              </a:rPr>
              <a:t>України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3"/>
              </a:rPr>
              <a:t>охорону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3"/>
              </a:rPr>
              <a:t>дитинства</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a:t>
            </a:r>
            <a:br>
              <a:rPr lang="ru-RU" sz="1600" dirty="0">
                <a:latin typeface="Times New Roman" panose="02020603050405020304" pitchFamily="18" charset="0"/>
                <a:cs typeface="Times New Roman" panose="02020603050405020304" pitchFamily="18" charset="0"/>
              </a:rPr>
            </a:br>
            <a:r>
              <a:rPr lang="ru-RU" sz="1600" b="0" i="0" dirty="0">
                <a:solidFill>
                  <a:srgbClr val="444444"/>
                </a:solidFill>
                <a:effectLst/>
                <a:latin typeface="Times New Roman" panose="02020603050405020304" pitchFamily="18" charset="0"/>
                <a:cs typeface="Times New Roman" panose="02020603050405020304" pitchFamily="18" charset="0"/>
              </a:rPr>
              <a:t>2. 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Закон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України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захист</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суспільної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моралі</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a:t>
            </a:r>
            <a:br>
              <a:rPr lang="ru-RU" sz="1600" dirty="0">
                <a:latin typeface="Times New Roman" panose="02020603050405020304" pitchFamily="18" charset="0"/>
                <a:cs typeface="Times New Roman" panose="02020603050405020304" pitchFamily="18" charset="0"/>
              </a:rPr>
            </a:br>
            <a:r>
              <a:rPr lang="ru-RU" sz="1600" dirty="0">
                <a:solidFill>
                  <a:srgbClr val="444444"/>
                </a:solidFill>
                <a:latin typeface="Times New Roman" panose="02020603050405020304" pitchFamily="18" charset="0"/>
                <a:cs typeface="Times New Roman" panose="02020603050405020304" pitchFamily="18" charset="0"/>
              </a:rPr>
              <a:t>3</a:t>
            </a:r>
            <a:r>
              <a:rPr lang="ru-RU" sz="1600" b="0" i="0" dirty="0">
                <a:solidFill>
                  <a:srgbClr val="444444"/>
                </a:solidFill>
                <a:effectLst/>
                <a:latin typeface="Times New Roman" panose="02020603050405020304" pitchFamily="18" charset="0"/>
                <a:cs typeface="Times New Roman" panose="02020603050405020304" pitchFamily="18" charset="0"/>
              </a:rPr>
              <a:t>.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Закон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України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внесення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змін</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до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деяких</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законодавчих</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актів</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України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щодо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протидії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булінгу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цькуванню</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a:t>
            </a:r>
            <a:br>
              <a:rPr lang="ru-RU" sz="1600" dirty="0">
                <a:latin typeface="Times New Roman" panose="02020603050405020304" pitchFamily="18" charset="0"/>
                <a:cs typeface="Times New Roman" panose="02020603050405020304" pitchFamily="18" charset="0"/>
              </a:rPr>
            </a:br>
            <a:r>
              <a:rPr lang="ru-RU" sz="1600" dirty="0">
                <a:solidFill>
                  <a:srgbClr val="444444"/>
                </a:solidFill>
                <a:latin typeface="Times New Roman" panose="02020603050405020304" pitchFamily="18" charset="0"/>
                <a:cs typeface="Times New Roman" panose="02020603050405020304" pitchFamily="18" charset="0"/>
              </a:rPr>
              <a:t>4</a:t>
            </a:r>
            <a:r>
              <a:rPr lang="ru-RU" sz="1600" b="0" i="0" dirty="0">
                <a:solidFill>
                  <a:srgbClr val="444444"/>
                </a:solidFill>
                <a:effectLst/>
                <a:latin typeface="Times New Roman" panose="02020603050405020304" pitchFamily="18" charset="0"/>
                <a:cs typeface="Times New Roman" panose="02020603050405020304" pitchFamily="18" charset="0"/>
              </a:rPr>
              <a:t>.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Закон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6"/>
              </a:rPr>
              <a:t>України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6"/>
              </a:rPr>
              <a:t>освіту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a:t>
            </a:r>
            <a:br>
              <a:rPr lang="ru-RU" sz="1600" dirty="0">
                <a:latin typeface="Times New Roman" panose="02020603050405020304" pitchFamily="18" charset="0"/>
                <a:cs typeface="Times New Roman" panose="02020603050405020304" pitchFamily="18" charset="0"/>
              </a:rPr>
            </a:br>
            <a:r>
              <a:rPr lang="ru-RU" sz="1600" dirty="0">
                <a:solidFill>
                  <a:srgbClr val="444444"/>
                </a:solidFill>
                <a:latin typeface="Times New Roman" panose="02020603050405020304" pitchFamily="18" charset="0"/>
                <a:cs typeface="Times New Roman" panose="02020603050405020304" pitchFamily="18" charset="0"/>
              </a:rPr>
              <a:t>5</a:t>
            </a:r>
            <a:r>
              <a:rPr lang="ru-RU" sz="1600" b="0" i="0" dirty="0">
                <a:solidFill>
                  <a:srgbClr val="444444"/>
                </a:solidFill>
                <a:effectLst/>
                <a:latin typeface="Times New Roman" panose="02020603050405020304" pitchFamily="18" charset="0"/>
                <a:cs typeface="Times New Roman" panose="02020603050405020304" pitchFamily="18" charset="0"/>
              </a:rPr>
              <a:t>.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Наказ МОН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від</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22.05.2018 № 509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затвердження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Положення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психологічну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службу у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системі</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освіти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України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a:t>
            </a:r>
            <a:br>
              <a:rPr lang="ru-RU" sz="1600" dirty="0">
                <a:latin typeface="Times New Roman" panose="02020603050405020304" pitchFamily="18" charset="0"/>
                <a:cs typeface="Times New Roman" panose="02020603050405020304" pitchFamily="18" charset="0"/>
              </a:rPr>
            </a:br>
            <a:r>
              <a:rPr lang="ru-RU" sz="1600" dirty="0">
                <a:solidFill>
                  <a:srgbClr val="444444"/>
                </a:solidFill>
                <a:latin typeface="Times New Roman" panose="02020603050405020304" pitchFamily="18" charset="0"/>
                <a:cs typeface="Times New Roman" panose="02020603050405020304" pitchFamily="18" charset="0"/>
              </a:rPr>
              <a:t>6</a:t>
            </a:r>
            <a:r>
              <a:rPr lang="ru-RU" sz="1600" b="0" i="0" dirty="0">
                <a:solidFill>
                  <a:srgbClr val="444444"/>
                </a:solidFill>
                <a:effectLst/>
                <a:latin typeface="Times New Roman" panose="02020603050405020304" pitchFamily="18" charset="0"/>
                <a:cs typeface="Times New Roman" panose="02020603050405020304" pitchFamily="18" charset="0"/>
              </a:rPr>
              <a:t>.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«Нова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українська</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школа»: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концептуальні</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засади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реформування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середньої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школи</a:t>
            </a:r>
            <a:br>
              <a:rPr lang="ru-RU" sz="1600" dirty="0">
                <a:latin typeface="Times New Roman" panose="02020603050405020304" pitchFamily="18" charset="0"/>
                <a:cs typeface="Times New Roman" panose="02020603050405020304" pitchFamily="18" charset="0"/>
              </a:rPr>
            </a:br>
            <a:r>
              <a:rPr lang="ru-RU" sz="1600" dirty="0">
                <a:solidFill>
                  <a:srgbClr val="444444"/>
                </a:solidFill>
                <a:latin typeface="Times New Roman" panose="02020603050405020304" pitchFamily="18" charset="0"/>
                <a:cs typeface="Times New Roman" panose="02020603050405020304" pitchFamily="18" charset="0"/>
              </a:rPr>
              <a:t>7</a:t>
            </a:r>
            <a:r>
              <a:rPr lang="ru-RU" sz="1600" b="0" i="0" dirty="0">
                <a:solidFill>
                  <a:srgbClr val="444444"/>
                </a:solidFill>
                <a:effectLst/>
                <a:latin typeface="Times New Roman" panose="02020603050405020304" pitchFamily="18" charset="0"/>
                <a:cs typeface="Times New Roman" panose="02020603050405020304" pitchFamily="18" charset="0"/>
              </a:rPr>
              <a:t>.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Наказ МОН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від</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28.12.2019 № 1646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Деякі</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питання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реагування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на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випадки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булінгу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цькування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та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застосування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заходів</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виховного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впливу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 в закладах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9"/>
              </a:rPr>
              <a:t>освіти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9"/>
              </a:rPr>
              <a:t>”</a:t>
            </a:r>
            <a:br>
              <a:rPr lang="ru-RU" sz="1600" dirty="0">
                <a:latin typeface="Times New Roman" panose="02020603050405020304" pitchFamily="18" charset="0"/>
                <a:cs typeface="Times New Roman" panose="02020603050405020304" pitchFamily="18" charset="0"/>
              </a:rPr>
            </a:br>
            <a:r>
              <a:rPr lang="ru-RU" sz="1600" dirty="0">
                <a:solidFill>
                  <a:srgbClr val="444444"/>
                </a:solidFill>
                <a:latin typeface="Times New Roman" panose="02020603050405020304" pitchFamily="18" charset="0"/>
                <a:cs typeface="Times New Roman" panose="02020603050405020304" pitchFamily="18" charset="0"/>
              </a:rPr>
              <a:t>8</a:t>
            </a:r>
            <a:r>
              <a:rPr lang="ru-RU" sz="1600" b="0" i="0" dirty="0">
                <a:solidFill>
                  <a:srgbClr val="444444"/>
                </a:solidFill>
                <a:effectLst/>
                <a:latin typeface="Times New Roman" panose="02020603050405020304" pitchFamily="18" charset="0"/>
                <a:cs typeface="Times New Roman" panose="02020603050405020304" pitchFamily="18" charset="0"/>
              </a:rPr>
              <a:t>.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0"/>
              </a:rPr>
              <a:t>Наказ МОН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0"/>
              </a:rPr>
              <a:t>від</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0"/>
              </a:rPr>
              <a:t> 26.02.2020 № 293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0"/>
              </a:rPr>
              <a:t>затвердження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0"/>
              </a:rPr>
              <a:t> плану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0"/>
              </a:rPr>
              <a:t>заходів</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0"/>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0"/>
              </a:rPr>
              <a:t>спрямованих</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0"/>
              </a:rPr>
              <a:t> на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0"/>
              </a:rPr>
              <a:t>запобігання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0"/>
              </a:rPr>
              <a:t> та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0"/>
              </a:rPr>
              <a:t>протидію</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0"/>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0"/>
              </a:rPr>
              <a:t>булінгу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0"/>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0"/>
              </a:rPr>
              <a:t>цькуванню</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0"/>
              </a:rPr>
              <a:t>) в закладах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0"/>
              </a:rPr>
              <a:t>освіти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0"/>
              </a:rPr>
              <a:t>”</a:t>
            </a:r>
            <a:br>
              <a:rPr lang="ru-RU" sz="1600" dirty="0">
                <a:latin typeface="Times New Roman" panose="02020603050405020304" pitchFamily="18" charset="0"/>
                <a:cs typeface="Times New Roman" panose="02020603050405020304" pitchFamily="18" charset="0"/>
              </a:rPr>
            </a:b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1"/>
              </a:rPr>
              <a:t>протидії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1"/>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1"/>
              </a:rPr>
              <a:t>булінгу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1"/>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11"/>
              </a:rPr>
              <a:t>цькуванню</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11"/>
              </a:rPr>
              <a:t>)”</a:t>
            </a:r>
            <a:endParaRPr sz="1600" dirty="0">
              <a:latin typeface="Times New Roman" panose="02020603050405020304" pitchFamily="18" charset="0"/>
              <a:ea typeface="Lobster"/>
              <a:cs typeface="Times New Roman" panose="02020603050405020304" pitchFamily="18" charset="0"/>
              <a:sym typeface="Lobster"/>
            </a:endParaRPr>
          </a:p>
        </p:txBody>
      </p:sp>
      <p:pic>
        <p:nvPicPr>
          <p:cNvPr id="71" name="Google Shape;71;p15"/>
          <p:cNvPicPr preferRelativeResize="0"/>
          <p:nvPr/>
        </p:nvPicPr>
        <p:blipFill>
          <a:blip r:embed="rId12">
            <a:alphaModFix/>
          </a:blip>
          <a:stretch>
            <a:fillRect/>
          </a:stretch>
        </p:blipFill>
        <p:spPr>
          <a:xfrm>
            <a:off x="6456874" y="0"/>
            <a:ext cx="2687125" cy="1062025"/>
          </a:xfrm>
          <a:prstGeom prst="rect">
            <a:avLst/>
          </a:prstGeom>
          <a:noFill/>
          <a:ln>
            <a:noFill/>
          </a:ln>
        </p:spPr>
      </p:pic>
    </p:spTree>
    <p:extLst>
      <p:ext uri="{BB962C8B-B14F-4D97-AF65-F5344CB8AC3E}">
        <p14:creationId xmlns:p14="http://schemas.microsoft.com/office/powerpoint/2010/main" val="150963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ctrTitle"/>
          </p:nvPr>
        </p:nvSpPr>
        <p:spPr>
          <a:xfrm>
            <a:off x="182200" y="291375"/>
            <a:ext cx="6328500" cy="970200"/>
          </a:xfrm>
          <a:prstGeom prst="rect">
            <a:avLst/>
          </a:prstGeom>
        </p:spPr>
        <p:txBody>
          <a:bodyPr spcFirstLastPara="1" wrap="square" lIns="91425" tIns="91425" rIns="91425" bIns="91425" anchor="b" anchorCtr="0">
            <a:normAutofit fontScale="90000"/>
          </a:bodyPr>
          <a:lstStyle/>
          <a:p>
            <a:pPr marL="457200" lvl="0" indent="0" algn="ctr" rtl="0">
              <a:lnSpc>
                <a:spcPct val="95000"/>
              </a:lnSpc>
              <a:spcBef>
                <a:spcPts val="1200"/>
              </a:spcBef>
              <a:spcAft>
                <a:spcPts val="0"/>
              </a:spcAft>
              <a:buNone/>
            </a:pPr>
            <a:r>
              <a:rPr lang="uk" sz="1927" b="1" i="1">
                <a:latin typeface="Lobster"/>
                <a:ea typeface="Lobster"/>
                <a:cs typeface="Lobster"/>
                <a:sym typeface="Lobster"/>
              </a:rPr>
              <a:t>    </a:t>
            </a:r>
            <a:r>
              <a:rPr lang="uk" sz="2000" b="1" i="1">
                <a:latin typeface="Times New Roman"/>
                <a:ea typeface="Times New Roman"/>
                <a:cs typeface="Times New Roman"/>
                <a:sym typeface="Times New Roman"/>
              </a:rPr>
              <a:t>SHOT LIST</a:t>
            </a:r>
            <a:endParaRPr sz="2000" b="1" i="1">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 sz="2000" b="1" i="1">
                <a:latin typeface="Times New Roman"/>
                <a:ea typeface="Times New Roman"/>
                <a:cs typeface="Times New Roman"/>
                <a:sym typeface="Times New Roman"/>
              </a:rPr>
              <a:t>«Основні кроки закладу освіти під час розгляду заяв/повідомлень про булінг (цькування</a:t>
            </a:r>
            <a:r>
              <a:rPr lang="uk" sz="1400" b="1" i="1">
                <a:latin typeface="Times New Roman"/>
                <a:ea typeface="Times New Roman"/>
                <a:cs typeface="Times New Roman"/>
                <a:sym typeface="Times New Roman"/>
              </a:rPr>
              <a:t>)»</a:t>
            </a:r>
            <a:endParaRPr sz="2000" b="1" i="1">
              <a:highlight>
                <a:srgbClr val="FFFF00"/>
              </a:highlight>
              <a:latin typeface="Lobster"/>
              <a:ea typeface="Lobster"/>
              <a:cs typeface="Lobster"/>
              <a:sym typeface="Lobster"/>
            </a:endParaRPr>
          </a:p>
        </p:txBody>
      </p:sp>
      <p:pic>
        <p:nvPicPr>
          <p:cNvPr id="234" name="Google Shape;234;p39"/>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235" name="Google Shape;235;p39"/>
          <p:cNvGraphicFramePr/>
          <p:nvPr/>
        </p:nvGraphicFramePr>
        <p:xfrm>
          <a:off x="267925" y="1261575"/>
          <a:ext cx="8255775" cy="2850363"/>
        </p:xfrm>
        <a:graphic>
          <a:graphicData uri="http://schemas.openxmlformats.org/drawingml/2006/table">
            <a:tbl>
              <a:tblPr>
                <a:noFill/>
                <a:tableStyleId>{954F0E98-7AD9-4019-9B26-BD0FB8EFBC22}</a:tableStyleId>
              </a:tblPr>
              <a:tblGrid>
                <a:gridCol w="104775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71222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Крок</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Заходи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Терміни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Фіксація в журналі реєстрації заяви  або 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медичної допомоги здобувачеві освіти (за потреби),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за потреби викликає бригаду екстреної (швидкої) медичної допомоги для надання екстреної медичної допомоги;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40"/>
          <p:cNvSpPr txBox="1">
            <a:spLocks noGrp="1"/>
          </p:cNvSpPr>
          <p:nvPr>
            <p:ph type="ctrTitle"/>
          </p:nvPr>
        </p:nvSpPr>
        <p:spPr>
          <a:xfrm>
            <a:off x="182200" y="291375"/>
            <a:ext cx="6328500" cy="970200"/>
          </a:xfrm>
          <a:prstGeom prst="rect">
            <a:avLst/>
          </a:prstGeom>
        </p:spPr>
        <p:txBody>
          <a:bodyPr spcFirstLastPara="1" wrap="square" lIns="91425" tIns="91425" rIns="91425" bIns="91425" anchor="b" anchorCtr="0">
            <a:normAutofit fontScale="90000"/>
          </a:bodyPr>
          <a:lstStyle/>
          <a:p>
            <a:pPr marL="457200" lvl="0" indent="0" algn="ctr" rtl="0">
              <a:lnSpc>
                <a:spcPct val="95000"/>
              </a:lnSpc>
              <a:spcBef>
                <a:spcPts val="1200"/>
              </a:spcBef>
              <a:spcAft>
                <a:spcPts val="0"/>
              </a:spcAft>
              <a:buNone/>
            </a:pPr>
            <a:r>
              <a:rPr lang="uk" sz="1927" b="1" i="1">
                <a:latin typeface="Lobster"/>
                <a:ea typeface="Lobster"/>
                <a:cs typeface="Lobster"/>
                <a:sym typeface="Lobster"/>
              </a:rPr>
              <a:t>    </a:t>
            </a:r>
            <a:r>
              <a:rPr lang="uk" sz="2000" b="1" i="1">
                <a:latin typeface="Times New Roman"/>
                <a:ea typeface="Times New Roman"/>
                <a:cs typeface="Times New Roman"/>
                <a:sym typeface="Times New Roman"/>
              </a:rPr>
              <a:t>SHOT LIST</a:t>
            </a:r>
            <a:endParaRPr sz="2000" b="1" i="1">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 sz="2000" b="1" i="1">
                <a:latin typeface="Times New Roman"/>
                <a:ea typeface="Times New Roman"/>
                <a:cs typeface="Times New Roman"/>
                <a:sym typeface="Times New Roman"/>
              </a:rPr>
              <a:t>«Основні кроки закладу освіти під час розгляду заяв/повідомлень про булінг (цькування</a:t>
            </a:r>
            <a:r>
              <a:rPr lang="uk" sz="1400" b="1" i="1">
                <a:latin typeface="Times New Roman"/>
                <a:ea typeface="Times New Roman"/>
                <a:cs typeface="Times New Roman"/>
                <a:sym typeface="Times New Roman"/>
              </a:rPr>
              <a:t>)»</a:t>
            </a:r>
            <a:endParaRPr sz="2000" b="1" i="1">
              <a:highlight>
                <a:srgbClr val="FFFF00"/>
              </a:highlight>
              <a:latin typeface="Lobster"/>
              <a:ea typeface="Lobster"/>
              <a:cs typeface="Lobster"/>
              <a:sym typeface="Lobster"/>
            </a:endParaRPr>
          </a:p>
        </p:txBody>
      </p:sp>
      <p:pic>
        <p:nvPicPr>
          <p:cNvPr id="241" name="Google Shape;241;p40"/>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242" name="Google Shape;242;p40"/>
          <p:cNvGraphicFramePr/>
          <p:nvPr/>
        </p:nvGraphicFramePr>
        <p:xfrm>
          <a:off x="814425" y="23170950"/>
          <a:ext cx="8255775" cy="37637552"/>
        </p:xfrm>
        <a:graphic>
          <a:graphicData uri="http://schemas.openxmlformats.org/drawingml/2006/table">
            <a:tbl>
              <a:tblPr>
                <a:noFill/>
                <a:tableStyleId>{954F0E98-7AD9-4019-9B26-BD0FB8EFBC22}</a:tableStyleId>
              </a:tblPr>
              <a:tblGrid>
                <a:gridCol w="104775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71222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Крок</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Заходи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Терміни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Фіксація в журналі реєстрації заяви  або повідомлення про 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медичної допомоги здобувачеві освіти (за потреби),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за потреби викликає бригаду екстреної (швидкої) медичної допомоги для надання екстреної медичної допомоги;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Повідомлення батьків здобувачів освіти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(цькування)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служби у справах дітей.</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центру соціальних служб для сім'ї, дітей та молоді з метою забезпечення психологічної підтримки та надання соціальних послуг.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Видання наказу по закладу освіти, про розгляд заяви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через день,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Скликає засідання комісії з розгляду випадку булінгу (цькування) (далі - комісія)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упродовж трьох робочих днів з дня отримання заяви або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до участі в засіданні комісії (за згодою)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573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установчого засідання на якому Голова комісії визначає функціональні обов’язки кожного члена комісії. Встановлення строків виконання цих обов’язків,  збору інформації, матеріалів, здійснення опитування свідків, пояснень, висновків практичного психолога та соціального педагога.</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більше п’яти календарних днів для роботи членів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Підготовка секретарем та ознайомлення всіх членів комісії, присутніх на засіданні зі зобов’язанням про нерозголошення інформації, що стала відома всім учасникам засідання за результатами розгляду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установчого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підсумкового засідання комісії, розгляд та аналіз зібраних матеріалів щодо обставин випадку булінгу (цькування) та прийняття рішення про наявність/відсутність обставин, що обґрунтовують інформацію, зазначену у заяві.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секретарем комісії протоколів засідання у 5 примірниках</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9305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У разі прийняття рішення комісією про наявність обставин, що обґрунтовують інформацію, зазначену у заяві, до завдань комісії також належать:</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оцінка потреб сторін булінгу (цькування) в отриманні соціальних та психолого-педагогічних послуг та забезпечення таких послуг, в тому числі із залученням фахівців служби у справах дітей та центру соціальних служб для сім’ї, дітей та молоді;</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причин булінгу (цькування) та необхідних заходів для усунення таких причин;</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заходів виховного впливу щодо сторін булінгу (цькування) у групі (класі), де стався випадок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моніторинг ефективності соціальних та психолого-педагогічних послуг, заходів з усунення причин булінгу (цькування), заходів виховного впливу та корегування (за потреби) відповідних послуг та заходів;</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педагогічних (науково-педагогічних) працівників закладу освіти щодо доцільних методів здійснення освітнього процесу та інших заходів з малолітніми чи неповнолітніми сторонами булінгу (цькування), їхніми батьками або іншими законними представниками;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батьків або інших законних представників малолітньої чи неповнолітньої особи, яка стала стороною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інформації до журналу реєстрації рішень комісії за результатами розгляду заяв/повідомлень про булінг (цькування).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наказу закладу освіти  про результати розгляду заяви/повідомлення про випадок булінгу (цькування) – із обов'язковим зазначенням прийнятих рішень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копії  протоколів із зазначенням висновку комісії до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 служби у справах дітей, центру соціальних служб для сім'ї, дітей та молоді.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Копії протоколу, наказу про встановлення комісією факту булінгу (цькування) надаються закладом освіти  за вимогою сторонам (учасникам) булінгу або їх законим представникам.</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Секретарем комісії формується єдина справа за результатами розгляду заяви/ повідомлення про випадок булінгу/цькування та зберігається у закладі освіти відповідно до правил організації діловодства та архівного зберігання.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відомостей секретарем комісії до книги реєстрації архівних справ, за результатами розгляду заяв/ повідомлень про булінг, або підозру в його вчиненні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За результатами фомування архівної справи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graphicFrame>
        <p:nvGraphicFramePr>
          <p:cNvPr id="243" name="Google Shape;243;p40"/>
          <p:cNvGraphicFramePr/>
          <p:nvPr>
            <p:extLst>
              <p:ext uri="{D42A27DB-BD31-4B8C-83A1-F6EECF244321}">
                <p14:modId xmlns:p14="http://schemas.microsoft.com/office/powerpoint/2010/main" val="226593961"/>
              </p:ext>
            </p:extLst>
          </p:nvPr>
        </p:nvGraphicFramePr>
        <p:xfrm>
          <a:off x="634600" y="1672825"/>
          <a:ext cx="8255775" cy="3161575"/>
        </p:xfrm>
        <a:graphic>
          <a:graphicData uri="http://schemas.openxmlformats.org/drawingml/2006/table">
            <a:tbl>
              <a:tblPr>
                <a:noFill/>
                <a:tableStyleId>{954F0E98-7AD9-4019-9B26-BD0FB8EFBC22}</a:tableStyleId>
              </a:tblPr>
              <a:tblGrid>
                <a:gridCol w="1353400">
                  <a:extLst>
                    <a:ext uri="{9D8B030D-6E8A-4147-A177-3AD203B41FA5}">
                      <a16:colId xmlns:a16="http://schemas.microsoft.com/office/drawing/2014/main" val="20000"/>
                    </a:ext>
                  </a:extLst>
                </a:gridCol>
                <a:gridCol w="4146350">
                  <a:extLst>
                    <a:ext uri="{9D8B030D-6E8A-4147-A177-3AD203B41FA5}">
                      <a16:colId xmlns:a16="http://schemas.microsoft.com/office/drawing/2014/main" val="20001"/>
                    </a:ext>
                  </a:extLst>
                </a:gridCol>
                <a:gridCol w="275602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Повідомлення батьків здобувачів освіти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199754">
                <a:tc>
                  <a:txBody>
                    <a:bodyPr/>
                    <a:lstStyle/>
                    <a:p>
                      <a:pPr marL="0" lvl="0" indent="0" algn="ctr" rtl="0">
                        <a:lnSpc>
                          <a:spcPct val="80000"/>
                        </a:lnSpc>
                        <a:spcBef>
                          <a:spcPts val="5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5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(цькування)  до</a:t>
                      </a:r>
                      <a:endParaRPr b="1" i="1">
                        <a:latin typeface="Times New Roman"/>
                        <a:ea typeface="Times New Roman"/>
                        <a:cs typeface="Times New Roman"/>
                        <a:sym typeface="Times New Roman"/>
                      </a:endParaRPr>
                    </a:p>
                    <a:p>
                      <a:pPr marL="0" lvl="0" indent="0" algn="just" rtl="0">
                        <a:lnSpc>
                          <a:spcPct val="80000"/>
                        </a:lnSpc>
                        <a:spcBef>
                          <a:spcPts val="5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5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62500">
                <a:tc>
                  <a:txBody>
                    <a:bodyPr/>
                    <a:lstStyle/>
                    <a:p>
                      <a:pPr marL="0" lvl="0" indent="0" algn="ctr" rtl="0">
                        <a:lnSpc>
                          <a:spcPct val="80000"/>
                        </a:lnSpc>
                        <a:spcBef>
                          <a:spcPts val="500"/>
                        </a:spcBef>
                        <a:spcAft>
                          <a:spcPts val="0"/>
                        </a:spcAft>
                        <a:buNone/>
                      </a:pPr>
                      <a:r>
                        <a:rPr lang="uk" b="1" i="1">
                          <a:latin typeface="Times New Roman"/>
                          <a:ea typeface="Times New Roman"/>
                          <a:cs typeface="Times New Roman"/>
                          <a:sym typeface="Times New Roman"/>
                        </a:rPr>
                        <a:t>Крок 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5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служби у справах дітей.</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500"/>
                        </a:spcBef>
                        <a:spcAft>
                          <a:spcPts val="0"/>
                        </a:spcAft>
                        <a:buNone/>
                      </a:pPr>
                      <a:r>
                        <a:rPr lang="uk" b="1" i="1" dirty="0">
                          <a:latin typeface="Times New Roman"/>
                          <a:ea typeface="Times New Roman"/>
                          <a:cs typeface="Times New Roman"/>
                          <a:sym typeface="Times New Roman"/>
                        </a:rPr>
                        <a:t>У строк, що не перевищує однієї доби з дня отримання заяви/повідомлення</a:t>
                      </a:r>
                      <a:endParaRPr b="1" i="1" dirty="0">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1"/>
          <p:cNvSpPr txBox="1">
            <a:spLocks noGrp="1"/>
          </p:cNvSpPr>
          <p:nvPr>
            <p:ph type="ctrTitle"/>
          </p:nvPr>
        </p:nvSpPr>
        <p:spPr>
          <a:xfrm>
            <a:off x="182200" y="291375"/>
            <a:ext cx="6328500" cy="970200"/>
          </a:xfrm>
          <a:prstGeom prst="rect">
            <a:avLst/>
          </a:prstGeom>
        </p:spPr>
        <p:txBody>
          <a:bodyPr spcFirstLastPara="1" wrap="square" lIns="91425" tIns="91425" rIns="91425" bIns="91425" anchor="b" anchorCtr="0">
            <a:normAutofit fontScale="90000"/>
          </a:bodyPr>
          <a:lstStyle/>
          <a:p>
            <a:pPr marL="457200" lvl="0" indent="0" algn="ctr" rtl="0">
              <a:lnSpc>
                <a:spcPct val="95000"/>
              </a:lnSpc>
              <a:spcBef>
                <a:spcPts val="1200"/>
              </a:spcBef>
              <a:spcAft>
                <a:spcPts val="0"/>
              </a:spcAft>
              <a:buNone/>
            </a:pPr>
            <a:r>
              <a:rPr lang="uk" sz="1927" b="1" i="1">
                <a:latin typeface="Lobster"/>
                <a:ea typeface="Lobster"/>
                <a:cs typeface="Lobster"/>
                <a:sym typeface="Lobster"/>
              </a:rPr>
              <a:t>    </a:t>
            </a:r>
            <a:r>
              <a:rPr lang="uk" sz="2000" b="1" i="1">
                <a:latin typeface="Times New Roman"/>
                <a:ea typeface="Times New Roman"/>
                <a:cs typeface="Times New Roman"/>
                <a:sym typeface="Times New Roman"/>
              </a:rPr>
              <a:t>SHOT LIST</a:t>
            </a:r>
            <a:endParaRPr sz="2000" b="1" i="1">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 sz="2000" b="1" i="1">
                <a:latin typeface="Times New Roman"/>
                <a:ea typeface="Times New Roman"/>
                <a:cs typeface="Times New Roman"/>
                <a:sym typeface="Times New Roman"/>
              </a:rPr>
              <a:t>«Основні кроки закладу освіти під час розгляду заяв/повідомлень про булінг (цькування</a:t>
            </a:r>
            <a:r>
              <a:rPr lang="uk" sz="1400" b="1" i="1">
                <a:latin typeface="Times New Roman"/>
                <a:ea typeface="Times New Roman"/>
                <a:cs typeface="Times New Roman"/>
                <a:sym typeface="Times New Roman"/>
              </a:rPr>
              <a:t>)»</a:t>
            </a:r>
            <a:endParaRPr sz="2000" b="1" i="1">
              <a:highlight>
                <a:srgbClr val="FFFF00"/>
              </a:highlight>
              <a:latin typeface="Lobster"/>
              <a:ea typeface="Lobster"/>
              <a:cs typeface="Lobster"/>
              <a:sym typeface="Lobster"/>
            </a:endParaRPr>
          </a:p>
        </p:txBody>
      </p:sp>
      <p:pic>
        <p:nvPicPr>
          <p:cNvPr id="249" name="Google Shape;249;p41"/>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250" name="Google Shape;250;p41"/>
          <p:cNvGraphicFramePr/>
          <p:nvPr/>
        </p:nvGraphicFramePr>
        <p:xfrm>
          <a:off x="814425" y="23170950"/>
          <a:ext cx="8255775" cy="37637552"/>
        </p:xfrm>
        <a:graphic>
          <a:graphicData uri="http://schemas.openxmlformats.org/drawingml/2006/table">
            <a:tbl>
              <a:tblPr>
                <a:noFill/>
                <a:tableStyleId>{954F0E98-7AD9-4019-9B26-BD0FB8EFBC22}</a:tableStyleId>
              </a:tblPr>
              <a:tblGrid>
                <a:gridCol w="104775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71222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Крок</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Заходи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Терміни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Фіксація в журналі реєстрації заяви  або повідомлення про 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медичної допомоги здобувачеві освіти (за потреби),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за потреби викликає бригаду екстреної (швидкої) медичної допомоги для надання екстреної медичної допомоги;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Повідомлення батьків здобувачів освіти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(цькування)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служби у справах дітей.</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центру соціальних служб для сім'ї, дітей та молоді з метою забезпечення психологічної підтримки та надання соціальних послуг.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Видання наказу по закладу освіти, про розгляд заяви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через день,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Скликає засідання комісії з розгляду випадку булінгу (цькування) (далі - комісія)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упродовж трьох робочих днів з дня отримання заяви або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до участі в засіданні комісії (за згодою)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573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установчого засідання на якому Голова комісії визначає функціональні обов’язки кожного члена комісії. Встановлення строків виконання цих обов’язків,  збору інформації, матеріалів, здійснення опитування свідків, пояснень, висновків практичного психолога та соціального педагога.</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більше п’яти календарних днів для роботи членів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Підготовка секретарем та ознайомлення всіх членів комісії, присутніх на засіданні зі зобов’язанням про нерозголошення інформації, що стала відома всім учасникам засідання за результатами розгляду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установчого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підсумкового засідання комісії, розгляд та аналіз зібраних матеріалів щодо обставин випадку булінгу (цькування) та прийняття рішення про наявність/відсутність обставин, що обґрунтовують інформацію, зазначену у заяві.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секретарем комісії протоколів засідання у 5 примірниках</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9305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У разі прийняття рішення комісією про наявність обставин, що обґрунтовують інформацію, зазначену у заяві, до завдань комісії також належать:</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оцінка потреб сторін булінгу (цькування) в отриманні соціальних та психолого-педагогічних послуг та забезпечення таких послуг, в тому числі із залученням фахівців служби у справах дітей та центру соціальних служб для сім’ї, дітей та молоді;</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причин булінгу (цькування) та необхідних заходів для усунення таких причин;</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заходів виховного впливу щодо сторін булінгу (цькування) у групі (класі), де стався випадок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моніторинг ефективності соціальних та психолого-педагогічних послуг, заходів з усунення причин булінгу (цькування), заходів виховного впливу та корегування (за потреби) відповідних послуг та заходів;</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педагогічних (науково-педагогічних) працівників закладу освіти щодо доцільних методів здійснення освітнього процесу та інших заходів з малолітніми чи неповнолітніми сторонами булінгу (цькування), їхніми батьками або іншими законними представниками;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батьків або інших законних представників малолітньої чи неповнолітньої особи, яка стала стороною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інформації до журналу реєстрації рішень комісії за результатами розгляду заяв/повідомлень про булінг (цькування).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наказу закладу освіти  про результати розгляду заяви/повідомлення про випадок булінгу (цькування) – із обов'язковим зазначенням прийнятих рішень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копії  протоколів із зазначенням висновку комісії до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 служби у справах дітей, центру соціальних служб для сім'ї, дітей та молоді.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Копії протоколу, наказу про встановлення комісією факту булінгу (цькування) надаються закладом освіти  за вимогою сторонам (учасникам) булінгу або їх законим представникам.</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Секретарем комісії формується єдина справа за результатами розгляду заяви/ повідомлення про випадок булінгу/цькування та зберігається у закладі освіти відповідно до правил організації діловодства та архівного зберігання.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відомостей секретарем комісії до книги реєстрації архівних справ, за результатами розгляду заяв/ повідомлень про булінг, або підозру в його вчиненні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За результатами фомування архівної справи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graphicFrame>
        <p:nvGraphicFramePr>
          <p:cNvPr id="251" name="Google Shape;251;p41"/>
          <p:cNvGraphicFramePr/>
          <p:nvPr/>
        </p:nvGraphicFramePr>
        <p:xfrm>
          <a:off x="634600" y="1394225"/>
          <a:ext cx="8255775" cy="3668191"/>
        </p:xfrm>
        <a:graphic>
          <a:graphicData uri="http://schemas.openxmlformats.org/drawingml/2006/table">
            <a:tbl>
              <a:tblPr>
                <a:noFill/>
                <a:tableStyleId>{954F0E98-7AD9-4019-9B26-BD0FB8EFBC22}</a:tableStyleId>
              </a:tblPr>
              <a:tblGrid>
                <a:gridCol w="1353400">
                  <a:extLst>
                    <a:ext uri="{9D8B030D-6E8A-4147-A177-3AD203B41FA5}">
                      <a16:colId xmlns:a16="http://schemas.microsoft.com/office/drawing/2014/main" val="20000"/>
                    </a:ext>
                  </a:extLst>
                </a:gridCol>
                <a:gridCol w="4146350">
                  <a:extLst>
                    <a:ext uri="{9D8B030D-6E8A-4147-A177-3AD203B41FA5}">
                      <a16:colId xmlns:a16="http://schemas.microsoft.com/office/drawing/2014/main" val="20001"/>
                    </a:ext>
                  </a:extLst>
                </a:gridCol>
                <a:gridCol w="2756025">
                  <a:extLst>
                    <a:ext uri="{9D8B030D-6E8A-4147-A177-3AD203B41FA5}">
                      <a16:colId xmlns:a16="http://schemas.microsoft.com/office/drawing/2014/main" val="20002"/>
                    </a:ext>
                  </a:extLst>
                </a:gridCol>
              </a:tblGrid>
              <a:tr h="1270775">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Крок 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центру соціальних служб для сім'ї, дітей та молоді з метою забезпечення психологічної підтримки та надання соціальних послуг.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95400">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1200"/>
                        </a:spcBef>
                        <a:spcAft>
                          <a:spcPts val="0"/>
                        </a:spcAft>
                        <a:buNone/>
                      </a:pPr>
                      <a:r>
                        <a:rPr lang="uk" b="1" i="1">
                          <a:latin typeface="Times New Roman"/>
                          <a:ea typeface="Times New Roman"/>
                          <a:cs typeface="Times New Roman"/>
                          <a:sym typeface="Times New Roman"/>
                        </a:rPr>
                        <a:t>Видання наказу по закладу освіти, про розгляд заяви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Не пізніше ніж через день,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95125">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Крок 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1200"/>
                        </a:spcBef>
                        <a:spcAft>
                          <a:spcPts val="0"/>
                        </a:spcAft>
                        <a:buNone/>
                      </a:pPr>
                      <a:r>
                        <a:rPr lang="uk" b="1" i="1">
                          <a:latin typeface="Times New Roman"/>
                          <a:ea typeface="Times New Roman"/>
                          <a:cs typeface="Times New Roman"/>
                          <a:sym typeface="Times New Roman"/>
                        </a:rPr>
                        <a:t>Скликає засідання комісії з розгляду випадку булінгу (цькування) (далі - комісія)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не пізніше ніж упродовж трьох робочих днів з дня отримання заяви або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ctrTitle"/>
          </p:nvPr>
        </p:nvSpPr>
        <p:spPr>
          <a:xfrm>
            <a:off x="182200" y="291375"/>
            <a:ext cx="6328500" cy="970200"/>
          </a:xfrm>
          <a:prstGeom prst="rect">
            <a:avLst/>
          </a:prstGeom>
        </p:spPr>
        <p:txBody>
          <a:bodyPr spcFirstLastPara="1" wrap="square" lIns="91425" tIns="91425" rIns="91425" bIns="91425" anchor="b" anchorCtr="0">
            <a:normAutofit fontScale="90000"/>
          </a:bodyPr>
          <a:lstStyle/>
          <a:p>
            <a:pPr marL="457200" lvl="0" indent="0" algn="ctr" rtl="0">
              <a:lnSpc>
                <a:spcPct val="95000"/>
              </a:lnSpc>
              <a:spcBef>
                <a:spcPts val="1200"/>
              </a:spcBef>
              <a:spcAft>
                <a:spcPts val="0"/>
              </a:spcAft>
              <a:buNone/>
            </a:pPr>
            <a:r>
              <a:rPr lang="uk" sz="1927" b="1" i="1">
                <a:latin typeface="Lobster"/>
                <a:ea typeface="Lobster"/>
                <a:cs typeface="Lobster"/>
                <a:sym typeface="Lobster"/>
              </a:rPr>
              <a:t>    </a:t>
            </a:r>
            <a:r>
              <a:rPr lang="uk" sz="2000" b="1" i="1">
                <a:latin typeface="Times New Roman"/>
                <a:ea typeface="Times New Roman"/>
                <a:cs typeface="Times New Roman"/>
                <a:sym typeface="Times New Roman"/>
              </a:rPr>
              <a:t>SHOT LIST</a:t>
            </a:r>
            <a:endParaRPr sz="2000" b="1" i="1">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 sz="2000" b="1" i="1">
                <a:latin typeface="Times New Roman"/>
                <a:ea typeface="Times New Roman"/>
                <a:cs typeface="Times New Roman"/>
                <a:sym typeface="Times New Roman"/>
              </a:rPr>
              <a:t>«Основні кроки закладу освіти під час розгляду заяв/повідомлень про булінг (цькування</a:t>
            </a:r>
            <a:r>
              <a:rPr lang="uk" sz="1400" b="1" i="1">
                <a:latin typeface="Times New Roman"/>
                <a:ea typeface="Times New Roman"/>
                <a:cs typeface="Times New Roman"/>
                <a:sym typeface="Times New Roman"/>
              </a:rPr>
              <a:t>)»</a:t>
            </a:r>
            <a:endParaRPr sz="2000" b="1" i="1">
              <a:highlight>
                <a:srgbClr val="FFFF00"/>
              </a:highlight>
              <a:latin typeface="Lobster"/>
              <a:ea typeface="Lobster"/>
              <a:cs typeface="Lobster"/>
              <a:sym typeface="Lobster"/>
            </a:endParaRPr>
          </a:p>
        </p:txBody>
      </p:sp>
      <p:pic>
        <p:nvPicPr>
          <p:cNvPr id="257" name="Google Shape;257;p42"/>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258" name="Google Shape;258;p42"/>
          <p:cNvGraphicFramePr/>
          <p:nvPr/>
        </p:nvGraphicFramePr>
        <p:xfrm>
          <a:off x="814425" y="23170950"/>
          <a:ext cx="8255775" cy="37637552"/>
        </p:xfrm>
        <a:graphic>
          <a:graphicData uri="http://schemas.openxmlformats.org/drawingml/2006/table">
            <a:tbl>
              <a:tblPr>
                <a:noFill/>
                <a:tableStyleId>{954F0E98-7AD9-4019-9B26-BD0FB8EFBC22}</a:tableStyleId>
              </a:tblPr>
              <a:tblGrid>
                <a:gridCol w="104775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71222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Крок</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Заходи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Терміни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Фіксація в журналі реєстрації заяви  або повідомлення про 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медичної допомоги здобувачеві освіти (за потреби),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за потреби викликає бригаду екстреної (швидкої) медичної допомоги для надання екстреної медичної допомоги;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Повідомлення батьків здобувачів освіти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(цькування)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служби у справах дітей.</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центру соціальних служб для сім'ї, дітей та молоді з метою забезпечення психологічної підтримки та надання соціальних послуг.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Видання наказу по закладу освіти, про розгляд заяви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через день,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Скликає засідання комісії з розгляду випадку булінгу (цькування) (далі - комісія)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упродовж трьох робочих днів з дня отримання заяви або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до участі в засіданні комісії (за згодою)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573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установчого засідання на якому Голова комісії визначає функціональні обов’язки кожного члена комісії. Встановлення строків виконання цих обов’язків,  збору інформації, матеріалів, здійснення опитування свідків, пояснень, висновків практичного психолога та соціального педагога.</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більше п’яти календарних днів для роботи членів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Підготовка секретарем та ознайомлення всіх членів комісії, присутніх на засіданні зі зобов’язанням про нерозголошення інформації, що стала відома всім учасникам засідання за результатами розгляду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установчого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підсумкового засідання комісії, розгляд та аналіз зібраних матеріалів щодо обставин випадку булінгу (цькування) та прийняття рішення про наявність/відсутність обставин, що обґрунтовують інформацію, зазначену у заяві.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секретарем комісії протоколів засідання у 5 примірниках</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9305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У разі прийняття рішення комісією про наявність обставин, що обґрунтовують інформацію, зазначену у заяві, до завдань комісії також належать:</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оцінка потреб сторін булінгу (цькування) в отриманні соціальних та психолого-педагогічних послуг та забезпечення таких послуг, в тому числі із залученням фахівців служби у справах дітей та центру соціальних служб для сім’ї, дітей та молоді;</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причин булінгу (цькування) та необхідних заходів для усунення таких причин;</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заходів виховного впливу щодо сторін булінгу (цькування) у групі (класі), де стався випадок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моніторинг ефективності соціальних та психолого-педагогічних послуг, заходів з усунення причин булінгу (цькування), заходів виховного впливу та корегування (за потреби) відповідних послуг та заходів;</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педагогічних (науково-педагогічних) працівників закладу освіти щодо доцільних методів здійснення освітнього процесу та інших заходів з малолітніми чи неповнолітніми сторонами булінгу (цькування), їхніми батьками або іншими законними представниками;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батьків або інших законних представників малолітньої чи неповнолітньої особи, яка стала стороною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інформації до журналу реєстрації рішень комісії за результатами розгляду заяв/повідомлень про булінг (цькування).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наказу закладу освіти  про результати розгляду заяви/повідомлення про випадок булінгу (цькування) – із обов'язковим зазначенням прийнятих рішень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копії  протоколів із зазначенням висновку комісії до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 служби у справах дітей, центру соціальних служб для сім'ї, дітей та молоді.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Копії протоколу, наказу про встановлення комісією факту булінгу (цькування) надаються закладом освіти  за вимогою сторонам (учасникам) булінгу або їх законим представникам.</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Секретарем комісії формується єдина справа за результатами розгляду заяви/ повідомлення про випадок булінгу/цькування та зберігається у закладі освіти відповідно до правил організації діловодства та архівного зберігання.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відомостей секретарем комісії до книги реєстрації архівних справ, за результатами розгляду заяв/ повідомлень про булінг, або підозру в його вчиненні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За результатами фомування архівної справи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graphicFrame>
        <p:nvGraphicFramePr>
          <p:cNvPr id="259" name="Google Shape;259;p42"/>
          <p:cNvGraphicFramePr/>
          <p:nvPr/>
        </p:nvGraphicFramePr>
        <p:xfrm>
          <a:off x="634600" y="1190625"/>
          <a:ext cx="8255775" cy="3501057"/>
        </p:xfrm>
        <a:graphic>
          <a:graphicData uri="http://schemas.openxmlformats.org/drawingml/2006/table">
            <a:tbl>
              <a:tblPr>
                <a:noFill/>
                <a:tableStyleId>{954F0E98-7AD9-4019-9B26-BD0FB8EFBC22}</a:tableStyleId>
              </a:tblPr>
              <a:tblGrid>
                <a:gridCol w="1353400">
                  <a:extLst>
                    <a:ext uri="{9D8B030D-6E8A-4147-A177-3AD203B41FA5}">
                      <a16:colId xmlns:a16="http://schemas.microsoft.com/office/drawing/2014/main" val="20000"/>
                    </a:ext>
                  </a:extLst>
                </a:gridCol>
                <a:gridCol w="4146350">
                  <a:extLst>
                    <a:ext uri="{9D8B030D-6E8A-4147-A177-3AD203B41FA5}">
                      <a16:colId xmlns:a16="http://schemas.microsoft.com/office/drawing/2014/main" val="20001"/>
                    </a:ext>
                  </a:extLst>
                </a:gridCol>
                <a:gridCol w="2756025">
                  <a:extLst>
                    <a:ext uri="{9D8B030D-6E8A-4147-A177-3AD203B41FA5}">
                      <a16:colId xmlns:a16="http://schemas.microsoft.com/office/drawing/2014/main" val="20002"/>
                    </a:ext>
                  </a:extLst>
                </a:gridCol>
              </a:tblGrid>
              <a:tr h="745725">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Крок 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95400">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Крок 10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до участі в засіданні комісії (за згодою)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95125">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Крок 11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1200"/>
                        </a:spcBef>
                        <a:spcAft>
                          <a:spcPts val="0"/>
                        </a:spcAft>
                        <a:buNone/>
                      </a:pPr>
                      <a:r>
                        <a:rPr lang="uk" b="1" i="1">
                          <a:latin typeface="Times New Roman"/>
                          <a:ea typeface="Times New Roman"/>
                          <a:cs typeface="Times New Roman"/>
                          <a:sym typeface="Times New Roman"/>
                        </a:rPr>
                        <a:t>Проведення установчого засідання на якому Голова комісії визначає функціональні обов’язки кожного члена комісії. Встановлення строків виконання цих обов’язків,  збору інформації, матеріалів, здійснення опитування свідків, пояснень, висновків практичного психолога та соціального педагога.</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Не більше п’яти календарних днів для роботи членів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3"/>
          <p:cNvSpPr txBox="1">
            <a:spLocks noGrp="1"/>
          </p:cNvSpPr>
          <p:nvPr>
            <p:ph type="ctrTitle"/>
          </p:nvPr>
        </p:nvSpPr>
        <p:spPr>
          <a:xfrm>
            <a:off x="182200" y="291375"/>
            <a:ext cx="6328500" cy="970200"/>
          </a:xfrm>
          <a:prstGeom prst="rect">
            <a:avLst/>
          </a:prstGeom>
        </p:spPr>
        <p:txBody>
          <a:bodyPr spcFirstLastPara="1" wrap="square" lIns="91425" tIns="91425" rIns="91425" bIns="91425" anchor="b" anchorCtr="0">
            <a:normAutofit fontScale="90000"/>
          </a:bodyPr>
          <a:lstStyle/>
          <a:p>
            <a:pPr marL="457200" lvl="0" indent="0" algn="ctr" rtl="0">
              <a:lnSpc>
                <a:spcPct val="95000"/>
              </a:lnSpc>
              <a:spcBef>
                <a:spcPts val="1200"/>
              </a:spcBef>
              <a:spcAft>
                <a:spcPts val="0"/>
              </a:spcAft>
              <a:buNone/>
            </a:pPr>
            <a:r>
              <a:rPr lang="uk" sz="1927" b="1" i="1">
                <a:latin typeface="Lobster"/>
                <a:ea typeface="Lobster"/>
                <a:cs typeface="Lobster"/>
                <a:sym typeface="Lobster"/>
              </a:rPr>
              <a:t>    </a:t>
            </a:r>
            <a:r>
              <a:rPr lang="uk" sz="2000" b="1" i="1">
                <a:latin typeface="Times New Roman"/>
                <a:ea typeface="Times New Roman"/>
                <a:cs typeface="Times New Roman"/>
                <a:sym typeface="Times New Roman"/>
              </a:rPr>
              <a:t>SHOT LIST</a:t>
            </a:r>
            <a:endParaRPr sz="2000" b="1" i="1">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 sz="2000" b="1" i="1">
                <a:latin typeface="Times New Roman"/>
                <a:ea typeface="Times New Roman"/>
                <a:cs typeface="Times New Roman"/>
                <a:sym typeface="Times New Roman"/>
              </a:rPr>
              <a:t>«Основні кроки закладу освіти під час розгляду заяв/повідомлень про булінг (цькування</a:t>
            </a:r>
            <a:r>
              <a:rPr lang="uk" sz="1400" b="1" i="1">
                <a:latin typeface="Times New Roman"/>
                <a:ea typeface="Times New Roman"/>
                <a:cs typeface="Times New Roman"/>
                <a:sym typeface="Times New Roman"/>
              </a:rPr>
              <a:t>)»</a:t>
            </a:r>
            <a:endParaRPr sz="2000" b="1" i="1">
              <a:highlight>
                <a:srgbClr val="FFFF00"/>
              </a:highlight>
              <a:latin typeface="Lobster"/>
              <a:ea typeface="Lobster"/>
              <a:cs typeface="Lobster"/>
              <a:sym typeface="Lobster"/>
            </a:endParaRPr>
          </a:p>
        </p:txBody>
      </p:sp>
      <p:pic>
        <p:nvPicPr>
          <p:cNvPr id="265" name="Google Shape;265;p43"/>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267" name="Google Shape;267;p43"/>
          <p:cNvGraphicFramePr/>
          <p:nvPr/>
        </p:nvGraphicFramePr>
        <p:xfrm>
          <a:off x="634600" y="1190625"/>
          <a:ext cx="8255775" cy="3516190"/>
        </p:xfrm>
        <a:graphic>
          <a:graphicData uri="http://schemas.openxmlformats.org/drawingml/2006/table">
            <a:tbl>
              <a:tblPr>
                <a:noFill/>
                <a:tableStyleId>{954F0E98-7AD9-4019-9B26-BD0FB8EFBC22}</a:tableStyleId>
              </a:tblPr>
              <a:tblGrid>
                <a:gridCol w="1353400">
                  <a:extLst>
                    <a:ext uri="{9D8B030D-6E8A-4147-A177-3AD203B41FA5}">
                      <a16:colId xmlns:a16="http://schemas.microsoft.com/office/drawing/2014/main" val="20000"/>
                    </a:ext>
                  </a:extLst>
                </a:gridCol>
                <a:gridCol w="4146350">
                  <a:extLst>
                    <a:ext uri="{9D8B030D-6E8A-4147-A177-3AD203B41FA5}">
                      <a16:colId xmlns:a16="http://schemas.microsoft.com/office/drawing/2014/main" val="20001"/>
                    </a:ext>
                  </a:extLst>
                </a:gridCol>
                <a:gridCol w="2756025">
                  <a:extLst>
                    <a:ext uri="{9D8B030D-6E8A-4147-A177-3AD203B41FA5}">
                      <a16:colId xmlns:a16="http://schemas.microsoft.com/office/drawing/2014/main" val="20002"/>
                    </a:ext>
                  </a:extLst>
                </a:gridCol>
              </a:tblGrid>
              <a:tr h="7457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Підготовка секретарем та ознайомлення всіх членів комісії, присутніх на засіданні зі зобов’язанням про нерозголошення інформації, що стала відома всім учасникам засідання за результатами розгляду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установчого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2954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4"/>
          <p:cNvSpPr txBox="1">
            <a:spLocks noGrp="1"/>
          </p:cNvSpPr>
          <p:nvPr>
            <p:ph type="ctrTitle"/>
          </p:nvPr>
        </p:nvSpPr>
        <p:spPr>
          <a:xfrm>
            <a:off x="182200" y="291375"/>
            <a:ext cx="6328500" cy="970200"/>
          </a:xfrm>
          <a:prstGeom prst="rect">
            <a:avLst/>
          </a:prstGeom>
        </p:spPr>
        <p:txBody>
          <a:bodyPr spcFirstLastPara="1" wrap="square" lIns="91425" tIns="91425" rIns="91425" bIns="91425" anchor="b" anchorCtr="0">
            <a:normAutofit fontScale="90000"/>
          </a:bodyPr>
          <a:lstStyle/>
          <a:p>
            <a:pPr marL="457200" lvl="0" indent="0" algn="ctr" rtl="0">
              <a:lnSpc>
                <a:spcPct val="95000"/>
              </a:lnSpc>
              <a:spcBef>
                <a:spcPts val="1200"/>
              </a:spcBef>
              <a:spcAft>
                <a:spcPts val="0"/>
              </a:spcAft>
              <a:buNone/>
            </a:pPr>
            <a:r>
              <a:rPr lang="uk" sz="1927" b="1" i="1">
                <a:latin typeface="Lobster"/>
                <a:ea typeface="Lobster"/>
                <a:cs typeface="Lobster"/>
                <a:sym typeface="Lobster"/>
              </a:rPr>
              <a:t>    </a:t>
            </a:r>
            <a:r>
              <a:rPr lang="uk" sz="2000" b="1" i="1">
                <a:latin typeface="Times New Roman"/>
                <a:ea typeface="Times New Roman"/>
                <a:cs typeface="Times New Roman"/>
                <a:sym typeface="Times New Roman"/>
              </a:rPr>
              <a:t>SHOT LIST</a:t>
            </a:r>
            <a:endParaRPr sz="2000" b="1" i="1">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 sz="2000" b="1" i="1">
                <a:latin typeface="Times New Roman"/>
                <a:ea typeface="Times New Roman"/>
                <a:cs typeface="Times New Roman"/>
                <a:sym typeface="Times New Roman"/>
              </a:rPr>
              <a:t>«Основні кроки закладу освіти під час розгляду заяв/повідомлень про булінг (цькування</a:t>
            </a:r>
            <a:r>
              <a:rPr lang="uk" sz="1400" b="1" i="1">
                <a:latin typeface="Times New Roman"/>
                <a:ea typeface="Times New Roman"/>
                <a:cs typeface="Times New Roman"/>
                <a:sym typeface="Times New Roman"/>
              </a:rPr>
              <a:t>)»</a:t>
            </a:r>
            <a:endParaRPr sz="2000" b="1" i="1">
              <a:highlight>
                <a:srgbClr val="FFFF00"/>
              </a:highlight>
              <a:latin typeface="Lobster"/>
              <a:ea typeface="Lobster"/>
              <a:cs typeface="Lobster"/>
              <a:sym typeface="Lobster"/>
            </a:endParaRPr>
          </a:p>
        </p:txBody>
      </p:sp>
      <p:pic>
        <p:nvPicPr>
          <p:cNvPr id="273" name="Google Shape;273;p44"/>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274" name="Google Shape;274;p44"/>
          <p:cNvGraphicFramePr/>
          <p:nvPr/>
        </p:nvGraphicFramePr>
        <p:xfrm>
          <a:off x="814425" y="23170950"/>
          <a:ext cx="8255775" cy="37637552"/>
        </p:xfrm>
        <a:graphic>
          <a:graphicData uri="http://schemas.openxmlformats.org/drawingml/2006/table">
            <a:tbl>
              <a:tblPr>
                <a:noFill/>
                <a:tableStyleId>{954F0E98-7AD9-4019-9B26-BD0FB8EFBC22}</a:tableStyleId>
              </a:tblPr>
              <a:tblGrid>
                <a:gridCol w="104775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71222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Крок</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Заходи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Терміни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Фіксація в журналі реєстрації заяви  або повідомлення про 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медичної допомоги здобувачеві освіти (за потреби),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за потреби викликає бригаду екстреної (швидкої) медичної допомоги для надання екстреної медичної допомоги;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Повідомлення батьків здобувачів освіти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(цькування)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служби у справах дітей.</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центру соціальних служб для сім'ї, дітей та молоді з метою забезпечення психологічної підтримки та надання соціальних послуг.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Видання наказу по закладу освіти, про розгляд заяви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через день,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Скликає засідання комісії з розгляду випадку булінгу (цькування) (далі - комісія)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упродовж трьох робочих днів з дня отримання заяви або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до участі в засіданні комісії (за згодою)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573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установчого засідання на якому Голова комісії визначає функціональні обов’язки кожного члена комісії. Встановлення строків виконання цих обов’язків,  збору інформації, матеріалів, здійснення опитування свідків, пояснень, висновків практичного психолога та соціального педагога.</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більше п’яти календарних днів для роботи членів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Підготовка секретарем та ознайомлення всіх членів комісії, присутніх на засіданні зі зобов’язанням про нерозголошення інформації, що стала відома всім учасникам засідання за результатами розгляду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установчого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підсумкового засідання комісії, розгляд та аналіз зібраних матеріалів щодо обставин випадку булінгу (цькування) та прийняття рішення про наявність/відсутність обставин, що обґрунтовують інформацію, зазначену у заяві.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секретарем комісії протоколів засідання у 5 примірниках</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9305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У разі прийняття рішення комісією про наявність обставин, що обґрунтовують інформацію, зазначену у заяві, до завдань комісії також належать:</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оцінка потреб сторін булінгу (цькування) в отриманні соціальних та психолого-педагогічних послуг та забезпечення таких послуг, в тому числі із залученням фахівців служби у справах дітей та центру соціальних служб для сім’ї, дітей та молоді;</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причин булінгу (цькування) та необхідних заходів для усунення таких причин;</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заходів виховного впливу щодо сторін булінгу (цькування) у групі (класі), де стався випадок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моніторинг ефективності соціальних та психолого-педагогічних послуг, заходів з усунення причин булінгу (цькування), заходів виховного впливу та корегування (за потреби) відповідних послуг та заходів;</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педагогічних (науково-педагогічних) працівників закладу освіти щодо доцільних методів здійснення освітнього процесу та інших заходів з малолітніми чи неповнолітніми сторонами булінгу (цькування), їхніми батьками або іншими законними представниками;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батьків або інших законних представників малолітньої чи неповнолітньої особи, яка стала стороною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інформації до журналу реєстрації рішень комісії за результатами розгляду заяв/повідомлень про булінг (цькування).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наказу закладу освіти  про результати розгляду заяви/повідомлення про випадок булінгу (цькування) – із обов'язковим зазначенням прийнятих рішень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копії  протоколів із зазначенням висновку комісії до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 служби у справах дітей, центру соціальних служб для сім'ї, дітей та молоді.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Копії протоколу, наказу про встановлення комісією факту булінгу (цькування) надаються закладом освіти  за вимогою сторонам (учасникам) булінгу або їх законим представникам.</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Секретарем комісії формується єдина справа за результатами розгляду заяви/ повідомлення про випадок булінгу/цькування та зберігається у закладі освіти відповідно до правил організації діловодства та архівного зберігання.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відомостей секретарем комісії до книги реєстрації архівних справ, за результатами розгляду заяв/ повідомлень про булінг, або підозру в його вчиненні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За результатами фомування архівної справи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graphicFrame>
        <p:nvGraphicFramePr>
          <p:cNvPr id="275" name="Google Shape;275;p44"/>
          <p:cNvGraphicFramePr/>
          <p:nvPr>
            <p:extLst>
              <p:ext uri="{D42A27DB-BD31-4B8C-83A1-F6EECF244321}">
                <p14:modId xmlns:p14="http://schemas.microsoft.com/office/powerpoint/2010/main" val="1879761865"/>
              </p:ext>
            </p:extLst>
          </p:nvPr>
        </p:nvGraphicFramePr>
        <p:xfrm>
          <a:off x="634600" y="1190625"/>
          <a:ext cx="8255775" cy="3973469"/>
        </p:xfrm>
        <a:graphic>
          <a:graphicData uri="http://schemas.openxmlformats.org/drawingml/2006/table">
            <a:tbl>
              <a:tblPr>
                <a:noFill/>
                <a:tableStyleId>{954F0E98-7AD9-4019-9B26-BD0FB8EFBC22}</a:tableStyleId>
              </a:tblPr>
              <a:tblGrid>
                <a:gridCol w="1353400">
                  <a:extLst>
                    <a:ext uri="{9D8B030D-6E8A-4147-A177-3AD203B41FA5}">
                      <a16:colId xmlns:a16="http://schemas.microsoft.com/office/drawing/2014/main" val="20000"/>
                    </a:ext>
                  </a:extLst>
                </a:gridCol>
                <a:gridCol w="4146350">
                  <a:extLst>
                    <a:ext uri="{9D8B030D-6E8A-4147-A177-3AD203B41FA5}">
                      <a16:colId xmlns:a16="http://schemas.microsoft.com/office/drawing/2014/main" val="20001"/>
                    </a:ext>
                  </a:extLst>
                </a:gridCol>
                <a:gridCol w="2756025">
                  <a:extLst>
                    <a:ext uri="{9D8B030D-6E8A-4147-A177-3AD203B41FA5}">
                      <a16:colId xmlns:a16="http://schemas.microsoft.com/office/drawing/2014/main" val="20002"/>
                    </a:ext>
                  </a:extLst>
                </a:gridCol>
              </a:tblGrid>
              <a:tr h="1137956">
                <a:tc>
                  <a:txBody>
                    <a:bodyPr/>
                    <a:lstStyle/>
                    <a:p>
                      <a:pPr marL="0" lvl="0" indent="0" algn="ctr" rtl="0">
                        <a:lnSpc>
                          <a:spcPct val="80000"/>
                        </a:lnSpc>
                        <a:spcBef>
                          <a:spcPts val="0"/>
                        </a:spcBef>
                        <a:spcAft>
                          <a:spcPts val="0"/>
                        </a:spcAft>
                        <a:buNone/>
                      </a:pPr>
                      <a:r>
                        <a:rPr lang="uk" b="1" i="1">
                          <a:latin typeface="Times New Roman"/>
                          <a:ea typeface="Times New Roman"/>
                          <a:cs typeface="Times New Roman"/>
                          <a:sym typeface="Times New Roman"/>
                        </a:rPr>
                        <a:t>Крок 14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0"/>
                        </a:spcBef>
                        <a:spcAft>
                          <a:spcPts val="0"/>
                        </a:spcAft>
                        <a:buNone/>
                      </a:pPr>
                      <a:r>
                        <a:rPr lang="uk" b="1" i="1">
                          <a:latin typeface="Times New Roman"/>
                          <a:ea typeface="Times New Roman"/>
                          <a:cs typeface="Times New Roman"/>
                          <a:sym typeface="Times New Roman"/>
                        </a:rPr>
                        <a:t>Проведення підсумкового засідання комісії, розгляд та аналіз зібраних матеріалів щодо обставин випадку булінгу (цькування) та прийняття рішення про наявність/відсутність обставин, що обґрунтовують інформацію, зазначену у заяві.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06073">
                <a:tc>
                  <a:txBody>
                    <a:bodyPr/>
                    <a:lstStyle/>
                    <a:p>
                      <a:pPr marL="0" lvl="0" indent="0" algn="ctr" rtl="0">
                        <a:lnSpc>
                          <a:spcPct val="80000"/>
                        </a:lnSpc>
                        <a:spcBef>
                          <a:spcPts val="0"/>
                        </a:spcBef>
                        <a:spcAft>
                          <a:spcPts val="0"/>
                        </a:spcAft>
                        <a:buNone/>
                      </a:pPr>
                      <a:r>
                        <a:rPr lang="uk" b="1" i="1">
                          <a:latin typeface="Times New Roman"/>
                          <a:ea typeface="Times New Roman"/>
                          <a:cs typeface="Times New Roman"/>
                          <a:sym typeface="Times New Roman"/>
                        </a:rPr>
                        <a:t>Крок 15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0"/>
                        </a:spcBef>
                        <a:spcAft>
                          <a:spcPts val="0"/>
                        </a:spcAft>
                        <a:buNone/>
                      </a:pPr>
                      <a:r>
                        <a:rPr lang="uk" b="1" i="1">
                          <a:latin typeface="Times New Roman"/>
                          <a:ea typeface="Times New Roman"/>
                          <a:cs typeface="Times New Roman"/>
                          <a:sym typeface="Times New Roman"/>
                        </a:rPr>
                        <a:t>Формування секретарем комісії протоколів засідання у 5 примірниках</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942591">
                <a:tc>
                  <a:txBody>
                    <a:bodyPr/>
                    <a:lstStyle/>
                    <a:p>
                      <a:pPr marL="0" lvl="0" indent="0" algn="ctr" rtl="0">
                        <a:lnSpc>
                          <a:spcPct val="80000"/>
                        </a:lnSpc>
                        <a:spcBef>
                          <a:spcPts val="0"/>
                        </a:spcBef>
                        <a:spcAft>
                          <a:spcPts val="0"/>
                        </a:spcAft>
                        <a:buNone/>
                      </a:pPr>
                      <a:r>
                        <a:rPr lang="uk" b="1" i="1">
                          <a:latin typeface="Times New Roman"/>
                          <a:ea typeface="Times New Roman"/>
                          <a:cs typeface="Times New Roman"/>
                          <a:sym typeface="Times New Roman"/>
                        </a:rPr>
                        <a:t>Крок 16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0"/>
                        </a:spcBef>
                        <a:spcAft>
                          <a:spcPts val="0"/>
                        </a:spcAft>
                        <a:buNone/>
                      </a:pPr>
                      <a:r>
                        <a:rPr lang="uk" b="1" i="1">
                          <a:latin typeface="Times New Roman"/>
                          <a:ea typeface="Times New Roman"/>
                          <a:cs typeface="Times New Roman"/>
                          <a:sym typeface="Times New Roman"/>
                        </a:rPr>
                        <a:t>У разі прийняття рішення комісією про наявність обставин, що обґрунтовують інформацію, зазначену у заяві, до завдань комісії також належать:</a:t>
                      </a:r>
                      <a:endParaRPr b="1" i="1">
                        <a:latin typeface="Times New Roman"/>
                        <a:ea typeface="Times New Roman"/>
                        <a:cs typeface="Times New Roman"/>
                        <a:sym typeface="Times New Roman"/>
                      </a:endParaRPr>
                    </a:p>
                    <a:p>
                      <a:pPr marL="0" lvl="0" indent="0" algn="just" rtl="0">
                        <a:lnSpc>
                          <a:spcPct val="80000"/>
                        </a:lnSpc>
                        <a:spcBef>
                          <a:spcPts val="0"/>
                        </a:spcBef>
                        <a:spcAft>
                          <a:spcPts val="0"/>
                        </a:spcAft>
                        <a:buNone/>
                      </a:pPr>
                      <a:r>
                        <a:rPr lang="uk" b="1" i="1">
                          <a:latin typeface="Times New Roman"/>
                          <a:ea typeface="Times New Roman"/>
                          <a:cs typeface="Times New Roman"/>
                          <a:sym typeface="Times New Roman"/>
                        </a:rPr>
                        <a:t>оцінка потреб сторін булінгу (цькування) в отриманні соціальних та психолого-педагогічних послуг та забезпечення таких послуг, в тому числі із залученням фахівців служби у справах дітей та центру соціальних служб для сім’ї, дітей та молоді;</a:t>
                      </a:r>
                      <a:endParaRPr b="1" i="1">
                        <a:latin typeface="Times New Roman"/>
                        <a:ea typeface="Times New Roman"/>
                        <a:cs typeface="Times New Roman"/>
                        <a:sym typeface="Times New Roman"/>
                      </a:endParaRPr>
                    </a:p>
                    <a:p>
                      <a:pPr marL="0" lvl="0" indent="0" algn="just" rtl="0">
                        <a:lnSpc>
                          <a:spcPct val="80000"/>
                        </a:lnSpc>
                        <a:spcBef>
                          <a:spcPts val="0"/>
                        </a:spcBef>
                        <a:spcAft>
                          <a:spcPts val="0"/>
                        </a:spcAft>
                        <a:buNone/>
                      </a:pP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0"/>
                        </a:spcBef>
                        <a:spcAft>
                          <a:spcPts val="0"/>
                        </a:spcAft>
                        <a:buNone/>
                      </a:pPr>
                      <a:r>
                        <a:rPr lang="uk" b="1" i="1" dirty="0">
                          <a:latin typeface="Times New Roman"/>
                          <a:ea typeface="Times New Roman"/>
                          <a:cs typeface="Times New Roman"/>
                          <a:sym typeface="Times New Roman"/>
                        </a:rPr>
                        <a:t>Не пізніше 10 робочого дня з дня отримання заяви/повідомлення  про булінг</a:t>
                      </a:r>
                      <a:endParaRPr b="1" i="1" dirty="0">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5"/>
          <p:cNvSpPr txBox="1">
            <a:spLocks noGrp="1"/>
          </p:cNvSpPr>
          <p:nvPr>
            <p:ph type="ctrTitle"/>
          </p:nvPr>
        </p:nvSpPr>
        <p:spPr>
          <a:xfrm>
            <a:off x="182200" y="291375"/>
            <a:ext cx="6328500" cy="970200"/>
          </a:xfrm>
          <a:prstGeom prst="rect">
            <a:avLst/>
          </a:prstGeom>
        </p:spPr>
        <p:txBody>
          <a:bodyPr spcFirstLastPara="1" wrap="square" lIns="91425" tIns="91425" rIns="91425" bIns="91425" anchor="b" anchorCtr="0">
            <a:normAutofit fontScale="90000"/>
          </a:bodyPr>
          <a:lstStyle/>
          <a:p>
            <a:pPr marL="457200" lvl="0" indent="0" algn="ctr" rtl="0">
              <a:lnSpc>
                <a:spcPct val="95000"/>
              </a:lnSpc>
              <a:spcBef>
                <a:spcPts val="1200"/>
              </a:spcBef>
              <a:spcAft>
                <a:spcPts val="0"/>
              </a:spcAft>
              <a:buNone/>
            </a:pPr>
            <a:r>
              <a:rPr lang="uk" sz="1927" b="1" i="1">
                <a:latin typeface="Lobster"/>
                <a:ea typeface="Lobster"/>
                <a:cs typeface="Lobster"/>
                <a:sym typeface="Lobster"/>
              </a:rPr>
              <a:t>    </a:t>
            </a:r>
            <a:r>
              <a:rPr lang="uk" sz="2000" b="1" i="1">
                <a:latin typeface="Times New Roman"/>
                <a:ea typeface="Times New Roman"/>
                <a:cs typeface="Times New Roman"/>
                <a:sym typeface="Times New Roman"/>
              </a:rPr>
              <a:t>SHOT LIST</a:t>
            </a:r>
            <a:endParaRPr sz="2000" b="1" i="1">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 sz="2000" b="1" i="1">
                <a:latin typeface="Times New Roman"/>
                <a:ea typeface="Times New Roman"/>
                <a:cs typeface="Times New Roman"/>
                <a:sym typeface="Times New Roman"/>
              </a:rPr>
              <a:t>«Основні кроки закладу освіти під час розгляду заяв/повідомлень про булінг (цькування</a:t>
            </a:r>
            <a:r>
              <a:rPr lang="uk" sz="1400" b="1" i="1">
                <a:latin typeface="Times New Roman"/>
                <a:ea typeface="Times New Roman"/>
                <a:cs typeface="Times New Roman"/>
                <a:sym typeface="Times New Roman"/>
              </a:rPr>
              <a:t>)»</a:t>
            </a:r>
            <a:endParaRPr sz="2000" b="1" i="1">
              <a:highlight>
                <a:srgbClr val="FFFF00"/>
              </a:highlight>
              <a:latin typeface="Lobster"/>
              <a:ea typeface="Lobster"/>
              <a:cs typeface="Lobster"/>
              <a:sym typeface="Lobster"/>
            </a:endParaRPr>
          </a:p>
        </p:txBody>
      </p:sp>
      <p:pic>
        <p:nvPicPr>
          <p:cNvPr id="281" name="Google Shape;281;p45"/>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282" name="Google Shape;282;p45"/>
          <p:cNvGraphicFramePr/>
          <p:nvPr/>
        </p:nvGraphicFramePr>
        <p:xfrm>
          <a:off x="814425" y="23170950"/>
          <a:ext cx="8255775" cy="37637552"/>
        </p:xfrm>
        <a:graphic>
          <a:graphicData uri="http://schemas.openxmlformats.org/drawingml/2006/table">
            <a:tbl>
              <a:tblPr>
                <a:noFill/>
                <a:tableStyleId>{954F0E98-7AD9-4019-9B26-BD0FB8EFBC22}</a:tableStyleId>
              </a:tblPr>
              <a:tblGrid>
                <a:gridCol w="104775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71222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Крок</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Заходи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Терміни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Фіксація в журналі реєстрації заяви  або повідомлення про 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медичної допомоги здобувачеві освіти (за потреби),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за потреби викликає бригаду екстреної (швидкої) медичної допомоги для надання екстреної медичної допомоги;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Повідомлення батьків здобувачів освіти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(цькування)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служби у справах дітей.</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центру соціальних служб для сім'ї, дітей та молоді з метою забезпечення психологічної підтримки та надання соціальних послуг.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Видання наказу по закладу освіти, про розгляд заяви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через день,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Скликає засідання комісії з розгляду випадку булінгу (цькування) (далі - комісія)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упродовж трьох робочих днів з дня отримання заяви або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до участі в засіданні комісії (за згодою)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573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установчого засідання на якому Голова комісії визначає функціональні обов’язки кожного члена комісії. Встановлення строків виконання цих обов’язків,  збору інформації, матеріалів, здійснення опитування свідків, пояснень, висновків практичного психолога та соціального педагога.</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більше п’яти календарних днів для роботи членів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Підготовка секретарем та ознайомлення всіх членів комісії, присутніх на засіданні зі зобов’язанням про нерозголошення інформації, що стала відома всім учасникам засідання за результатами розгляду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установчого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підсумкового засідання комісії, розгляд та аналіз зібраних матеріалів щодо обставин випадку булінгу (цькування) та прийняття рішення про наявність/відсутність обставин, що обґрунтовують інформацію, зазначену у заяві.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секретарем комісії протоколів засідання у 5 примірниках</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9305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У разі прийняття рішення комісією про наявність обставин, що обґрунтовують інформацію, зазначену у заяві, до завдань комісії також належать:</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оцінка потреб сторін булінгу (цькування) в отриманні соціальних та психолого-педагогічних послуг та забезпечення таких послуг, в тому числі із залученням фахівців служби у справах дітей та центру соціальних служб для сім’ї, дітей та молоді;</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причин булінгу (цькування) та необхідних заходів для усунення таких причин;</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заходів виховного впливу щодо сторін булінгу (цькування) у групі (класі), де стався випадок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моніторинг ефективності соціальних та психолого-педагогічних послуг, заходів з усунення причин булінгу (цькування), заходів виховного впливу та корегування (за потреби) відповідних послуг та заходів;</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педагогічних (науково-педагогічних) працівників закладу освіти щодо доцільних методів здійснення освітнього процесу та інших заходів з малолітніми чи неповнолітніми сторонами булінгу (цькування), їхніми батьками або іншими законними представниками;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батьків або інших законних представників малолітньої чи неповнолітньої особи, яка стала стороною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інформації до журналу реєстрації рішень комісії за результатами розгляду заяв/повідомлень про булінг (цькування).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наказу закладу освіти  про результати розгляду заяви/повідомлення про випадок булінгу (цькування) – із обов'язковим зазначенням прийнятих рішень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копії  протоколів із зазначенням висновку комісії до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 служби у справах дітей, центру соціальних служб для сім'ї, дітей та молоді.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Копії протоколу, наказу про встановлення комісією факту булінгу (цькування) надаються закладом освіти  за вимогою сторонам (учасникам) булінгу або їх законим представникам.</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Секретарем комісії формується єдина справа за результатами розгляду заяви/ повідомлення про випадок булінгу/цькування та зберігається у закладі освіти відповідно до правил організації діловодства та архівного зберігання.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відомостей секретарем комісії до книги реєстрації архівних справ, за результатами розгляду заяв/ повідомлень про булінг, або підозру в його вчиненні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За результатами фомування архівної справи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graphicFrame>
        <p:nvGraphicFramePr>
          <p:cNvPr id="283" name="Google Shape;283;p45"/>
          <p:cNvGraphicFramePr/>
          <p:nvPr/>
        </p:nvGraphicFramePr>
        <p:xfrm>
          <a:off x="634600" y="1190625"/>
          <a:ext cx="8255775" cy="3743422"/>
        </p:xfrm>
        <a:graphic>
          <a:graphicData uri="http://schemas.openxmlformats.org/drawingml/2006/table">
            <a:tbl>
              <a:tblPr>
                <a:noFill/>
                <a:tableStyleId>{954F0E98-7AD9-4019-9B26-BD0FB8EFBC22}</a:tableStyleId>
              </a:tblPr>
              <a:tblGrid>
                <a:gridCol w="1353400">
                  <a:extLst>
                    <a:ext uri="{9D8B030D-6E8A-4147-A177-3AD203B41FA5}">
                      <a16:colId xmlns:a16="http://schemas.microsoft.com/office/drawing/2014/main" val="20000"/>
                    </a:ext>
                  </a:extLst>
                </a:gridCol>
                <a:gridCol w="4994175">
                  <a:extLst>
                    <a:ext uri="{9D8B030D-6E8A-4147-A177-3AD203B41FA5}">
                      <a16:colId xmlns:a16="http://schemas.microsoft.com/office/drawing/2014/main" val="20001"/>
                    </a:ext>
                  </a:extLst>
                </a:gridCol>
                <a:gridCol w="1908200">
                  <a:extLst>
                    <a:ext uri="{9D8B030D-6E8A-4147-A177-3AD203B41FA5}">
                      <a16:colId xmlns:a16="http://schemas.microsoft.com/office/drawing/2014/main" val="20002"/>
                    </a:ext>
                  </a:extLst>
                </a:gridCol>
              </a:tblGrid>
              <a:tr h="3709725">
                <a:tc>
                  <a:txBody>
                    <a:bodyPr/>
                    <a:lstStyle/>
                    <a:p>
                      <a:pPr marL="0" lvl="0" indent="0" algn="ctr" rtl="0">
                        <a:lnSpc>
                          <a:spcPct val="80000"/>
                        </a:lnSpc>
                        <a:spcBef>
                          <a:spcPts val="500"/>
                        </a:spcBef>
                        <a:spcAft>
                          <a:spcPts val="0"/>
                        </a:spcAft>
                        <a:buNone/>
                      </a:pPr>
                      <a:r>
                        <a:rPr lang="uk" b="1" i="1">
                          <a:latin typeface="Times New Roman"/>
                          <a:ea typeface="Times New Roman"/>
                          <a:cs typeface="Times New Roman"/>
                          <a:sym typeface="Times New Roman"/>
                        </a:rPr>
                        <a:t>Крок 16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500"/>
                        </a:spcBef>
                        <a:spcAft>
                          <a:spcPts val="0"/>
                        </a:spcAft>
                        <a:buNone/>
                      </a:pPr>
                      <a:r>
                        <a:rPr lang="uk" b="1" i="1">
                          <a:latin typeface="Times New Roman"/>
                          <a:ea typeface="Times New Roman"/>
                          <a:cs typeface="Times New Roman"/>
                          <a:sym typeface="Times New Roman"/>
                        </a:rPr>
                        <a:t>визначення причин булінгу (цькування) та необхідних заходів для усунення таких причин;</a:t>
                      </a:r>
                      <a:endParaRPr b="1" i="1">
                        <a:latin typeface="Times New Roman"/>
                        <a:ea typeface="Times New Roman"/>
                        <a:cs typeface="Times New Roman"/>
                        <a:sym typeface="Times New Roman"/>
                      </a:endParaRPr>
                    </a:p>
                    <a:p>
                      <a:pPr marL="0" lvl="0" indent="0" algn="just" rtl="0">
                        <a:lnSpc>
                          <a:spcPct val="80000"/>
                        </a:lnSpc>
                        <a:spcBef>
                          <a:spcPts val="500"/>
                        </a:spcBef>
                        <a:spcAft>
                          <a:spcPts val="0"/>
                        </a:spcAft>
                        <a:buNone/>
                      </a:pPr>
                      <a:r>
                        <a:rPr lang="uk" b="1" i="1">
                          <a:latin typeface="Times New Roman"/>
                          <a:ea typeface="Times New Roman"/>
                          <a:cs typeface="Times New Roman"/>
                          <a:sym typeface="Times New Roman"/>
                        </a:rPr>
                        <a:t>визначення заходів виховного впливу щодо сторін булінгу (цькування) у групі (класі), де стався випадок булінгу (цькування);</a:t>
                      </a:r>
                      <a:endParaRPr b="1" i="1">
                        <a:latin typeface="Times New Roman"/>
                        <a:ea typeface="Times New Roman"/>
                        <a:cs typeface="Times New Roman"/>
                        <a:sym typeface="Times New Roman"/>
                      </a:endParaRPr>
                    </a:p>
                    <a:p>
                      <a:pPr marL="0" lvl="0" indent="0" algn="just" rtl="0">
                        <a:lnSpc>
                          <a:spcPct val="80000"/>
                        </a:lnSpc>
                        <a:spcBef>
                          <a:spcPts val="500"/>
                        </a:spcBef>
                        <a:spcAft>
                          <a:spcPts val="0"/>
                        </a:spcAft>
                        <a:buNone/>
                      </a:pPr>
                      <a:r>
                        <a:rPr lang="uk" b="1" i="1">
                          <a:latin typeface="Times New Roman"/>
                          <a:ea typeface="Times New Roman"/>
                          <a:cs typeface="Times New Roman"/>
                          <a:sym typeface="Times New Roman"/>
                        </a:rPr>
                        <a:t>моніторинг ефективності соціальних та психолого-педагогічних послуг, заходів з усунення причин булінгу (цькування), заходів виховного впливу та корегування (за потреби) відповідних послуг та заходів;</a:t>
                      </a:r>
                      <a:endParaRPr b="1" i="1">
                        <a:latin typeface="Times New Roman"/>
                        <a:ea typeface="Times New Roman"/>
                        <a:cs typeface="Times New Roman"/>
                        <a:sym typeface="Times New Roman"/>
                      </a:endParaRPr>
                    </a:p>
                    <a:p>
                      <a:pPr marL="0" lvl="0" indent="0" algn="just" rtl="0">
                        <a:lnSpc>
                          <a:spcPct val="80000"/>
                        </a:lnSpc>
                        <a:spcBef>
                          <a:spcPts val="500"/>
                        </a:spcBef>
                        <a:spcAft>
                          <a:spcPts val="0"/>
                        </a:spcAft>
                        <a:buNone/>
                      </a:pPr>
                      <a:r>
                        <a:rPr lang="uk" b="1" i="1">
                          <a:latin typeface="Times New Roman"/>
                          <a:ea typeface="Times New Roman"/>
                          <a:cs typeface="Times New Roman"/>
                          <a:sym typeface="Times New Roman"/>
                        </a:rPr>
                        <a:t>надання рекомендацій для педагогічних (науково-педагогічних) працівників закладу освіти щодо доцільних методів здійснення освітнього процесу та інших заходів з малолітніми чи неповнолітніми сторонами булінгу (цькування), їхніми батьками або іншими законними представниками;</a:t>
                      </a:r>
                      <a:endParaRPr b="1" i="1">
                        <a:latin typeface="Times New Roman"/>
                        <a:ea typeface="Times New Roman"/>
                        <a:cs typeface="Times New Roman"/>
                        <a:sym typeface="Times New Roman"/>
                      </a:endParaRPr>
                    </a:p>
                    <a:p>
                      <a:pPr marL="0" lvl="0" indent="0" algn="just" rtl="0">
                        <a:lnSpc>
                          <a:spcPct val="80000"/>
                        </a:lnSpc>
                        <a:spcBef>
                          <a:spcPts val="500"/>
                        </a:spcBef>
                        <a:spcAft>
                          <a:spcPts val="0"/>
                        </a:spcAft>
                        <a:buNone/>
                      </a:pPr>
                      <a:r>
                        <a:rPr lang="uk" b="1" i="1">
                          <a:latin typeface="Times New Roman"/>
                          <a:ea typeface="Times New Roman"/>
                          <a:cs typeface="Times New Roman"/>
                          <a:sym typeface="Times New Roman"/>
                        </a:rPr>
                        <a:t>надання рекомендацій для батьків або інших законних представників малолітньої чи неповнолітньої особи, яка стала стороною булінгу (цькування).</a:t>
                      </a:r>
                      <a:endParaRPr b="1" i="1">
                        <a:latin typeface="Times New Roman"/>
                        <a:ea typeface="Times New Roman"/>
                        <a:cs typeface="Times New Roman"/>
                        <a:sym typeface="Times New Roman"/>
                      </a:endParaRPr>
                    </a:p>
                    <a:p>
                      <a:pPr marL="0" lvl="0" indent="0" algn="just" rtl="0">
                        <a:lnSpc>
                          <a:spcPct val="80000"/>
                        </a:lnSpc>
                        <a:spcBef>
                          <a:spcPts val="500"/>
                        </a:spcBef>
                        <a:spcAft>
                          <a:spcPts val="0"/>
                        </a:spcAft>
                        <a:buNone/>
                      </a:pPr>
                      <a:r>
                        <a:rPr lang="uk" b="1" i="1">
                          <a:latin typeface="Times New Roman"/>
                          <a:ea typeface="Times New Roman"/>
                          <a:cs typeface="Times New Roman"/>
                          <a:sym typeface="Times New Roman"/>
                        </a:rPr>
                        <a:t> </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5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6"/>
          <p:cNvSpPr txBox="1">
            <a:spLocks noGrp="1"/>
          </p:cNvSpPr>
          <p:nvPr>
            <p:ph type="ctrTitle"/>
          </p:nvPr>
        </p:nvSpPr>
        <p:spPr>
          <a:xfrm>
            <a:off x="182200" y="291375"/>
            <a:ext cx="6328500" cy="970200"/>
          </a:xfrm>
          <a:prstGeom prst="rect">
            <a:avLst/>
          </a:prstGeom>
        </p:spPr>
        <p:txBody>
          <a:bodyPr spcFirstLastPara="1" wrap="square" lIns="91425" tIns="91425" rIns="91425" bIns="91425" anchor="b" anchorCtr="0">
            <a:normAutofit fontScale="90000"/>
          </a:bodyPr>
          <a:lstStyle/>
          <a:p>
            <a:pPr marL="457200" lvl="0" indent="0" algn="ctr" rtl="0">
              <a:lnSpc>
                <a:spcPct val="95000"/>
              </a:lnSpc>
              <a:spcBef>
                <a:spcPts val="1200"/>
              </a:spcBef>
              <a:spcAft>
                <a:spcPts val="0"/>
              </a:spcAft>
              <a:buNone/>
            </a:pPr>
            <a:r>
              <a:rPr lang="uk" sz="1927" b="1" i="1">
                <a:latin typeface="Lobster"/>
                <a:ea typeface="Lobster"/>
                <a:cs typeface="Lobster"/>
                <a:sym typeface="Lobster"/>
              </a:rPr>
              <a:t>    </a:t>
            </a:r>
            <a:r>
              <a:rPr lang="uk" sz="2000" b="1" i="1">
                <a:latin typeface="Times New Roman"/>
                <a:ea typeface="Times New Roman"/>
                <a:cs typeface="Times New Roman"/>
                <a:sym typeface="Times New Roman"/>
              </a:rPr>
              <a:t>SHOT LIST</a:t>
            </a:r>
            <a:endParaRPr sz="2000" b="1" i="1">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 sz="2000" b="1" i="1">
                <a:latin typeface="Times New Roman"/>
                <a:ea typeface="Times New Roman"/>
                <a:cs typeface="Times New Roman"/>
                <a:sym typeface="Times New Roman"/>
              </a:rPr>
              <a:t>«Основні кроки закладу освіти під час розгляду заяв/повідомлень про булінг (цькування</a:t>
            </a:r>
            <a:r>
              <a:rPr lang="uk" sz="1400" b="1" i="1">
                <a:latin typeface="Times New Roman"/>
                <a:ea typeface="Times New Roman"/>
                <a:cs typeface="Times New Roman"/>
                <a:sym typeface="Times New Roman"/>
              </a:rPr>
              <a:t>)»</a:t>
            </a:r>
            <a:endParaRPr sz="2000" b="1" i="1">
              <a:highlight>
                <a:srgbClr val="FFFF00"/>
              </a:highlight>
              <a:latin typeface="Lobster"/>
              <a:ea typeface="Lobster"/>
              <a:cs typeface="Lobster"/>
              <a:sym typeface="Lobster"/>
            </a:endParaRPr>
          </a:p>
        </p:txBody>
      </p:sp>
      <p:pic>
        <p:nvPicPr>
          <p:cNvPr id="289" name="Google Shape;289;p46"/>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290" name="Google Shape;290;p46"/>
          <p:cNvGraphicFramePr/>
          <p:nvPr/>
        </p:nvGraphicFramePr>
        <p:xfrm>
          <a:off x="814425" y="23170950"/>
          <a:ext cx="8255775" cy="37637552"/>
        </p:xfrm>
        <a:graphic>
          <a:graphicData uri="http://schemas.openxmlformats.org/drawingml/2006/table">
            <a:tbl>
              <a:tblPr>
                <a:noFill/>
                <a:tableStyleId>{954F0E98-7AD9-4019-9B26-BD0FB8EFBC22}</a:tableStyleId>
              </a:tblPr>
              <a:tblGrid>
                <a:gridCol w="104775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71222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Крок</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Заходи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Терміни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Фіксація в журналі реєстрації заяви  або повідомлення про 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медичної допомоги здобувачеві освіти (за потреби),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за потреби викликає бригаду екстреної (швидкої) медичної допомоги для надання екстреної медичної допомоги;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Повідомлення батьків здобувачів освіти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(цькування)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служби у справах дітей.</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центру соціальних служб для сім'ї, дітей та молоді з метою забезпечення психологічної підтримки та надання соціальних послуг.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Видання наказу по закладу освіти, про розгляд заяви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через день,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Скликає засідання комісії з розгляду випадку булінгу (цькування) (далі - комісія)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упродовж трьох робочих днів з дня отримання заяви або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до участі в засіданні комісії (за згодою)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573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установчого засідання на якому Голова комісії визначає функціональні обов’язки кожного члена комісії. Встановлення строків виконання цих обов’язків,  збору інформації, матеріалів, здійснення опитування свідків, пояснень, висновків практичного психолога та соціального педагога.</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більше п’яти календарних днів для роботи членів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Підготовка секретарем та ознайомлення всіх членів комісії, присутніх на засіданні зі зобов’язанням про нерозголошення інформації, що стала відома всім учасникам засідання за результатами розгляду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установчого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підсумкового засідання комісії, розгляд та аналіз зібраних матеріалів щодо обставин випадку булінгу (цькування) та прийняття рішення про наявність/відсутність обставин, що обґрунтовують інформацію, зазначену у заяві.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секретарем комісії протоколів засідання у 5 примірниках</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9305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У разі прийняття рішення комісією про наявність обставин, що обґрунтовують інформацію, зазначену у заяві, до завдань комісії також належать:</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оцінка потреб сторін булінгу (цькування) в отриманні соціальних та психолого-педагогічних послуг та забезпечення таких послуг, в тому числі із залученням фахівців служби у справах дітей та центру соціальних служб для сім’ї, дітей та молоді;</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причин булінгу (цькування) та необхідних заходів для усунення таких причин;</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заходів виховного впливу щодо сторін булінгу (цькування) у групі (класі), де стався випадок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моніторинг ефективності соціальних та психолого-педагогічних послуг, заходів з усунення причин булінгу (цькування), заходів виховного впливу та корегування (за потреби) відповідних послуг та заходів;</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педагогічних (науково-педагогічних) працівників закладу освіти щодо доцільних методів здійснення освітнього процесу та інших заходів з малолітніми чи неповнолітніми сторонами булінгу (цькування), їхніми батьками або іншими законними представниками;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батьків або інших законних представників малолітньої чи неповнолітньої особи, яка стала стороною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інформації до журналу реєстрації рішень комісії за результатами розгляду заяв/повідомлень про булінг (цькування).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наказу закладу освіти  про результати розгляду заяви/повідомлення про випадок булінгу (цькування) – із обов'язковим зазначенням прийнятих рішень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копії  протоколів із зазначенням висновку комісії до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 служби у справах дітей, центру соціальних служб для сім'ї, дітей та молоді.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Копії протоколу, наказу про встановлення комісією факту булінгу (цькування) надаються закладом освіти  за вимогою сторонам (учасникам) булінгу або їх законим представникам.</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Секретарем комісії формується єдина справа за результатами розгляду заяви/ повідомлення про випадок булінгу/цькування та зберігається у закладі освіти відповідно до правил організації діловодства та архівного зберігання.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відомостей секретарем комісії до книги реєстрації архівних справ, за результатами розгляду заяв/ повідомлень про булінг, або підозру в його вчиненні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За результатами фомування архівної справи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graphicFrame>
        <p:nvGraphicFramePr>
          <p:cNvPr id="291" name="Google Shape;291;p46"/>
          <p:cNvGraphicFramePr/>
          <p:nvPr/>
        </p:nvGraphicFramePr>
        <p:xfrm>
          <a:off x="634600" y="1190625"/>
          <a:ext cx="8255775" cy="3261270"/>
        </p:xfrm>
        <a:graphic>
          <a:graphicData uri="http://schemas.openxmlformats.org/drawingml/2006/table">
            <a:tbl>
              <a:tblPr>
                <a:noFill/>
                <a:tableStyleId>{954F0E98-7AD9-4019-9B26-BD0FB8EFBC22}</a:tableStyleId>
              </a:tblPr>
              <a:tblGrid>
                <a:gridCol w="1353400">
                  <a:extLst>
                    <a:ext uri="{9D8B030D-6E8A-4147-A177-3AD203B41FA5}">
                      <a16:colId xmlns:a16="http://schemas.microsoft.com/office/drawing/2014/main" val="20000"/>
                    </a:ext>
                  </a:extLst>
                </a:gridCol>
                <a:gridCol w="4146350">
                  <a:extLst>
                    <a:ext uri="{9D8B030D-6E8A-4147-A177-3AD203B41FA5}">
                      <a16:colId xmlns:a16="http://schemas.microsoft.com/office/drawing/2014/main" val="20001"/>
                    </a:ext>
                  </a:extLst>
                </a:gridCol>
                <a:gridCol w="2756025">
                  <a:extLst>
                    <a:ext uri="{9D8B030D-6E8A-4147-A177-3AD203B41FA5}">
                      <a16:colId xmlns:a16="http://schemas.microsoft.com/office/drawing/2014/main" val="20002"/>
                    </a:ext>
                  </a:extLst>
                </a:gridCol>
              </a:tblGrid>
              <a:tr h="745725">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Крок 17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1200"/>
                        </a:spcBef>
                        <a:spcAft>
                          <a:spcPts val="0"/>
                        </a:spcAft>
                        <a:buNone/>
                      </a:pPr>
                      <a:r>
                        <a:rPr lang="uk" b="1" i="1">
                          <a:latin typeface="Times New Roman"/>
                          <a:ea typeface="Times New Roman"/>
                          <a:cs typeface="Times New Roman"/>
                          <a:sym typeface="Times New Roman"/>
                        </a:rPr>
                        <a:t>Формування наказу закладу освіти  про результати розгляду заяви/повідомлення про випадок булінгу (цькування) – із обов'язковим зазначенням прийнятих рішень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48900">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Крок 18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копії  протоколів із зазначенням висновку комісії до до</a:t>
                      </a:r>
                      <a:endParaRPr b="1" i="1">
                        <a:latin typeface="Times New Roman"/>
                        <a:ea typeface="Times New Roman"/>
                        <a:cs typeface="Times New Roman"/>
                        <a:sym typeface="Times New Roman"/>
                      </a:endParaRPr>
                    </a:p>
                    <a:p>
                      <a:pPr marL="0" lvl="0" indent="0" algn="just" rtl="0">
                        <a:lnSpc>
                          <a:spcPct val="80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 служби у справах дітей, центру соціальних служб для сім'ї, дітей та молоді.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995125">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Крок 19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80000"/>
                        </a:lnSpc>
                        <a:spcBef>
                          <a:spcPts val="1200"/>
                        </a:spcBef>
                        <a:spcAft>
                          <a:spcPts val="0"/>
                        </a:spcAft>
                        <a:buNone/>
                      </a:pPr>
                      <a:r>
                        <a:rPr lang="uk" b="1" i="1">
                          <a:latin typeface="Times New Roman"/>
                          <a:ea typeface="Times New Roman"/>
                          <a:cs typeface="Times New Roman"/>
                          <a:sym typeface="Times New Roman"/>
                        </a:rPr>
                        <a:t>Копії протоколу, наказу про встановлення комісією факту булінгу (цькування) надаються закладом освіти  за вимогою сторонам (учасникам) булінгу або їх законим представникам.</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80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8"/>
          <p:cNvSpPr txBox="1">
            <a:spLocks noGrp="1"/>
          </p:cNvSpPr>
          <p:nvPr>
            <p:ph type="ctrTitle"/>
          </p:nvPr>
        </p:nvSpPr>
        <p:spPr>
          <a:xfrm>
            <a:off x="182200" y="291375"/>
            <a:ext cx="6328500" cy="970200"/>
          </a:xfrm>
          <a:prstGeom prst="rect">
            <a:avLst/>
          </a:prstGeom>
        </p:spPr>
        <p:txBody>
          <a:bodyPr spcFirstLastPara="1" wrap="square" lIns="91425" tIns="91425" rIns="91425" bIns="91425" anchor="b" anchorCtr="0">
            <a:normAutofit fontScale="90000"/>
          </a:bodyPr>
          <a:lstStyle/>
          <a:p>
            <a:pPr marL="457200" lvl="0" indent="0" algn="ctr" rtl="0">
              <a:lnSpc>
                <a:spcPct val="95000"/>
              </a:lnSpc>
              <a:spcBef>
                <a:spcPts val="1200"/>
              </a:spcBef>
              <a:spcAft>
                <a:spcPts val="0"/>
              </a:spcAft>
              <a:buNone/>
            </a:pPr>
            <a:r>
              <a:rPr lang="uk" sz="1927" b="1" i="1">
                <a:latin typeface="Lobster"/>
                <a:ea typeface="Lobster"/>
                <a:cs typeface="Lobster"/>
                <a:sym typeface="Lobster"/>
              </a:rPr>
              <a:t>    </a:t>
            </a:r>
            <a:r>
              <a:rPr lang="uk" sz="2000" b="1" i="1">
                <a:latin typeface="Times New Roman"/>
                <a:ea typeface="Times New Roman"/>
                <a:cs typeface="Times New Roman"/>
                <a:sym typeface="Times New Roman"/>
              </a:rPr>
              <a:t>SHOT LIST</a:t>
            </a:r>
            <a:endParaRPr sz="2000" b="1" i="1">
              <a:latin typeface="Times New Roman"/>
              <a:ea typeface="Times New Roman"/>
              <a:cs typeface="Times New Roman"/>
              <a:sym typeface="Times New Roman"/>
            </a:endParaRPr>
          </a:p>
          <a:p>
            <a:pPr marL="0" lvl="0" indent="0" algn="ctr" rtl="0">
              <a:lnSpc>
                <a:spcPct val="115000"/>
              </a:lnSpc>
              <a:spcBef>
                <a:spcPts val="1200"/>
              </a:spcBef>
              <a:spcAft>
                <a:spcPts val="1200"/>
              </a:spcAft>
              <a:buNone/>
            </a:pPr>
            <a:r>
              <a:rPr lang="uk" sz="2000" b="1" i="1">
                <a:latin typeface="Times New Roman"/>
                <a:ea typeface="Times New Roman"/>
                <a:cs typeface="Times New Roman"/>
                <a:sym typeface="Times New Roman"/>
              </a:rPr>
              <a:t>«Основні кроки закладу освіти під час розгляду заяв/повідомлень про булінг (цькування</a:t>
            </a:r>
            <a:r>
              <a:rPr lang="uk" sz="1400" b="1" i="1">
                <a:latin typeface="Times New Roman"/>
                <a:ea typeface="Times New Roman"/>
                <a:cs typeface="Times New Roman"/>
                <a:sym typeface="Times New Roman"/>
              </a:rPr>
              <a:t>)»</a:t>
            </a:r>
            <a:endParaRPr sz="2000" b="1" i="1">
              <a:highlight>
                <a:srgbClr val="FFFF00"/>
              </a:highlight>
              <a:latin typeface="Lobster"/>
              <a:ea typeface="Lobster"/>
              <a:cs typeface="Lobster"/>
              <a:sym typeface="Lobster"/>
            </a:endParaRPr>
          </a:p>
        </p:txBody>
      </p:sp>
      <p:pic>
        <p:nvPicPr>
          <p:cNvPr id="305" name="Google Shape;305;p48"/>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307" name="Google Shape;307;p48"/>
          <p:cNvGraphicFramePr/>
          <p:nvPr/>
        </p:nvGraphicFramePr>
        <p:xfrm>
          <a:off x="602450" y="1415650"/>
          <a:ext cx="8255775" cy="2687134"/>
        </p:xfrm>
        <a:graphic>
          <a:graphicData uri="http://schemas.openxmlformats.org/drawingml/2006/table">
            <a:tbl>
              <a:tblPr>
                <a:noFill/>
                <a:tableStyleId>{954F0E98-7AD9-4019-9B26-BD0FB8EFBC22}</a:tableStyleId>
              </a:tblPr>
              <a:tblGrid>
                <a:gridCol w="1353400">
                  <a:extLst>
                    <a:ext uri="{9D8B030D-6E8A-4147-A177-3AD203B41FA5}">
                      <a16:colId xmlns:a16="http://schemas.microsoft.com/office/drawing/2014/main" val="20000"/>
                    </a:ext>
                  </a:extLst>
                </a:gridCol>
                <a:gridCol w="4146350">
                  <a:extLst>
                    <a:ext uri="{9D8B030D-6E8A-4147-A177-3AD203B41FA5}">
                      <a16:colId xmlns:a16="http://schemas.microsoft.com/office/drawing/2014/main" val="20001"/>
                    </a:ext>
                  </a:extLst>
                </a:gridCol>
                <a:gridCol w="2756025">
                  <a:extLst>
                    <a:ext uri="{9D8B030D-6E8A-4147-A177-3AD203B41FA5}">
                      <a16:colId xmlns:a16="http://schemas.microsoft.com/office/drawing/2014/main" val="20002"/>
                    </a:ext>
                  </a:extLst>
                </a:gridCol>
              </a:tblGrid>
              <a:tr h="7457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Секретарем комісії формується єдина справа за результатами розгляду заяви/ повідомлення про випадок булінгу/цькування та зберігається у закладі освіти відповідно до правил організації діловодства та архівного зберігання.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7489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відомостей секретарем комісії до книги реєстрації архівних справ, за результатами розгляду заяв/ повідомлень про булінг, або підозру в його вчиненні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За результатами фомування архівної справи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9"/>
          <p:cNvSpPr txBox="1">
            <a:spLocks noGrp="1"/>
          </p:cNvSpPr>
          <p:nvPr>
            <p:ph type="ctrTitle"/>
          </p:nvPr>
        </p:nvSpPr>
        <p:spPr>
          <a:xfrm>
            <a:off x="334600" y="2331473"/>
            <a:ext cx="4489800" cy="24177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1200"/>
              </a:spcBef>
              <a:spcAft>
                <a:spcPts val="0"/>
              </a:spcAft>
              <a:buNone/>
            </a:pPr>
            <a:endParaRPr sz="1400" b="1"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400" b="1"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400" b="1"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uk" sz="1400" b="1" dirty="0">
                <a:latin typeface="Times New Roman"/>
                <a:ea typeface="Times New Roman"/>
                <a:cs typeface="Times New Roman"/>
                <a:sym typeface="Times New Roman"/>
              </a:rPr>
              <a:t>Рефлексія «Все в твоїх руках»</a:t>
            </a:r>
            <a:endParaRPr sz="1400" b="1"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uk" sz="1400" b="1" dirty="0">
                <a:latin typeface="Times New Roman"/>
                <a:ea typeface="Times New Roman"/>
                <a:cs typeface="Times New Roman"/>
                <a:sym typeface="Times New Roman"/>
              </a:rPr>
              <a:t>На аркуші паперу кожен обводить свою ліву руку. Кожен палець – це певна позиція, з приводу якої необхідно висловити свою думку.</a:t>
            </a:r>
            <a:endParaRPr sz="1400" b="1"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uk" sz="1800" b="1" dirty="0">
                <a:latin typeface="Times New Roman"/>
                <a:ea typeface="Times New Roman"/>
                <a:cs typeface="Times New Roman"/>
                <a:sym typeface="Times New Roman"/>
              </a:rPr>
              <a:t>Великий – для мене було важливим і цікавим…</a:t>
            </a:r>
            <a:endParaRPr sz="1800" b="1"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uk" sz="1800" b="1" dirty="0">
                <a:latin typeface="Times New Roman"/>
                <a:ea typeface="Times New Roman"/>
                <a:cs typeface="Times New Roman"/>
                <a:sym typeface="Times New Roman"/>
              </a:rPr>
              <a:t>Вказівний – з цього питання я отримав конкретну рекомендацію…</a:t>
            </a:r>
            <a:endParaRPr sz="1800" b="1"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uk" sz="1800" b="1" dirty="0">
                <a:latin typeface="Times New Roman"/>
                <a:ea typeface="Times New Roman"/>
                <a:cs typeface="Times New Roman"/>
                <a:sym typeface="Times New Roman"/>
              </a:rPr>
              <a:t>Середній – мені було важко (мені не сподобалось)…</a:t>
            </a:r>
            <a:endParaRPr sz="1800" b="1" dirty="0">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uk" sz="1800" b="1" dirty="0">
                <a:latin typeface="Times New Roman"/>
                <a:ea typeface="Times New Roman"/>
                <a:cs typeface="Times New Roman"/>
                <a:sym typeface="Times New Roman"/>
              </a:rPr>
              <a:t>Безіменний – моя оцінка психологічної атмосфери…</a:t>
            </a:r>
            <a:endParaRPr sz="1800" b="1" dirty="0">
              <a:latin typeface="Times New Roman"/>
              <a:ea typeface="Times New Roman"/>
              <a:cs typeface="Times New Roman"/>
              <a:sym typeface="Times New Roman"/>
            </a:endParaRPr>
          </a:p>
          <a:p>
            <a:pPr marL="0" lvl="0" indent="0" algn="l" rtl="0">
              <a:lnSpc>
                <a:spcPct val="115000"/>
              </a:lnSpc>
              <a:spcBef>
                <a:spcPts val="1200"/>
              </a:spcBef>
              <a:spcAft>
                <a:spcPts val="1200"/>
              </a:spcAft>
              <a:buNone/>
            </a:pPr>
            <a:r>
              <a:rPr lang="uk" sz="1800" b="1" dirty="0">
                <a:latin typeface="Times New Roman"/>
                <a:ea typeface="Times New Roman"/>
                <a:cs typeface="Times New Roman"/>
                <a:sym typeface="Times New Roman"/>
              </a:rPr>
              <a:t>Мізинець – для мене було недостатньо…</a:t>
            </a:r>
            <a:endParaRPr sz="1800" b="1" i="1" dirty="0">
              <a:latin typeface="Times New Roman"/>
              <a:ea typeface="Times New Roman"/>
              <a:cs typeface="Times New Roman"/>
              <a:sym typeface="Times New Roman"/>
            </a:endParaRPr>
          </a:p>
        </p:txBody>
      </p:sp>
      <p:pic>
        <p:nvPicPr>
          <p:cNvPr id="313" name="Google Shape;313;p49"/>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314" name="Google Shape;314;p49"/>
          <p:cNvGraphicFramePr/>
          <p:nvPr/>
        </p:nvGraphicFramePr>
        <p:xfrm>
          <a:off x="814425" y="23170950"/>
          <a:ext cx="8255775" cy="37637552"/>
        </p:xfrm>
        <a:graphic>
          <a:graphicData uri="http://schemas.openxmlformats.org/drawingml/2006/table">
            <a:tbl>
              <a:tblPr>
                <a:noFill/>
                <a:tableStyleId>{954F0E98-7AD9-4019-9B26-BD0FB8EFBC22}</a:tableStyleId>
              </a:tblPr>
              <a:tblGrid>
                <a:gridCol w="1047750">
                  <a:extLst>
                    <a:ext uri="{9D8B030D-6E8A-4147-A177-3AD203B41FA5}">
                      <a16:colId xmlns:a16="http://schemas.microsoft.com/office/drawing/2014/main" val="20000"/>
                    </a:ext>
                  </a:extLst>
                </a:gridCol>
                <a:gridCol w="4495800">
                  <a:extLst>
                    <a:ext uri="{9D8B030D-6E8A-4147-A177-3AD203B41FA5}">
                      <a16:colId xmlns:a16="http://schemas.microsoft.com/office/drawing/2014/main" val="20001"/>
                    </a:ext>
                  </a:extLst>
                </a:gridCol>
                <a:gridCol w="2712225">
                  <a:extLst>
                    <a:ext uri="{9D8B030D-6E8A-4147-A177-3AD203B41FA5}">
                      <a16:colId xmlns:a16="http://schemas.microsoft.com/office/drawing/2014/main" val="20002"/>
                    </a:ext>
                  </a:extLst>
                </a:gridCol>
              </a:tblGrid>
              <a:tr h="0">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Крок</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Заходи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i="1">
                          <a:latin typeface="Times New Roman"/>
                          <a:ea typeface="Times New Roman"/>
                          <a:cs typeface="Times New Roman"/>
                          <a:sym typeface="Times New Roman"/>
                        </a:rPr>
                        <a:t>Терміни</a:t>
                      </a:r>
                      <a:endParaRPr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Фіксація в журналі реєстрації заяви  або повідомлення про 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медичної допомоги здобувачеві освіти (за потреби),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за потреби викликає бригаду екстреної (швидкої) медичної допомоги для надання екстреної медичної допомоги;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Повідомлення батьків здобувачів освіти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Невідкладно, в день надходження заяви,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(цькування)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служби у справах дітей.</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лист-повідомлення про надходження заяви/повідомлення про булінг  та сторін булінгу (цькування) до центру соціальних служб для сім'ї, дітей та молоді з метою забезпечення психологічної підтримки та надання соціальних послуг.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У строк, що не перевищує однієї доби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Видання наказу по закладу освіти, про розгляд заяви про випадок булінгу (цькування) або підозру   про його вчинення.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через день, з дня отримання Заяви/повідомлення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10382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dirty="0">
                          <a:latin typeface="Times New Roman"/>
                          <a:ea typeface="Times New Roman"/>
                          <a:cs typeface="Times New Roman"/>
                          <a:sym typeface="Times New Roman"/>
                        </a:rPr>
                        <a:t>Скликає засідання комісії з розгляду випадку булінгу (цькування) (далі - комісія)</a:t>
                      </a:r>
                      <a:endParaRPr b="1" i="1" dirty="0">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ніж упродовж трьох робочих днів з дня отримання заяви або повідомлення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628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до участі в засіданні комісії (за згодою)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18573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установчого засідання на якому Голова комісії визначає функціональні обов’язки кожного члена комісії. Встановлення строків виконання цих обов’язків,  збору інформації, матеріалів, здійснення опитування свідків, пояснень, висновків практичного психолога та соціального педагога.</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більше п’яти календарних днів для роботи членів комісії</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16573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Підготовка секретарем та ознайомлення всіх членів комісії, присутніх на засіданні зі зобов’язанням про нерозголошення інформації, що стала відома всім учасникам засідання за результатами розгляду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установчого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r h="2066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12</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 комісії надсилає запрошення на засідання членам комісії, батькам або іншим законним представникам малолітніх або неповнолітніх сторін булінгу (цькування), а також сторонам булінгу (цькування), представникам інших суб’єктів реагування на випадки булінгу (цькування) в закладах освіти.</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18.00 за день, до дня засідання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3"/>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13</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Проведення підсумкового засідання комісії, розгляд та аналіз зібраних матеріалів щодо обставин випадку булінгу (цькування) та прийняття рішення про наявність/відсутність обставин, що обґрунтовують інформацію, зазначену у заяві.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4"/>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14</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секретарем комісії протоколів засідання у 5 примірниках</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5"/>
                  </a:ext>
                </a:extLst>
              </a:tr>
              <a:tr h="930592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15</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У разі прийняття рішення комісією про наявність обставин, що обґрунтовують інформацію, зазначену у заяві, до завдань комісії також належать:</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оцінка потреб сторін булінгу (цькування) в отриманні соціальних та психолого-педагогічних послуг та забезпечення таких послуг, в тому числі із залученням фахівців служби у справах дітей та центру соціальних служб для сім’ї, дітей та молоді;</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причин булінгу (цькування) та необхідних заходів для усунення таких причин;</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визначення заходів виховного впливу щодо сторін булінгу (цькування) у групі (класі), де стався випадок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моніторинг ефективності соціальних та психолого-педагогічних послуг, заходів з усунення причин булінгу (цькування), заходів виховного впливу та корегування (за потреби) відповідних послуг та заходів;</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педагогічних (науково-педагогічних) працівників закладу освіти щодо доцільних методів здійснення освітнього процесу та інших заходів з малолітніми чи неповнолітніми сторонами булінгу (цькування), їхніми батьками або іншими законними представниками;</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надання рекомендацій для батьків або інших законних представників малолітньої чи неповнолітньої особи, яка стала стороною булінгу (цькування).</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 </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6"/>
                  </a:ext>
                </a:extLst>
              </a:tr>
              <a:tr h="828675">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16</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інформації до журналу реєстрації рішень комісії за результатами розгляду заяв/повідомлень про булінг (цькування).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7"/>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17</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Формування наказу закладу освіти  про результати розгляду заяви/повідомлення про випадок булінгу (цькування) – із обов'язковим зазначенням прийнятих рішень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8"/>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18</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Керівник закладу освіти надсилає копії  протоколів із зазначенням висновку комісії до до</a:t>
                      </a:r>
                      <a:endParaRPr b="1" i="1">
                        <a:latin typeface="Times New Roman"/>
                        <a:ea typeface="Times New Roman"/>
                        <a:cs typeface="Times New Roman"/>
                        <a:sym typeface="Times New Roman"/>
                      </a:endParaRPr>
                    </a:p>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территориального органу (підрозділу) Національної поліції України, служби у справах дітей, центру соціальних служб для сім'ї, дітей та молоді.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19"/>
                  </a:ext>
                </a:extLst>
              </a:tr>
              <a:tr h="12382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19</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Копії протоколу, наказу про встановлення комісією факту булінгу (цькування) надаються закладом освіти  за вимогою сторонам (учасникам) булінгу або їх законим представникам.</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Не пізніше 10 робочого дня з дня отримання заяви/повідомлення  про булінг</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0"/>
                  </a:ext>
                </a:extLst>
              </a:tr>
              <a:tr h="144780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20</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Секретарем комісії формується єдина справа за результатами розгляду заяви/ повідомлення про випадок булінгу/цькування та зберігається у закладі освіти відповідно до правил організації діловодства та архівного зберігання.</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Протягом 5 робочих днів, з дня прийняття рішення комісією</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1"/>
                  </a:ext>
                </a:extLst>
              </a:tr>
              <a:tr h="1390650">
                <a:tc>
                  <a:txBody>
                    <a:bodyPr/>
                    <a:lstStyle/>
                    <a:p>
                      <a:pPr marL="0" lvl="0" indent="0" algn="ctr" rtl="0">
                        <a:lnSpc>
                          <a:spcPct val="115000"/>
                        </a:lnSpc>
                        <a:spcBef>
                          <a:spcPts val="1200"/>
                        </a:spcBef>
                        <a:spcAft>
                          <a:spcPts val="0"/>
                        </a:spcAft>
                        <a:buNone/>
                      </a:pPr>
                      <a:r>
                        <a:rPr lang="uk" b="1" i="1">
                          <a:latin typeface="Times New Roman"/>
                          <a:ea typeface="Times New Roman"/>
                          <a:cs typeface="Times New Roman"/>
                          <a:sym typeface="Times New Roman"/>
                        </a:rPr>
                        <a:t>Крок 21</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just" rtl="0">
                        <a:lnSpc>
                          <a:spcPct val="115000"/>
                        </a:lnSpc>
                        <a:spcBef>
                          <a:spcPts val="1200"/>
                        </a:spcBef>
                        <a:spcAft>
                          <a:spcPts val="0"/>
                        </a:spcAft>
                        <a:buNone/>
                      </a:pPr>
                      <a:r>
                        <a:rPr lang="uk" b="1" i="1">
                          <a:latin typeface="Times New Roman"/>
                          <a:ea typeface="Times New Roman"/>
                          <a:cs typeface="Times New Roman"/>
                          <a:sym typeface="Times New Roman"/>
                        </a:rPr>
                        <a:t>Внесення відомостей секретарем комісії до книги реєстрації архівних справ, за результатами розгляду заяв/ повідомлень про булінг, або підозру в його вчиненні</a:t>
                      </a:r>
                      <a:endParaRPr b="1" i="1">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tc>
                  <a:txBody>
                    <a:bodyPr/>
                    <a:lstStyle/>
                    <a:p>
                      <a:pPr marL="0" lvl="0" indent="0" algn="ctr" rtl="0">
                        <a:lnSpc>
                          <a:spcPct val="115000"/>
                        </a:lnSpc>
                        <a:spcBef>
                          <a:spcPts val="1200"/>
                        </a:spcBef>
                        <a:spcAft>
                          <a:spcPts val="0"/>
                        </a:spcAft>
                        <a:buNone/>
                      </a:pPr>
                      <a:r>
                        <a:rPr lang="uk" b="1" i="1" dirty="0">
                          <a:latin typeface="Times New Roman"/>
                          <a:ea typeface="Times New Roman"/>
                          <a:cs typeface="Times New Roman"/>
                          <a:sym typeface="Times New Roman"/>
                        </a:rPr>
                        <a:t>Протягом 5 робочих днів, з дня прийняття рішення комісією.</a:t>
                      </a:r>
                      <a:endParaRPr b="1" i="1" dirty="0">
                        <a:latin typeface="Times New Roman"/>
                        <a:ea typeface="Times New Roman"/>
                        <a:cs typeface="Times New Roman"/>
                        <a:sym typeface="Times New Roman"/>
                      </a:endParaRPr>
                    </a:p>
                    <a:p>
                      <a:pPr marL="0" lvl="0" indent="0" algn="ctr" rtl="0">
                        <a:lnSpc>
                          <a:spcPct val="115000"/>
                        </a:lnSpc>
                        <a:spcBef>
                          <a:spcPts val="1200"/>
                        </a:spcBef>
                        <a:spcAft>
                          <a:spcPts val="0"/>
                        </a:spcAft>
                        <a:buNone/>
                      </a:pPr>
                      <a:r>
                        <a:rPr lang="uk" b="1" i="1" dirty="0">
                          <a:latin typeface="Times New Roman"/>
                          <a:ea typeface="Times New Roman"/>
                          <a:cs typeface="Times New Roman"/>
                          <a:sym typeface="Times New Roman"/>
                        </a:rPr>
                        <a:t>За результатами фомування архівної справи</a:t>
                      </a:r>
                      <a:endParaRPr b="1" i="1" dirty="0">
                        <a:latin typeface="Times New Roman"/>
                        <a:ea typeface="Times New Roman"/>
                        <a:cs typeface="Times New Roman"/>
                        <a:sym typeface="Times New Roman"/>
                      </a:endParaRPr>
                    </a:p>
                  </a:txBody>
                  <a:tcPr marL="68575" marR="68575" marT="91425" marB="91425">
                    <a:lnL w="12625" cap="flat" cmpd="sng">
                      <a:solidFill>
                        <a:srgbClr val="000000"/>
                      </a:solidFill>
                      <a:prstDash val="solid"/>
                      <a:round/>
                      <a:headEnd type="none" w="sm" len="sm"/>
                      <a:tailEnd type="none" w="sm" len="sm"/>
                    </a:lnL>
                    <a:lnR w="12625" cap="flat" cmpd="sng">
                      <a:solidFill>
                        <a:srgbClr val="000000"/>
                      </a:solidFill>
                      <a:prstDash val="solid"/>
                      <a:round/>
                      <a:headEnd type="none" w="sm" len="sm"/>
                      <a:tailEnd type="none" w="sm" len="sm"/>
                    </a:lnR>
                    <a:lnT w="12625" cap="flat" cmpd="sng">
                      <a:solidFill>
                        <a:srgbClr val="000000"/>
                      </a:solidFill>
                      <a:prstDash val="solid"/>
                      <a:round/>
                      <a:headEnd type="none" w="sm" len="sm"/>
                      <a:tailEnd type="none" w="sm" len="sm"/>
                    </a:lnT>
                    <a:lnB w="12625" cap="flat" cmpd="sng">
                      <a:solidFill>
                        <a:srgbClr val="000000"/>
                      </a:solidFill>
                      <a:prstDash val="solid"/>
                      <a:round/>
                      <a:headEnd type="none" w="sm" len="sm"/>
                      <a:tailEnd type="none" w="sm" len="sm"/>
                    </a:lnB>
                  </a:tcPr>
                </a:tc>
                <a:extLst>
                  <a:ext uri="{0D108BD9-81ED-4DB2-BD59-A6C34878D82A}">
                    <a16:rowId xmlns:a16="http://schemas.microsoft.com/office/drawing/2014/main" val="10022"/>
                  </a:ext>
                </a:extLst>
              </a:tr>
            </a:tbl>
          </a:graphicData>
        </a:graphic>
      </p:graphicFrame>
      <p:pic>
        <p:nvPicPr>
          <p:cNvPr id="315" name="Google Shape;315;p49"/>
          <p:cNvPicPr preferRelativeResize="0"/>
          <p:nvPr/>
        </p:nvPicPr>
        <p:blipFill>
          <a:blip r:embed="rId4">
            <a:alphaModFix/>
          </a:blip>
          <a:stretch>
            <a:fillRect/>
          </a:stretch>
        </p:blipFill>
        <p:spPr>
          <a:xfrm>
            <a:off x="4824400" y="1214425"/>
            <a:ext cx="3626807" cy="3776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233675" y="0"/>
            <a:ext cx="6223200" cy="10620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uk-UA" sz="3600" b="1" i="1" dirty="0">
                <a:solidFill>
                  <a:schemeClr val="accent1"/>
                </a:solidFill>
                <a:latin typeface="Lobster"/>
                <a:ea typeface="Lobster"/>
                <a:cs typeface="Lobster"/>
                <a:sym typeface="Lobster"/>
              </a:rPr>
              <a:t>ЗАКОНОДАВЧА БАЗА</a:t>
            </a:r>
            <a:endParaRPr sz="3600" b="1" i="1" dirty="0">
              <a:solidFill>
                <a:schemeClr val="accent1"/>
              </a:solidFill>
              <a:latin typeface="Lobster"/>
              <a:ea typeface="Lobster"/>
              <a:cs typeface="Lobster"/>
              <a:sym typeface="Lobster"/>
            </a:endParaRPr>
          </a:p>
        </p:txBody>
      </p:sp>
      <p:sp>
        <p:nvSpPr>
          <p:cNvPr id="70" name="Google Shape;70;p15"/>
          <p:cNvSpPr txBox="1">
            <a:spLocks noGrp="1"/>
          </p:cNvSpPr>
          <p:nvPr>
            <p:ph type="subTitle" idx="1"/>
          </p:nvPr>
        </p:nvSpPr>
        <p:spPr>
          <a:xfrm>
            <a:off x="233676" y="1126200"/>
            <a:ext cx="8910324" cy="4017300"/>
          </a:xfrm>
          <a:prstGeom prst="rect">
            <a:avLst/>
          </a:prstGeom>
        </p:spPr>
        <p:txBody>
          <a:bodyPr spcFirstLastPara="1" wrap="square" lIns="91425" tIns="91425" rIns="91425" bIns="91425" anchor="t" anchorCtr="0">
            <a:noAutofit/>
          </a:bodyPr>
          <a:lstStyle/>
          <a:p>
            <a:pPr marL="0" lvl="0" indent="0" algn="l" rtl="0">
              <a:spcAft>
                <a:spcPts val="0"/>
              </a:spcAft>
              <a:buClr>
                <a:schemeClr val="dk1"/>
              </a:buClr>
              <a:buSzPts val="1100"/>
              <a:buFont typeface="Arial"/>
              <a:buNone/>
            </a:pPr>
            <a:r>
              <a:rPr lang="ru-RU" sz="1600" dirty="0">
                <a:solidFill>
                  <a:srgbClr val="444444"/>
                </a:solidFill>
                <a:latin typeface="Times New Roman" panose="02020603050405020304" pitchFamily="18" charset="0"/>
                <a:cs typeface="Times New Roman" panose="02020603050405020304" pitchFamily="18" charset="0"/>
              </a:rPr>
              <a:t>9</a:t>
            </a:r>
            <a:r>
              <a:rPr lang="ru-RU" sz="1600" b="0" i="0" dirty="0">
                <a:solidFill>
                  <a:srgbClr val="444444"/>
                </a:solidFill>
                <a:effectLst/>
                <a:latin typeface="Times New Roman" panose="02020603050405020304" pitchFamily="18" charset="0"/>
                <a:cs typeface="Times New Roman" panose="02020603050405020304" pitchFamily="18" charset="0"/>
              </a:rPr>
              <a:t>.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Наказ МОН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3"/>
              </a:rPr>
              <a:t>від</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 20.03.2020 №420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3"/>
              </a:rPr>
              <a:t>внесення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3"/>
              </a:rPr>
              <a:t>змін</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 до наказу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3"/>
              </a:rPr>
              <a:t>Міністерства</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3"/>
              </a:rPr>
              <a:t>освіти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 і науки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3"/>
              </a:rPr>
              <a:t>України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3"/>
              </a:rPr>
              <a:t>від</a:t>
            </a:r>
            <a:r>
              <a:rPr lang="ru-RU" sz="1600" dirty="0">
                <a:solidFill>
                  <a:srgbClr val="289DCC"/>
                </a:solidFill>
                <a:latin typeface="Times New Roman" panose="02020603050405020304" pitchFamily="18" charset="0"/>
                <a:cs typeface="Times New Roman" panose="02020603050405020304" pitchFamily="18" charset="0"/>
                <a:hlinkClick r:id="rId3"/>
              </a:rPr>
              <a:t>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3"/>
              </a:rPr>
              <a:t>26 лютого 2020 року № 293”</a:t>
            </a:r>
            <a:br>
              <a:rPr lang="ru-RU" sz="1600" dirty="0">
                <a:latin typeface="Times New Roman" panose="02020603050405020304" pitchFamily="18" charset="0"/>
                <a:cs typeface="Times New Roman" panose="02020603050405020304" pitchFamily="18" charset="0"/>
              </a:rPr>
            </a:br>
            <a:r>
              <a:rPr lang="ru-RU" sz="1600" b="0" i="0" dirty="0">
                <a:solidFill>
                  <a:srgbClr val="444444"/>
                </a:solidFill>
                <a:effectLst/>
                <a:latin typeface="Times New Roman" panose="02020603050405020304" pitchFamily="18" charset="0"/>
                <a:cs typeface="Times New Roman" panose="02020603050405020304" pitchFamily="18" charset="0"/>
              </a:rPr>
              <a:t>10. 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Лист МОН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від</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28.10.2014 № 1/9-557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Методичні</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рекомендації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щодо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взаємодії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педагогічних</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працівників</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у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навчальних</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закладах та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взаємодії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з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іншими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органами і службами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щодо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захисту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 прав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4"/>
              </a:rPr>
              <a:t>дітей</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4"/>
              </a:rPr>
              <a:t>”</a:t>
            </a:r>
            <a:br>
              <a:rPr lang="ru-RU" sz="1600" dirty="0">
                <a:latin typeface="Times New Roman" panose="02020603050405020304" pitchFamily="18" charset="0"/>
                <a:cs typeface="Times New Roman" panose="02020603050405020304" pitchFamily="18" charset="0"/>
              </a:rPr>
            </a:br>
            <a:r>
              <a:rPr lang="ru-RU" sz="1600" b="0" i="0" dirty="0">
                <a:solidFill>
                  <a:srgbClr val="444444"/>
                </a:solidFill>
                <a:effectLst/>
                <a:latin typeface="Times New Roman" panose="02020603050405020304" pitchFamily="18" charset="0"/>
                <a:cs typeface="Times New Roman" panose="02020603050405020304" pitchFamily="18" charset="0"/>
              </a:rPr>
              <a:t>11. 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Лист МОН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від</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02.10.2018 №1047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затвердження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методичних</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рекомендацій</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щодо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виявлення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реагування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на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випадки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домашнього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насильства</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і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взаємодії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педагогічних</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працівників</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із</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5"/>
              </a:rPr>
              <a:t>іншими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5"/>
              </a:rPr>
              <a:t> органами та службами”</a:t>
            </a:r>
            <a:br>
              <a:rPr lang="ru-RU" sz="1600" dirty="0">
                <a:latin typeface="Times New Roman" panose="02020603050405020304" pitchFamily="18" charset="0"/>
                <a:cs typeface="Times New Roman" panose="02020603050405020304" pitchFamily="18" charset="0"/>
              </a:rPr>
            </a:br>
            <a:r>
              <a:rPr lang="ru-RU" sz="1600" b="0" i="0" dirty="0">
                <a:solidFill>
                  <a:srgbClr val="444444"/>
                </a:solidFill>
                <a:effectLst/>
                <a:latin typeface="Times New Roman" panose="02020603050405020304" pitchFamily="18" charset="0"/>
                <a:cs typeface="Times New Roman" panose="02020603050405020304" pitchFamily="18" charset="0"/>
              </a:rPr>
              <a:t>12. 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Лист МОН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6"/>
              </a:rPr>
              <a:t>від</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 18.05.2018 № 1/11-5480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6"/>
              </a:rPr>
              <a:t>Методичні</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6"/>
              </a:rPr>
              <a:t>рекомендації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6"/>
              </a:rPr>
              <a:t>щодо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6"/>
              </a:rPr>
              <a:t>запобігання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 та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6"/>
              </a:rPr>
              <a:t>протидії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6"/>
              </a:rPr>
              <a:t>насильству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6"/>
              </a:rPr>
              <a:t>”</a:t>
            </a:r>
            <a:br>
              <a:rPr lang="ru-RU" sz="1600" dirty="0">
                <a:latin typeface="Times New Roman" panose="02020603050405020304" pitchFamily="18" charset="0"/>
                <a:cs typeface="Times New Roman" panose="02020603050405020304" pitchFamily="18" charset="0"/>
              </a:rPr>
            </a:br>
            <a:r>
              <a:rPr lang="ru-RU" sz="1600" b="0" i="0" dirty="0">
                <a:solidFill>
                  <a:srgbClr val="444444"/>
                </a:solidFill>
                <a:effectLst/>
                <a:latin typeface="Times New Roman" panose="02020603050405020304" pitchFamily="18" charset="0"/>
                <a:cs typeface="Times New Roman" panose="02020603050405020304" pitchFamily="18" charset="0"/>
              </a:rPr>
              <a:t>13. 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Лист МОН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від</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29.01.2019 № 1/11-881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Рекомендації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для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закладів</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освіти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щодо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застосування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норм Закону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України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внесення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змін</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до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деяких</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законодавчих</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актів</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України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щодо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протидії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булінгу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цькуванню</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від</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18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7"/>
              </a:rPr>
              <a:t>грудня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 2018 р. №2657-</a:t>
            </a:r>
            <a:r>
              <a:rPr lang="en-US" sz="1600" b="0" i="0" u="none" strike="noStrike" dirty="0">
                <a:solidFill>
                  <a:srgbClr val="289DCC"/>
                </a:solidFill>
                <a:effectLst/>
                <a:latin typeface="Times New Roman" panose="02020603050405020304" pitchFamily="18" charset="0"/>
                <a:cs typeface="Times New Roman" panose="02020603050405020304" pitchFamily="18" charset="0"/>
                <a:hlinkClick r:id="rId7"/>
              </a:rPr>
              <a:t>VIII”</a:t>
            </a:r>
            <a:br>
              <a:rPr lang="en-US" sz="1600" dirty="0">
                <a:latin typeface="Times New Roman" panose="02020603050405020304" pitchFamily="18" charset="0"/>
                <a:cs typeface="Times New Roman" panose="02020603050405020304" pitchFamily="18" charset="0"/>
              </a:rPr>
            </a:br>
            <a:r>
              <a:rPr lang="en-US" sz="1600" b="0" i="0" dirty="0">
                <a:solidFill>
                  <a:srgbClr val="444444"/>
                </a:solidFill>
                <a:effectLst/>
                <a:latin typeface="Times New Roman" panose="02020603050405020304" pitchFamily="18" charset="0"/>
                <a:cs typeface="Times New Roman" panose="02020603050405020304" pitchFamily="18" charset="0"/>
              </a:rPr>
              <a:t>1</a:t>
            </a:r>
            <a:r>
              <a:rPr lang="uk-UA" sz="1600" b="0" i="0" dirty="0">
                <a:solidFill>
                  <a:srgbClr val="444444"/>
                </a:solidFill>
                <a:effectLst/>
                <a:latin typeface="Times New Roman" panose="02020603050405020304" pitchFamily="18" charset="0"/>
                <a:cs typeface="Times New Roman" panose="02020603050405020304" pitchFamily="18" charset="0"/>
              </a:rPr>
              <a:t>4</a:t>
            </a:r>
            <a:r>
              <a:rPr lang="en-US" sz="1600" b="0" i="0" dirty="0">
                <a:solidFill>
                  <a:srgbClr val="444444"/>
                </a:solidFill>
                <a:effectLst/>
                <a:latin typeface="Times New Roman" panose="02020603050405020304" pitchFamily="18" charset="0"/>
                <a:cs typeface="Times New Roman" panose="02020603050405020304" pitchFamily="18" charset="0"/>
              </a:rPr>
              <a:t>. </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Лист МОН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України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від</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14. 08. 2020 року №1/9-436 “Про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створення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безпечного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освітнього</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середовища</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в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закладі</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освіти</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та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попередження</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протидії</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булінгу</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 (</a:t>
            </a:r>
            <a:r>
              <a:rPr lang="ru-RU" sz="1600" b="0" i="0" u="none" strike="noStrike" dirty="0" err="1">
                <a:solidFill>
                  <a:srgbClr val="289DCC"/>
                </a:solidFill>
                <a:effectLst/>
                <a:latin typeface="Times New Roman" panose="02020603050405020304" pitchFamily="18" charset="0"/>
                <a:cs typeface="Times New Roman" panose="02020603050405020304" pitchFamily="18" charset="0"/>
                <a:hlinkClick r:id="rId8"/>
              </a:rPr>
              <a:t>цькуванню</a:t>
            </a:r>
            <a:r>
              <a:rPr lang="ru-RU" sz="1600" b="0" i="0" u="none" strike="noStrike" dirty="0">
                <a:solidFill>
                  <a:srgbClr val="289DCC"/>
                </a:solidFill>
                <a:effectLst/>
                <a:latin typeface="Times New Roman" panose="02020603050405020304" pitchFamily="18" charset="0"/>
                <a:cs typeface="Times New Roman" panose="02020603050405020304" pitchFamily="18" charset="0"/>
                <a:hlinkClick r:id="rId8"/>
              </a:rPr>
              <a:t>)”</a:t>
            </a:r>
            <a:endParaRPr sz="1600" dirty="0">
              <a:latin typeface="Times New Roman" panose="02020603050405020304" pitchFamily="18" charset="0"/>
              <a:ea typeface="Lobster"/>
              <a:cs typeface="Times New Roman" panose="02020603050405020304" pitchFamily="18" charset="0"/>
              <a:sym typeface="Lobster"/>
            </a:endParaRPr>
          </a:p>
        </p:txBody>
      </p:sp>
      <p:pic>
        <p:nvPicPr>
          <p:cNvPr id="71" name="Google Shape;71;p15"/>
          <p:cNvPicPr preferRelativeResize="0"/>
          <p:nvPr/>
        </p:nvPicPr>
        <p:blipFill>
          <a:blip r:embed="rId9">
            <a:alphaModFix/>
          </a:blip>
          <a:stretch>
            <a:fillRect/>
          </a:stretch>
        </p:blipFill>
        <p:spPr>
          <a:xfrm>
            <a:off x="6456874" y="0"/>
            <a:ext cx="2687125" cy="1062025"/>
          </a:xfrm>
          <a:prstGeom prst="rect">
            <a:avLst/>
          </a:prstGeom>
          <a:noFill/>
          <a:ln>
            <a:noFill/>
          </a:ln>
        </p:spPr>
      </p:pic>
    </p:spTree>
    <p:extLst>
      <p:ext uri="{BB962C8B-B14F-4D97-AF65-F5344CB8AC3E}">
        <p14:creationId xmlns:p14="http://schemas.microsoft.com/office/powerpoint/2010/main" val="2419810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9"/>
          <p:cNvSpPr txBox="1">
            <a:spLocks noGrp="1"/>
          </p:cNvSpPr>
          <p:nvPr>
            <p:ph type="ctrTitle"/>
          </p:nvPr>
        </p:nvSpPr>
        <p:spPr>
          <a:xfrm>
            <a:off x="1246769" y="145731"/>
            <a:ext cx="5548745" cy="78588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1200"/>
              </a:spcBef>
              <a:spcAft>
                <a:spcPts val="0"/>
              </a:spcAft>
              <a:buNone/>
            </a:pPr>
            <a:endParaRPr sz="1400" b="1" i="1" dirty="0">
              <a:solidFill>
                <a:schemeClr val="accent1">
                  <a:lumMod val="75000"/>
                </a:schemeClr>
              </a:solidFill>
              <a:effectLst>
                <a:outerShdw blurRad="38100" dist="38100" dir="2700000" algn="tl">
                  <a:srgbClr val="000000">
                    <a:alpha val="43137"/>
                  </a:srgbClr>
                </a:outerShdw>
              </a:effectLst>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400" b="1" i="1" dirty="0">
              <a:solidFill>
                <a:schemeClr val="accent1">
                  <a:lumMod val="75000"/>
                </a:schemeClr>
              </a:solidFill>
              <a:effectLst>
                <a:outerShdw blurRad="38100" dist="38100" dir="2700000" algn="tl">
                  <a:srgbClr val="000000">
                    <a:alpha val="43137"/>
                  </a:srgbClr>
                </a:outerShdw>
              </a:effectLst>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sz="1400" b="1" i="1" dirty="0">
              <a:solidFill>
                <a:schemeClr val="accent1">
                  <a:lumMod val="75000"/>
                </a:schemeClr>
              </a:solidFill>
              <a:effectLst>
                <a:outerShdw blurRad="38100" dist="38100" dir="2700000" algn="tl">
                  <a:srgbClr val="000000">
                    <a:alpha val="43137"/>
                  </a:srgbClr>
                </a:outerShdw>
              </a:effectLst>
              <a:latin typeface="Times New Roman"/>
              <a:ea typeface="Times New Roman"/>
              <a:cs typeface="Times New Roman"/>
              <a:sym typeface="Times New Roman"/>
            </a:endParaRPr>
          </a:p>
          <a:p>
            <a:pPr marL="0" lvl="0" indent="0" algn="l" rtl="0">
              <a:lnSpc>
                <a:spcPct val="115000"/>
              </a:lnSpc>
              <a:spcBef>
                <a:spcPts val="1200"/>
              </a:spcBef>
              <a:spcAft>
                <a:spcPts val="0"/>
              </a:spcAft>
              <a:buNone/>
            </a:pPr>
            <a:r>
              <a:rPr lang="uk" sz="4400" b="1" i="1" dirty="0">
                <a:solidFill>
                  <a:schemeClr val="accent1">
                    <a:lumMod val="75000"/>
                  </a:schemeClr>
                </a:solidFill>
                <a:effectLst>
                  <a:outerShdw blurRad="38100" dist="38100" dir="2700000" algn="tl">
                    <a:srgbClr val="000000">
                      <a:alpha val="43137"/>
                    </a:srgbClr>
                  </a:outerShdw>
                </a:effectLst>
                <a:latin typeface="Times New Roman"/>
                <a:ea typeface="Times New Roman"/>
                <a:cs typeface="Times New Roman"/>
                <a:sym typeface="Times New Roman"/>
              </a:rPr>
              <a:t>ДЯКУЮ ЗА УВАГУ!</a:t>
            </a:r>
            <a:endParaRPr sz="4400" b="1" i="1" dirty="0">
              <a:solidFill>
                <a:schemeClr val="accent1">
                  <a:lumMod val="75000"/>
                </a:schemeClr>
              </a:solidFill>
              <a:effectLst>
                <a:outerShdw blurRad="38100" dist="38100" dir="2700000" algn="tl">
                  <a:srgbClr val="000000">
                    <a:alpha val="43137"/>
                  </a:srgbClr>
                </a:outerShdw>
              </a:effectLst>
              <a:latin typeface="Times New Roman"/>
              <a:ea typeface="Times New Roman"/>
              <a:cs typeface="Times New Roman"/>
              <a:sym typeface="Times New Roman"/>
            </a:endParaRPr>
          </a:p>
        </p:txBody>
      </p:sp>
      <p:pic>
        <p:nvPicPr>
          <p:cNvPr id="313" name="Google Shape;313;p49"/>
          <p:cNvPicPr preferRelativeResize="0"/>
          <p:nvPr/>
        </p:nvPicPr>
        <p:blipFill>
          <a:blip r:embed="rId3">
            <a:alphaModFix/>
          </a:blip>
          <a:stretch>
            <a:fillRect/>
          </a:stretch>
        </p:blipFill>
        <p:spPr>
          <a:xfrm>
            <a:off x="6456874" y="0"/>
            <a:ext cx="2687125" cy="1062025"/>
          </a:xfrm>
          <a:prstGeom prst="rect">
            <a:avLst/>
          </a:prstGeom>
          <a:noFill/>
          <a:ln>
            <a:noFill/>
          </a:ln>
        </p:spPr>
      </p:pic>
      <p:sp>
        <p:nvSpPr>
          <p:cNvPr id="23" name="TextBox 22">
            <a:extLst>
              <a:ext uri="{FF2B5EF4-FFF2-40B4-BE49-F238E27FC236}">
                <a16:creationId xmlns:a16="http://schemas.microsoft.com/office/drawing/2014/main" id="{F1A27A58-EEBF-4FA9-82CD-D3702BC1DB65}"/>
              </a:ext>
            </a:extLst>
          </p:cNvPr>
          <p:cNvSpPr txBox="1"/>
          <p:nvPr/>
        </p:nvSpPr>
        <p:spPr>
          <a:xfrm>
            <a:off x="1947217" y="4260203"/>
            <a:ext cx="6816764"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2800" b="1" i="1" dirty="0">
                <a:latin typeface="Open Sans" panose="020B0606030504020204" pitchFamily="34" charset="0"/>
                <a:ea typeface="Open Sans" panose="020B0606030504020204" pitchFamily="34" charset="0"/>
                <a:cs typeface="Open Sans" panose="020B0606030504020204" pitchFamily="34" charset="0"/>
              </a:rPr>
              <a:t>https://www.facebook.com/otcpr2021</a:t>
            </a:r>
            <a:endParaRPr lang="ru-UA" sz="28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a:extLst>
              <a:ext uri="{FF2B5EF4-FFF2-40B4-BE49-F238E27FC236}">
                <a16:creationId xmlns:a16="http://schemas.microsoft.com/office/drawing/2014/main" id="{E82FFA5B-2065-43C5-BBDC-FDFF4601BC27}"/>
              </a:ext>
            </a:extLst>
          </p:cNvPr>
          <p:cNvSpPr txBox="1"/>
          <p:nvPr/>
        </p:nvSpPr>
        <p:spPr>
          <a:xfrm>
            <a:off x="2026227" y="1503021"/>
            <a:ext cx="5902037" cy="523220"/>
          </a:xfrm>
          <a:prstGeom prst="rect">
            <a:avLst/>
          </a:prstGeom>
          <a:noFill/>
        </p:spPr>
        <p:txBody>
          <a:bodyPr wrap="square">
            <a:spAutoFit/>
          </a:bodyPr>
          <a:lstStyle/>
          <a:p>
            <a:r>
              <a:rPr lang="en-US" sz="2800" b="1" i="1" dirty="0">
                <a:solidFill>
                  <a:srgbClr val="52616A"/>
                </a:solidFill>
                <a:effectLst/>
                <a:latin typeface="Open Sans" panose="020B0604020202020204" pitchFamily="34" charset="0"/>
              </a:rPr>
              <a:t>ot_cpr@dhp.dniprorada.gov.ua</a:t>
            </a:r>
            <a:endParaRPr lang="ru-UA" sz="2800" b="1" i="1" dirty="0"/>
          </a:p>
        </p:txBody>
      </p:sp>
      <p:pic>
        <p:nvPicPr>
          <p:cNvPr id="22" name="Рисунок 21">
            <a:extLst>
              <a:ext uri="{FF2B5EF4-FFF2-40B4-BE49-F238E27FC236}">
                <a16:creationId xmlns:a16="http://schemas.microsoft.com/office/drawing/2014/main" id="{800E4A3D-305C-414F-90C5-F5FABE819B50}"/>
              </a:ext>
            </a:extLst>
          </p:cNvPr>
          <p:cNvPicPr>
            <a:picLocks noChangeAspect="1"/>
          </p:cNvPicPr>
          <p:nvPr/>
        </p:nvPicPr>
        <p:blipFill>
          <a:blip r:embed="rId4"/>
          <a:stretch>
            <a:fillRect/>
          </a:stretch>
        </p:blipFill>
        <p:spPr>
          <a:xfrm>
            <a:off x="306439" y="2417862"/>
            <a:ext cx="1352550" cy="1130033"/>
          </a:xfrm>
          <a:prstGeom prst="rect">
            <a:avLst/>
          </a:prstGeom>
        </p:spPr>
      </p:pic>
      <p:pic>
        <p:nvPicPr>
          <p:cNvPr id="29" name="Рисунок 28">
            <a:extLst>
              <a:ext uri="{FF2B5EF4-FFF2-40B4-BE49-F238E27FC236}">
                <a16:creationId xmlns:a16="http://schemas.microsoft.com/office/drawing/2014/main" id="{29ACC40F-F0C3-4AAE-B7F3-7FB331EC32D0}"/>
              </a:ext>
            </a:extLst>
          </p:cNvPr>
          <p:cNvPicPr>
            <a:picLocks noChangeAspect="1"/>
          </p:cNvPicPr>
          <p:nvPr/>
        </p:nvPicPr>
        <p:blipFill rotWithShape="1">
          <a:blip r:embed="rId5"/>
          <a:srcRect l="50000"/>
          <a:stretch/>
        </p:blipFill>
        <p:spPr>
          <a:xfrm>
            <a:off x="380019" y="3871572"/>
            <a:ext cx="1205390" cy="1062025"/>
          </a:xfrm>
          <a:prstGeom prst="rect">
            <a:avLst/>
          </a:prstGeom>
        </p:spPr>
      </p:pic>
      <p:pic>
        <p:nvPicPr>
          <p:cNvPr id="31" name="Рисунок 30">
            <a:extLst>
              <a:ext uri="{FF2B5EF4-FFF2-40B4-BE49-F238E27FC236}">
                <a16:creationId xmlns:a16="http://schemas.microsoft.com/office/drawing/2014/main" id="{1A44A384-2400-49A8-AB70-EAC7134E070B}"/>
              </a:ext>
            </a:extLst>
          </p:cNvPr>
          <p:cNvPicPr>
            <a:picLocks noChangeAspect="1"/>
          </p:cNvPicPr>
          <p:nvPr/>
        </p:nvPicPr>
        <p:blipFill>
          <a:blip r:embed="rId6"/>
          <a:stretch>
            <a:fillRect/>
          </a:stretch>
        </p:blipFill>
        <p:spPr>
          <a:xfrm>
            <a:off x="397289" y="1062025"/>
            <a:ext cx="1188120" cy="1210986"/>
          </a:xfrm>
          <a:prstGeom prst="rect">
            <a:avLst/>
          </a:prstGeom>
        </p:spPr>
      </p:pic>
      <p:sp>
        <p:nvSpPr>
          <p:cNvPr id="37" name="TextBox 36">
            <a:extLst>
              <a:ext uri="{FF2B5EF4-FFF2-40B4-BE49-F238E27FC236}">
                <a16:creationId xmlns:a16="http://schemas.microsoft.com/office/drawing/2014/main" id="{742F93D9-E9DD-44AA-9985-921147F59294}"/>
              </a:ext>
            </a:extLst>
          </p:cNvPr>
          <p:cNvSpPr txBox="1"/>
          <p:nvPr/>
        </p:nvSpPr>
        <p:spPr>
          <a:xfrm>
            <a:off x="2192481" y="2855650"/>
            <a:ext cx="5902037" cy="523220"/>
          </a:xfrm>
          <a:prstGeom prst="rect">
            <a:avLst/>
          </a:prstGeom>
          <a:noFill/>
        </p:spPr>
        <p:txBody>
          <a:bodyPr wrap="square">
            <a:spAutoFit/>
          </a:bodyPr>
          <a:lstStyle/>
          <a:p>
            <a:r>
              <a:rPr lang="en-US" sz="2800" b="1" i="1" dirty="0">
                <a:solidFill>
                  <a:srgbClr val="52616A"/>
                </a:solidFill>
                <a:effectLst/>
                <a:latin typeface="Open Sans" panose="020B0606030504020204" pitchFamily="34" charset="0"/>
              </a:rPr>
              <a:t>ot_cpr@dhp.dniprorada.gov.ua</a:t>
            </a:r>
            <a:endParaRPr lang="ru-UA" sz="2800" b="1" i="1" dirty="0"/>
          </a:p>
        </p:txBody>
      </p:sp>
    </p:spTree>
    <p:extLst>
      <p:ext uri="{BB962C8B-B14F-4D97-AF65-F5344CB8AC3E}">
        <p14:creationId xmlns:p14="http://schemas.microsoft.com/office/powerpoint/2010/main" val="1034524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233675" y="0"/>
            <a:ext cx="6223200" cy="1062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uk" sz="3000" b="1" i="1">
                <a:solidFill>
                  <a:schemeClr val="accent1"/>
                </a:solidFill>
                <a:latin typeface="Lobster"/>
                <a:ea typeface="Lobster"/>
                <a:cs typeface="Lobster"/>
                <a:sym typeface="Lobster"/>
              </a:rPr>
              <a:t>Актуальність проблематики булінгу </a:t>
            </a:r>
            <a:br>
              <a:rPr lang="uk" sz="3000" b="1" i="1">
                <a:solidFill>
                  <a:schemeClr val="accent1"/>
                </a:solidFill>
                <a:latin typeface="Lobster"/>
                <a:ea typeface="Lobster"/>
                <a:cs typeface="Lobster"/>
                <a:sym typeface="Lobster"/>
              </a:rPr>
            </a:br>
            <a:r>
              <a:rPr lang="uk" sz="3000" b="1" i="1">
                <a:solidFill>
                  <a:schemeClr val="accent1"/>
                </a:solidFill>
                <a:latin typeface="Lobster"/>
                <a:ea typeface="Lobster"/>
                <a:cs typeface="Lobster"/>
                <a:sym typeface="Lobster"/>
              </a:rPr>
              <a:t>в закладах освіти</a:t>
            </a:r>
            <a:endParaRPr sz="6800" b="1" i="1">
              <a:solidFill>
                <a:schemeClr val="accent1"/>
              </a:solidFill>
              <a:latin typeface="Lobster"/>
              <a:ea typeface="Lobster"/>
              <a:cs typeface="Lobster"/>
              <a:sym typeface="Lobster"/>
            </a:endParaRPr>
          </a:p>
        </p:txBody>
      </p:sp>
      <p:sp>
        <p:nvSpPr>
          <p:cNvPr id="70" name="Google Shape;70;p15"/>
          <p:cNvSpPr txBox="1">
            <a:spLocks noGrp="1"/>
          </p:cNvSpPr>
          <p:nvPr>
            <p:ph type="subTitle" idx="1"/>
          </p:nvPr>
        </p:nvSpPr>
        <p:spPr>
          <a:xfrm>
            <a:off x="233675" y="1062025"/>
            <a:ext cx="8681700" cy="4017300"/>
          </a:xfrm>
          <a:prstGeom prst="rect">
            <a:avLst/>
          </a:prstGeom>
        </p:spPr>
        <p:txBody>
          <a:bodyPr spcFirstLastPara="1" wrap="square" lIns="91425" tIns="91425" rIns="91425" bIns="91425" anchor="t" anchorCtr="0">
            <a:normAutofit/>
          </a:bodyPr>
          <a:lstStyle/>
          <a:p>
            <a:pPr marL="0" lvl="0" indent="0" algn="l" rtl="0">
              <a:lnSpc>
                <a:spcPct val="80000"/>
              </a:lnSpc>
              <a:spcBef>
                <a:spcPts val="1200"/>
              </a:spcBef>
              <a:spcAft>
                <a:spcPts val="0"/>
              </a:spcAft>
              <a:buClr>
                <a:schemeClr val="dk1"/>
              </a:buClr>
              <a:buSzPts val="1100"/>
              <a:buFont typeface="Arial"/>
              <a:buNone/>
            </a:pPr>
            <a:r>
              <a:rPr lang="uk" sz="2600" b="1" i="1">
                <a:solidFill>
                  <a:schemeClr val="dk1"/>
                </a:solidFill>
                <a:latin typeface="Lobster"/>
                <a:ea typeface="Lobster"/>
                <a:cs typeface="Lobster"/>
                <a:sym typeface="Lobster"/>
              </a:rPr>
              <a:t>У 2019 році Суди розглянули 316 справ про булінг (станом на 09.12.2019 р.), з яких у 123 справах (40%) винесено рішення про накладення стягнення:</a:t>
            </a:r>
            <a:endParaRPr sz="2600" b="1" i="1">
              <a:solidFill>
                <a:schemeClr val="dk1"/>
              </a:solidFill>
              <a:latin typeface="Lobster"/>
              <a:ea typeface="Lobster"/>
              <a:cs typeface="Lobster"/>
              <a:sym typeface="Lobster"/>
            </a:endParaRPr>
          </a:p>
          <a:p>
            <a:pPr marL="0" lvl="0" indent="0" algn="l" rtl="0">
              <a:lnSpc>
                <a:spcPct val="80000"/>
              </a:lnSpc>
              <a:spcBef>
                <a:spcPts val="1200"/>
              </a:spcBef>
              <a:spcAft>
                <a:spcPts val="0"/>
              </a:spcAft>
              <a:buClr>
                <a:schemeClr val="dk1"/>
              </a:buClr>
              <a:buSzPts val="1100"/>
              <a:buFont typeface="Arial"/>
              <a:buNone/>
            </a:pPr>
            <a:r>
              <a:rPr lang="uk" sz="2700" i="1">
                <a:solidFill>
                  <a:schemeClr val="dk1"/>
                </a:solidFill>
                <a:latin typeface="Lobster"/>
                <a:ea typeface="Lobster"/>
                <a:cs typeface="Lobster"/>
                <a:sym typeface="Lobster"/>
              </a:rPr>
              <a:t>- </a:t>
            </a:r>
            <a:r>
              <a:rPr lang="uk" sz="1791" i="1">
                <a:solidFill>
                  <a:schemeClr val="dk1"/>
                </a:solidFill>
                <a:latin typeface="Lobster"/>
                <a:ea typeface="Lobster"/>
                <a:cs typeface="Lobster"/>
                <a:sym typeface="Lobster"/>
              </a:rPr>
              <a:t>у 103 випадках (84%) – штраф (найчастіше на матір дитини);</a:t>
            </a:r>
            <a:endParaRPr sz="1791" i="1">
              <a:solidFill>
                <a:schemeClr val="dk1"/>
              </a:solidFill>
              <a:latin typeface="Lobster"/>
              <a:ea typeface="Lobster"/>
              <a:cs typeface="Lobster"/>
              <a:sym typeface="Lobster"/>
            </a:endParaRPr>
          </a:p>
          <a:p>
            <a:pPr marL="0" lvl="0" indent="0" algn="l" rtl="0">
              <a:lnSpc>
                <a:spcPct val="80000"/>
              </a:lnSpc>
              <a:spcBef>
                <a:spcPts val="1200"/>
              </a:spcBef>
              <a:spcAft>
                <a:spcPts val="0"/>
              </a:spcAft>
              <a:buClr>
                <a:schemeClr val="dk1"/>
              </a:buClr>
              <a:buSzPts val="1100"/>
              <a:buFont typeface="Arial"/>
              <a:buNone/>
            </a:pPr>
            <a:r>
              <a:rPr lang="uk" sz="1791" i="1">
                <a:solidFill>
                  <a:schemeClr val="dk1"/>
                </a:solidFill>
                <a:latin typeface="Lobster"/>
                <a:ea typeface="Lobster"/>
                <a:cs typeface="Lobster"/>
                <a:sym typeface="Lobster"/>
              </a:rPr>
              <a:t>- у 10 випадках (8%) – громадські роботи (які на думку суддів рідко</a:t>
            </a:r>
            <a:r>
              <a:rPr lang="uk" sz="1500" i="1">
                <a:solidFill>
                  <a:schemeClr val="dk1"/>
                </a:solidFill>
                <a:latin typeface="Lobster"/>
                <a:ea typeface="Lobster"/>
                <a:cs typeface="Lobster"/>
                <a:sym typeface="Lobster"/>
              </a:rPr>
              <a:t> призначаються, оскільки не є ефективними);</a:t>
            </a:r>
            <a:endParaRPr sz="1500" i="1">
              <a:solidFill>
                <a:schemeClr val="dk1"/>
              </a:solidFill>
              <a:latin typeface="Lobster"/>
              <a:ea typeface="Lobster"/>
              <a:cs typeface="Lobster"/>
              <a:sym typeface="Lobster"/>
            </a:endParaRPr>
          </a:p>
          <a:p>
            <a:pPr marL="0" lvl="0" indent="0" algn="l" rtl="0">
              <a:lnSpc>
                <a:spcPct val="80000"/>
              </a:lnSpc>
              <a:spcBef>
                <a:spcPts val="1200"/>
              </a:spcBef>
              <a:spcAft>
                <a:spcPts val="0"/>
              </a:spcAft>
              <a:buNone/>
            </a:pPr>
            <a:r>
              <a:rPr lang="uk" sz="1800" i="1">
                <a:solidFill>
                  <a:schemeClr val="dk1"/>
                </a:solidFill>
                <a:latin typeface="Lobster"/>
                <a:ea typeface="Lobster"/>
                <a:cs typeface="Lobster"/>
                <a:sym typeface="Lobster"/>
              </a:rPr>
              <a:t>- у 9 випадках – попередження, яке не перебачено в санкції статті;</a:t>
            </a:r>
            <a:endParaRPr sz="1800" i="1">
              <a:solidFill>
                <a:schemeClr val="dk1"/>
              </a:solidFill>
              <a:latin typeface="Lobster"/>
              <a:ea typeface="Lobster"/>
              <a:cs typeface="Lobster"/>
              <a:sym typeface="Lobster"/>
            </a:endParaRPr>
          </a:p>
          <a:p>
            <a:pPr marL="0" lvl="0" indent="0" algn="l" rtl="0">
              <a:lnSpc>
                <a:spcPct val="115000"/>
              </a:lnSpc>
              <a:spcBef>
                <a:spcPts val="1200"/>
              </a:spcBef>
              <a:spcAft>
                <a:spcPts val="1200"/>
              </a:spcAft>
              <a:buNone/>
            </a:pPr>
            <a:r>
              <a:rPr lang="uk" sz="2432" b="1" i="1">
                <a:solidFill>
                  <a:schemeClr val="dk1"/>
                </a:solidFill>
                <a:latin typeface="Lobster"/>
                <a:ea typeface="Lobster"/>
                <a:cs typeface="Lobster"/>
                <a:sym typeface="Lobster"/>
              </a:rPr>
              <a:t>У 2020 році адміністративними Судами  винесено рішення про накладення стягнення вже у 302 випадках.</a:t>
            </a:r>
            <a:endParaRPr sz="2100">
              <a:latin typeface="Lobster"/>
              <a:ea typeface="Lobster"/>
              <a:cs typeface="Lobster"/>
              <a:sym typeface="Lobster"/>
            </a:endParaRPr>
          </a:p>
        </p:txBody>
      </p:sp>
      <p:pic>
        <p:nvPicPr>
          <p:cNvPr id="71" name="Google Shape;71;p15"/>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subTitle" idx="1"/>
          </p:nvPr>
        </p:nvSpPr>
        <p:spPr>
          <a:xfrm>
            <a:off x="514350" y="134725"/>
            <a:ext cx="5743500" cy="792600"/>
          </a:xfrm>
          <a:prstGeom prst="rect">
            <a:avLst/>
          </a:prstGeom>
        </p:spPr>
        <p:txBody>
          <a:bodyPr spcFirstLastPara="1" wrap="square" lIns="91425" tIns="91425" rIns="91425" bIns="91425" anchor="t" anchorCtr="0">
            <a:noAutofit/>
          </a:bodyPr>
          <a:lstStyle/>
          <a:p>
            <a:pPr marL="0" lvl="0" indent="0" algn="l" rtl="0">
              <a:lnSpc>
                <a:spcPct val="95000"/>
              </a:lnSpc>
              <a:spcBef>
                <a:spcPts val="1200"/>
              </a:spcBef>
              <a:spcAft>
                <a:spcPts val="0"/>
              </a:spcAft>
              <a:buClr>
                <a:schemeClr val="dk1"/>
              </a:buClr>
              <a:buSzPts val="275"/>
              <a:buFont typeface="Arial"/>
              <a:buNone/>
            </a:pPr>
            <a:r>
              <a:rPr lang="uk" sz="1844" i="1">
                <a:solidFill>
                  <a:srgbClr val="FF0000"/>
                </a:solidFill>
                <a:latin typeface="Lobster"/>
                <a:ea typeface="Lobster"/>
                <a:cs typeface="Lobster"/>
                <a:sym typeface="Lobster"/>
              </a:rPr>
              <a:t>Судові справи, які стосуються проблеми булінгу, за ці два роки розглядалися у кожній з 24 областей України.</a:t>
            </a:r>
            <a:r>
              <a:rPr lang="uk" sz="1844" i="1">
                <a:solidFill>
                  <a:schemeClr val="dk1"/>
                </a:solidFill>
                <a:latin typeface="Lobster"/>
                <a:ea typeface="Lobster"/>
                <a:cs typeface="Lobster"/>
                <a:sym typeface="Lobster"/>
              </a:rPr>
              <a:t> </a:t>
            </a:r>
            <a:endParaRPr sz="1844" i="1">
              <a:solidFill>
                <a:schemeClr val="dk1"/>
              </a:solidFill>
              <a:latin typeface="Lobster"/>
              <a:ea typeface="Lobster"/>
              <a:cs typeface="Lobster"/>
              <a:sym typeface="Lobster"/>
            </a:endParaRPr>
          </a:p>
          <a:p>
            <a:pPr marL="0" lvl="0" indent="0" algn="ctr" rtl="0">
              <a:lnSpc>
                <a:spcPct val="80000"/>
              </a:lnSpc>
              <a:spcBef>
                <a:spcPts val="1200"/>
              </a:spcBef>
              <a:spcAft>
                <a:spcPts val="0"/>
              </a:spcAft>
              <a:buSzPts val="275"/>
              <a:buNone/>
            </a:pPr>
            <a:endParaRPr sz="725">
              <a:latin typeface="Lobster"/>
              <a:ea typeface="Lobster"/>
              <a:cs typeface="Lobster"/>
              <a:sym typeface="Lobster"/>
            </a:endParaRPr>
          </a:p>
        </p:txBody>
      </p:sp>
      <p:pic>
        <p:nvPicPr>
          <p:cNvPr id="77" name="Google Shape;77;p16"/>
          <p:cNvPicPr preferRelativeResize="0"/>
          <p:nvPr/>
        </p:nvPicPr>
        <p:blipFill>
          <a:blip r:embed="rId3">
            <a:alphaModFix/>
          </a:blip>
          <a:stretch>
            <a:fillRect/>
          </a:stretch>
        </p:blipFill>
        <p:spPr>
          <a:xfrm>
            <a:off x="6456874" y="0"/>
            <a:ext cx="2687125" cy="1062025"/>
          </a:xfrm>
          <a:prstGeom prst="rect">
            <a:avLst/>
          </a:prstGeom>
          <a:noFill/>
          <a:ln>
            <a:noFill/>
          </a:ln>
        </p:spPr>
      </p:pic>
      <p:graphicFrame>
        <p:nvGraphicFramePr>
          <p:cNvPr id="78" name="Google Shape;78;p16"/>
          <p:cNvGraphicFramePr/>
          <p:nvPr/>
        </p:nvGraphicFramePr>
        <p:xfrm>
          <a:off x="4572000" y="1130800"/>
          <a:ext cx="4239225" cy="3691400"/>
        </p:xfrm>
        <a:graphic>
          <a:graphicData uri="http://schemas.openxmlformats.org/drawingml/2006/table">
            <a:tbl>
              <a:tblPr>
                <a:solidFill>
                  <a:srgbClr val="FFFFFF"/>
                </a:solidFill>
                <a:tableStyleId>{954F0E98-7AD9-4019-9B26-BD0FB8EFBC22}</a:tableStyleId>
              </a:tblPr>
              <a:tblGrid>
                <a:gridCol w="2380925">
                  <a:extLst>
                    <a:ext uri="{9D8B030D-6E8A-4147-A177-3AD203B41FA5}">
                      <a16:colId xmlns:a16="http://schemas.microsoft.com/office/drawing/2014/main" val="20000"/>
                    </a:ext>
                  </a:extLst>
                </a:gridCol>
                <a:gridCol w="1858300">
                  <a:extLst>
                    <a:ext uri="{9D8B030D-6E8A-4147-A177-3AD203B41FA5}">
                      <a16:colId xmlns:a16="http://schemas.microsoft.com/office/drawing/2014/main" val="20001"/>
                    </a:ext>
                  </a:extLst>
                </a:gridCol>
              </a:tblGrid>
              <a:tr h="432950">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Регіон</a:t>
                      </a:r>
                      <a:endParaRPr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Кількість справ</a:t>
                      </a:r>
                      <a:endParaRPr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0"/>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Миколаївська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35</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1"/>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Одеська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23</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2"/>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Полтавська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12</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3"/>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Рівненська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3</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4"/>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Сумська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24</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5"/>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Тернопільська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49</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6"/>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Харківська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27</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7"/>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Херсонська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39</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8"/>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Хмельницька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17</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9"/>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Черкаська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24</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10"/>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Чернівецька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13</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11"/>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Чернігівська область</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11</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12"/>
                  </a:ext>
                </a:extLst>
              </a:tr>
              <a:tr h="250650">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м. Київ</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0"/>
                        </a:spcAft>
                        <a:buNone/>
                      </a:pPr>
                      <a:r>
                        <a:rPr lang="uk" sz="1200" i="1">
                          <a:highlight>
                            <a:srgbClr val="FFFFFF"/>
                          </a:highlight>
                          <a:latin typeface="Times New Roman"/>
                          <a:ea typeface="Times New Roman"/>
                          <a:cs typeface="Times New Roman"/>
                          <a:sym typeface="Times New Roman"/>
                        </a:rPr>
                        <a:t>32</a:t>
                      </a:r>
                      <a:endParaRPr sz="1200"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13"/>
                  </a:ext>
                </a:extLst>
              </a:tr>
            </a:tbl>
          </a:graphicData>
        </a:graphic>
      </p:graphicFrame>
      <p:graphicFrame>
        <p:nvGraphicFramePr>
          <p:cNvPr id="79" name="Google Shape;79;p16"/>
          <p:cNvGraphicFramePr/>
          <p:nvPr>
            <p:extLst>
              <p:ext uri="{D42A27DB-BD31-4B8C-83A1-F6EECF244321}">
                <p14:modId xmlns:p14="http://schemas.microsoft.com/office/powerpoint/2010/main" val="837362931"/>
              </p:ext>
            </p:extLst>
          </p:nvPr>
        </p:nvGraphicFramePr>
        <p:xfrm>
          <a:off x="259977" y="1130800"/>
          <a:ext cx="4024925" cy="3697075"/>
        </p:xfrm>
        <a:graphic>
          <a:graphicData uri="http://schemas.openxmlformats.org/drawingml/2006/table">
            <a:tbl>
              <a:tblPr>
                <a:solidFill>
                  <a:srgbClr val="FFFFFF"/>
                </a:solidFill>
                <a:tableStyleId>{954F0E98-7AD9-4019-9B26-BD0FB8EFBC22}</a:tableStyleId>
              </a:tblPr>
              <a:tblGrid>
                <a:gridCol w="2267475">
                  <a:extLst>
                    <a:ext uri="{9D8B030D-6E8A-4147-A177-3AD203B41FA5}">
                      <a16:colId xmlns:a16="http://schemas.microsoft.com/office/drawing/2014/main" val="20000"/>
                    </a:ext>
                  </a:extLst>
                </a:gridCol>
                <a:gridCol w="1757450">
                  <a:extLst>
                    <a:ext uri="{9D8B030D-6E8A-4147-A177-3AD203B41FA5}">
                      <a16:colId xmlns:a16="http://schemas.microsoft.com/office/drawing/2014/main" val="20001"/>
                    </a:ext>
                  </a:extLst>
                </a:gridCol>
              </a:tblGrid>
              <a:tr h="574300">
                <a:tc>
                  <a:txBody>
                    <a:bodyPr/>
                    <a:lstStyle/>
                    <a:p>
                      <a:pPr marL="0" lvl="0" indent="0" algn="l" rtl="0">
                        <a:lnSpc>
                          <a:spcPct val="10000"/>
                        </a:lnSpc>
                        <a:spcBef>
                          <a:spcPts val="1200"/>
                        </a:spcBef>
                        <a:spcAft>
                          <a:spcPts val="0"/>
                        </a:spcAft>
                        <a:buNone/>
                      </a:pPr>
                      <a:r>
                        <a:rPr lang="uk" sz="1700" i="1" dirty="0">
                          <a:highlight>
                            <a:srgbClr val="FFFFFF"/>
                          </a:highlight>
                          <a:latin typeface="Times New Roman"/>
                          <a:ea typeface="Times New Roman"/>
                          <a:cs typeface="Times New Roman"/>
                          <a:sym typeface="Times New Roman"/>
                        </a:rPr>
                        <a:t> </a:t>
                      </a:r>
                      <a:endParaRPr sz="1700" i="1" dirty="0">
                        <a:highlight>
                          <a:srgbClr val="FFFFFF"/>
                        </a:highlight>
                        <a:latin typeface="Times New Roman"/>
                        <a:ea typeface="Times New Roman"/>
                        <a:cs typeface="Times New Roman"/>
                        <a:sym typeface="Times New Roman"/>
                      </a:endParaRPr>
                    </a:p>
                    <a:p>
                      <a:pPr marL="0" lvl="0" indent="0" algn="l" rtl="0">
                        <a:lnSpc>
                          <a:spcPct val="10000"/>
                        </a:lnSpc>
                        <a:spcBef>
                          <a:spcPts val="1200"/>
                        </a:spcBef>
                        <a:spcAft>
                          <a:spcPts val="1200"/>
                        </a:spcAft>
                        <a:buNone/>
                      </a:pPr>
                      <a:r>
                        <a:rPr lang="uk" sz="1700" i="1" dirty="0">
                          <a:highlight>
                            <a:srgbClr val="FFFFFF"/>
                          </a:highlight>
                          <a:latin typeface="Times New Roman"/>
                          <a:ea typeface="Times New Roman"/>
                          <a:cs typeface="Times New Roman"/>
                          <a:sym typeface="Times New Roman"/>
                        </a:rPr>
                        <a:t>Регіон</a:t>
                      </a:r>
                      <a:endParaRPr sz="1700" i="1" dirty="0">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sz="1700" i="1" dirty="0">
                          <a:highlight>
                            <a:srgbClr val="FFFFFF"/>
                          </a:highlight>
                          <a:latin typeface="Times New Roman"/>
                          <a:ea typeface="Times New Roman"/>
                          <a:cs typeface="Times New Roman"/>
                          <a:sym typeface="Times New Roman"/>
                        </a:rPr>
                        <a:t>Кількість справ</a:t>
                      </a:r>
                      <a:endParaRPr sz="1700" i="1" dirty="0">
                        <a:highlight>
                          <a:srgbClr val="FFFFFF"/>
                        </a:highlight>
                        <a:latin typeface="Times New Roman"/>
                        <a:ea typeface="Times New Roman"/>
                        <a:cs typeface="Times New Roman"/>
                        <a:sym typeface="Times New Roman"/>
                      </a:endParaRPr>
                    </a:p>
                  </a:txBody>
                  <a:tcPr marL="76200" marR="76200" marT="19050" marB="19050">
                    <a:lnL w="12625" cap="flat" cmpd="sng" algn="ctr">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lgn="ctr">
                      <a:solidFill>
                        <a:srgbClr val="EDEDED"/>
                      </a:solidFill>
                      <a:prstDash val="solid"/>
                      <a:round/>
                      <a:headEnd type="none" w="sm" len="sm"/>
                      <a:tailEnd type="none" w="sm" len="sm"/>
                    </a:lnB>
                  </a:tcPr>
                </a:tc>
                <a:extLst>
                  <a:ext uri="{0D108BD9-81ED-4DB2-BD59-A6C34878D82A}">
                    <a16:rowId xmlns:a16="http://schemas.microsoft.com/office/drawing/2014/main" val="10000"/>
                  </a:ext>
                </a:extLst>
              </a:tr>
              <a:tr h="346975">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Вінницька область</a:t>
                      </a:r>
                      <a:endParaRPr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30</a:t>
                      </a:r>
                      <a:endParaRPr i="1">
                        <a:highlight>
                          <a:srgbClr val="FFFFFF"/>
                        </a:highlight>
                        <a:latin typeface="Times New Roman"/>
                        <a:ea typeface="Times New Roman"/>
                        <a:cs typeface="Times New Roman"/>
                        <a:sym typeface="Times New Roman"/>
                      </a:endParaRPr>
                    </a:p>
                  </a:txBody>
                  <a:tcPr marL="76200" marR="76200" marT="19050" marB="19050">
                    <a:lnL w="12625" cap="flat" cmpd="sng" algn="ctr">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lgn="ctr">
                      <a:solidFill>
                        <a:srgbClr val="EDEDED"/>
                      </a:solidFill>
                      <a:prstDash val="solid"/>
                      <a:round/>
                      <a:headEnd type="none" w="sm" len="sm"/>
                      <a:tailEnd type="none" w="sm" len="sm"/>
                    </a:lnT>
                    <a:lnB w="12625" cap="flat" cmpd="sng" algn="ctr">
                      <a:solidFill>
                        <a:srgbClr val="EDEDED"/>
                      </a:solidFill>
                      <a:prstDash val="solid"/>
                      <a:round/>
                      <a:headEnd type="none" w="sm" len="sm"/>
                      <a:tailEnd type="none" w="sm" len="sm"/>
                    </a:lnB>
                  </a:tcPr>
                </a:tc>
                <a:extLst>
                  <a:ext uri="{0D108BD9-81ED-4DB2-BD59-A6C34878D82A}">
                    <a16:rowId xmlns:a16="http://schemas.microsoft.com/office/drawing/2014/main" val="10001"/>
                  </a:ext>
                </a:extLst>
              </a:tr>
              <a:tr h="346975">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Волинська область</a:t>
                      </a:r>
                      <a:endParaRPr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i="1" dirty="0">
                          <a:highlight>
                            <a:srgbClr val="FFFFFF"/>
                          </a:highlight>
                          <a:latin typeface="Times New Roman"/>
                          <a:ea typeface="Times New Roman"/>
                          <a:cs typeface="Times New Roman"/>
                          <a:sym typeface="Times New Roman"/>
                        </a:rPr>
                        <a:t>8</a:t>
                      </a:r>
                      <a:endParaRPr i="1" dirty="0">
                        <a:highlight>
                          <a:srgbClr val="FFFFFF"/>
                        </a:highlight>
                        <a:latin typeface="Times New Roman"/>
                        <a:ea typeface="Times New Roman"/>
                        <a:cs typeface="Times New Roman"/>
                        <a:sym typeface="Times New Roman"/>
                      </a:endParaRPr>
                    </a:p>
                  </a:txBody>
                  <a:tcPr marL="76200" marR="76200" marT="19050" marB="19050">
                    <a:lnL w="12625" cap="flat" cmpd="sng" algn="ctr">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lgn="ctr">
                      <a:solidFill>
                        <a:srgbClr val="EDEDED"/>
                      </a:solidFill>
                      <a:prstDash val="solid"/>
                      <a:round/>
                      <a:headEnd type="none" w="sm" len="sm"/>
                      <a:tailEnd type="none" w="sm" len="sm"/>
                    </a:lnT>
                    <a:lnB w="12625" cap="flat" cmpd="sng" algn="ctr">
                      <a:solidFill>
                        <a:srgbClr val="EDEDED"/>
                      </a:solidFill>
                      <a:prstDash val="solid"/>
                      <a:round/>
                      <a:headEnd type="none" w="sm" len="sm"/>
                      <a:tailEnd type="none" w="sm" len="sm"/>
                    </a:lnB>
                  </a:tcPr>
                </a:tc>
                <a:extLst>
                  <a:ext uri="{0D108BD9-81ED-4DB2-BD59-A6C34878D82A}">
                    <a16:rowId xmlns:a16="http://schemas.microsoft.com/office/drawing/2014/main" val="10002"/>
                  </a:ext>
                </a:extLst>
              </a:tr>
              <a:tr h="346975">
                <a:tc>
                  <a:txBody>
                    <a:bodyPr/>
                    <a:lstStyle/>
                    <a:p>
                      <a:pPr marL="0" lvl="0" indent="0" algn="l" rtl="0">
                        <a:lnSpc>
                          <a:spcPct val="10000"/>
                        </a:lnSpc>
                        <a:spcBef>
                          <a:spcPts val="1200"/>
                        </a:spcBef>
                        <a:spcAft>
                          <a:spcPts val="1200"/>
                        </a:spcAft>
                        <a:buNone/>
                      </a:pPr>
                      <a:r>
                        <a:rPr lang="uk" i="1">
                          <a:highlight>
                            <a:schemeClr val="accent6"/>
                          </a:highlight>
                          <a:latin typeface="Times New Roman"/>
                          <a:ea typeface="Times New Roman"/>
                          <a:cs typeface="Times New Roman"/>
                          <a:sym typeface="Times New Roman"/>
                        </a:rPr>
                        <a:t>Дніпропетровська область</a:t>
                      </a:r>
                      <a:endParaRPr i="1">
                        <a:highlight>
                          <a:schemeClr val="accent6"/>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i="1">
                          <a:highlight>
                            <a:schemeClr val="accent6"/>
                          </a:highlight>
                          <a:latin typeface="Times New Roman"/>
                          <a:ea typeface="Times New Roman"/>
                          <a:cs typeface="Times New Roman"/>
                          <a:sym typeface="Times New Roman"/>
                        </a:rPr>
                        <a:t>35</a:t>
                      </a:r>
                      <a:endParaRPr i="1">
                        <a:highlight>
                          <a:schemeClr val="accent6"/>
                        </a:highlight>
                        <a:latin typeface="Times New Roman"/>
                        <a:ea typeface="Times New Roman"/>
                        <a:cs typeface="Times New Roman"/>
                        <a:sym typeface="Times New Roman"/>
                      </a:endParaRPr>
                    </a:p>
                  </a:txBody>
                  <a:tcPr marL="76200" marR="76200" marT="19050" marB="19050">
                    <a:lnL w="12625" cap="flat" cmpd="sng" algn="ctr">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lgn="ctr">
                      <a:solidFill>
                        <a:srgbClr val="EDEDED"/>
                      </a:solidFill>
                      <a:prstDash val="solid"/>
                      <a:round/>
                      <a:headEnd type="none" w="sm" len="sm"/>
                      <a:tailEnd type="none" w="sm" len="sm"/>
                    </a:lnT>
                    <a:lnB w="12625" cap="flat" cmpd="sng" algn="ctr">
                      <a:solidFill>
                        <a:srgbClr val="EDEDED"/>
                      </a:solidFill>
                      <a:prstDash val="solid"/>
                      <a:round/>
                      <a:headEnd type="none" w="sm" len="sm"/>
                      <a:tailEnd type="none" w="sm" len="sm"/>
                    </a:lnB>
                  </a:tcPr>
                </a:tc>
                <a:extLst>
                  <a:ext uri="{0D108BD9-81ED-4DB2-BD59-A6C34878D82A}">
                    <a16:rowId xmlns:a16="http://schemas.microsoft.com/office/drawing/2014/main" val="10003"/>
                  </a:ext>
                </a:extLst>
              </a:tr>
              <a:tr h="346975">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Донецька область</a:t>
                      </a:r>
                      <a:endParaRPr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23</a:t>
                      </a:r>
                      <a:endParaRPr i="1">
                        <a:highlight>
                          <a:srgbClr val="FFFFFF"/>
                        </a:highlight>
                        <a:latin typeface="Times New Roman"/>
                        <a:ea typeface="Times New Roman"/>
                        <a:cs typeface="Times New Roman"/>
                        <a:sym typeface="Times New Roman"/>
                      </a:endParaRPr>
                    </a:p>
                  </a:txBody>
                  <a:tcPr marL="76200" marR="76200" marT="19050" marB="19050">
                    <a:lnL w="12625" cap="flat" cmpd="sng" algn="ctr">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lgn="ctr">
                      <a:solidFill>
                        <a:srgbClr val="EDEDED"/>
                      </a:solidFill>
                      <a:prstDash val="solid"/>
                      <a:round/>
                      <a:headEnd type="none" w="sm" len="sm"/>
                      <a:tailEnd type="none" w="sm" len="sm"/>
                    </a:lnT>
                    <a:lnB w="12625" cap="flat" cmpd="sng" algn="ctr">
                      <a:solidFill>
                        <a:srgbClr val="EDEDED"/>
                      </a:solidFill>
                      <a:prstDash val="solid"/>
                      <a:round/>
                      <a:headEnd type="none" w="sm" len="sm"/>
                      <a:tailEnd type="none" w="sm" len="sm"/>
                    </a:lnB>
                  </a:tcPr>
                </a:tc>
                <a:extLst>
                  <a:ext uri="{0D108BD9-81ED-4DB2-BD59-A6C34878D82A}">
                    <a16:rowId xmlns:a16="http://schemas.microsoft.com/office/drawing/2014/main" val="10004"/>
                  </a:ext>
                </a:extLst>
              </a:tr>
              <a:tr h="346975">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Житомирська область</a:t>
                      </a:r>
                      <a:endParaRPr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26</a:t>
                      </a:r>
                      <a:endParaRPr i="1">
                        <a:highlight>
                          <a:srgbClr val="FFFFFF"/>
                        </a:highlight>
                        <a:latin typeface="Times New Roman"/>
                        <a:ea typeface="Times New Roman"/>
                        <a:cs typeface="Times New Roman"/>
                        <a:sym typeface="Times New Roman"/>
                      </a:endParaRPr>
                    </a:p>
                  </a:txBody>
                  <a:tcPr marL="76200" marR="76200" marT="19050" marB="19050">
                    <a:lnL w="12625" cap="flat" cmpd="sng" algn="ctr">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lgn="ctr">
                      <a:solidFill>
                        <a:srgbClr val="EDEDED"/>
                      </a:solidFill>
                      <a:prstDash val="solid"/>
                      <a:round/>
                      <a:headEnd type="none" w="sm" len="sm"/>
                      <a:tailEnd type="none" w="sm" len="sm"/>
                    </a:lnT>
                    <a:lnB w="12625" cap="flat" cmpd="sng" algn="ctr">
                      <a:solidFill>
                        <a:srgbClr val="EDEDED"/>
                      </a:solidFill>
                      <a:prstDash val="solid"/>
                      <a:round/>
                      <a:headEnd type="none" w="sm" len="sm"/>
                      <a:tailEnd type="none" w="sm" len="sm"/>
                    </a:lnB>
                  </a:tcPr>
                </a:tc>
                <a:extLst>
                  <a:ext uri="{0D108BD9-81ED-4DB2-BD59-A6C34878D82A}">
                    <a16:rowId xmlns:a16="http://schemas.microsoft.com/office/drawing/2014/main" val="10005"/>
                  </a:ext>
                </a:extLst>
              </a:tr>
              <a:tr h="346975">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Закарпатська область</a:t>
                      </a:r>
                      <a:endParaRPr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17</a:t>
                      </a:r>
                      <a:endParaRPr i="1">
                        <a:highlight>
                          <a:srgbClr val="FFFFFF"/>
                        </a:highlight>
                        <a:latin typeface="Times New Roman"/>
                        <a:ea typeface="Times New Roman"/>
                        <a:cs typeface="Times New Roman"/>
                        <a:sym typeface="Times New Roman"/>
                      </a:endParaRPr>
                    </a:p>
                  </a:txBody>
                  <a:tcPr marL="76200" marR="76200" marT="19050" marB="19050">
                    <a:lnL w="12625" cap="flat" cmpd="sng" algn="ctr">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lgn="ctr">
                      <a:solidFill>
                        <a:srgbClr val="EDEDED"/>
                      </a:solidFill>
                      <a:prstDash val="solid"/>
                      <a:round/>
                      <a:headEnd type="none" w="sm" len="sm"/>
                      <a:tailEnd type="none" w="sm" len="sm"/>
                    </a:lnT>
                    <a:lnB w="12625" cap="flat" cmpd="sng" algn="ctr">
                      <a:solidFill>
                        <a:srgbClr val="EDEDED"/>
                      </a:solidFill>
                      <a:prstDash val="solid"/>
                      <a:round/>
                      <a:headEnd type="none" w="sm" len="sm"/>
                      <a:tailEnd type="none" w="sm" len="sm"/>
                    </a:lnB>
                  </a:tcPr>
                </a:tc>
                <a:extLst>
                  <a:ext uri="{0D108BD9-81ED-4DB2-BD59-A6C34878D82A}">
                    <a16:rowId xmlns:a16="http://schemas.microsoft.com/office/drawing/2014/main" val="10006"/>
                  </a:ext>
                </a:extLst>
              </a:tr>
              <a:tr h="346975">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Запорізька область</a:t>
                      </a:r>
                      <a:endParaRPr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43</a:t>
                      </a:r>
                      <a:endParaRPr i="1">
                        <a:highlight>
                          <a:srgbClr val="FFFFFF"/>
                        </a:highlight>
                        <a:latin typeface="Times New Roman"/>
                        <a:ea typeface="Times New Roman"/>
                        <a:cs typeface="Times New Roman"/>
                        <a:sym typeface="Times New Roman"/>
                      </a:endParaRPr>
                    </a:p>
                  </a:txBody>
                  <a:tcPr marL="76200" marR="76200" marT="19050" marB="19050">
                    <a:lnL w="12625" cap="flat" cmpd="sng" algn="ctr">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lgn="ctr">
                      <a:solidFill>
                        <a:srgbClr val="EDEDED"/>
                      </a:solidFill>
                      <a:prstDash val="solid"/>
                      <a:round/>
                      <a:headEnd type="none" w="sm" len="sm"/>
                      <a:tailEnd type="none" w="sm" len="sm"/>
                    </a:lnT>
                    <a:lnB w="12625" cap="flat" cmpd="sng" algn="ctr">
                      <a:solidFill>
                        <a:srgbClr val="EDEDED"/>
                      </a:solidFill>
                      <a:prstDash val="solid"/>
                      <a:round/>
                      <a:headEnd type="none" w="sm" len="sm"/>
                      <a:tailEnd type="none" w="sm" len="sm"/>
                    </a:lnB>
                  </a:tcPr>
                </a:tc>
                <a:extLst>
                  <a:ext uri="{0D108BD9-81ED-4DB2-BD59-A6C34878D82A}">
                    <a16:rowId xmlns:a16="http://schemas.microsoft.com/office/drawing/2014/main" val="10007"/>
                  </a:ext>
                </a:extLst>
              </a:tr>
              <a:tr h="346975">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Івано-Франківська область</a:t>
                      </a:r>
                      <a:endParaRPr i="1">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i="1">
                          <a:highlight>
                            <a:srgbClr val="FFFFFF"/>
                          </a:highlight>
                          <a:latin typeface="Times New Roman"/>
                          <a:ea typeface="Times New Roman"/>
                          <a:cs typeface="Times New Roman"/>
                          <a:sym typeface="Times New Roman"/>
                        </a:rPr>
                        <a:t>10</a:t>
                      </a:r>
                      <a:endParaRPr i="1">
                        <a:highlight>
                          <a:srgbClr val="FFFFFF"/>
                        </a:highlight>
                        <a:latin typeface="Times New Roman"/>
                        <a:ea typeface="Times New Roman"/>
                        <a:cs typeface="Times New Roman"/>
                        <a:sym typeface="Times New Roman"/>
                      </a:endParaRPr>
                    </a:p>
                  </a:txBody>
                  <a:tcPr marL="76200" marR="76200" marT="19050" marB="19050">
                    <a:lnL w="12625" cap="flat" cmpd="sng" algn="ctr">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lgn="ctr">
                      <a:solidFill>
                        <a:srgbClr val="EDEDED"/>
                      </a:solidFill>
                      <a:prstDash val="solid"/>
                      <a:round/>
                      <a:headEnd type="none" w="sm" len="sm"/>
                      <a:tailEnd type="none" w="sm" len="sm"/>
                    </a:lnT>
                    <a:lnB w="12625" cap="flat" cmpd="sng" algn="ctr">
                      <a:solidFill>
                        <a:srgbClr val="EDEDED"/>
                      </a:solidFill>
                      <a:prstDash val="solid"/>
                      <a:round/>
                      <a:headEnd type="none" w="sm" len="sm"/>
                      <a:tailEnd type="none" w="sm" len="sm"/>
                    </a:lnB>
                  </a:tcPr>
                </a:tc>
                <a:extLst>
                  <a:ext uri="{0D108BD9-81ED-4DB2-BD59-A6C34878D82A}">
                    <a16:rowId xmlns:a16="http://schemas.microsoft.com/office/drawing/2014/main" val="10008"/>
                  </a:ext>
                </a:extLst>
              </a:tr>
              <a:tr h="346975">
                <a:tc>
                  <a:txBody>
                    <a:bodyPr/>
                    <a:lstStyle/>
                    <a:p>
                      <a:pPr marL="0" lvl="0" indent="0" algn="l" rtl="0">
                        <a:lnSpc>
                          <a:spcPct val="10000"/>
                        </a:lnSpc>
                        <a:spcBef>
                          <a:spcPts val="1200"/>
                        </a:spcBef>
                        <a:spcAft>
                          <a:spcPts val="1200"/>
                        </a:spcAft>
                        <a:buNone/>
                      </a:pPr>
                      <a:r>
                        <a:rPr lang="uk" i="1" dirty="0">
                          <a:highlight>
                            <a:srgbClr val="FFFFFF"/>
                          </a:highlight>
                          <a:latin typeface="Times New Roman"/>
                          <a:ea typeface="Times New Roman"/>
                          <a:cs typeface="Times New Roman"/>
                          <a:sym typeface="Times New Roman"/>
                        </a:rPr>
                        <a:t>Київська область</a:t>
                      </a:r>
                      <a:endParaRPr i="1" dirty="0">
                        <a:highlight>
                          <a:srgbClr val="FFFFFF"/>
                        </a:highlight>
                        <a:latin typeface="Times New Roman"/>
                        <a:ea typeface="Times New Roman"/>
                        <a:cs typeface="Times New Roman"/>
                        <a:sym typeface="Times New Roman"/>
                      </a:endParaRPr>
                    </a:p>
                  </a:txBody>
                  <a:tcPr marL="76200" marR="76200" marT="19050" marB="19050">
                    <a:lnL w="12625" cap="flat" cmpd="sng">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tc>
                  <a:txBody>
                    <a:bodyPr/>
                    <a:lstStyle/>
                    <a:p>
                      <a:pPr marL="0" lvl="0" indent="0" algn="l" rtl="0">
                        <a:lnSpc>
                          <a:spcPct val="10000"/>
                        </a:lnSpc>
                        <a:spcBef>
                          <a:spcPts val="1200"/>
                        </a:spcBef>
                        <a:spcAft>
                          <a:spcPts val="1200"/>
                        </a:spcAft>
                        <a:buNone/>
                      </a:pPr>
                      <a:r>
                        <a:rPr lang="uk" i="1" dirty="0">
                          <a:highlight>
                            <a:srgbClr val="FFFFFF"/>
                          </a:highlight>
                          <a:latin typeface="Times New Roman"/>
                          <a:ea typeface="Times New Roman"/>
                          <a:cs typeface="Times New Roman"/>
                          <a:sym typeface="Times New Roman"/>
                        </a:rPr>
                        <a:t>43</a:t>
                      </a:r>
                      <a:endParaRPr i="1" dirty="0">
                        <a:highlight>
                          <a:srgbClr val="FFFFFF"/>
                        </a:highlight>
                        <a:latin typeface="Times New Roman"/>
                        <a:ea typeface="Times New Roman"/>
                        <a:cs typeface="Times New Roman"/>
                        <a:sym typeface="Times New Roman"/>
                      </a:endParaRPr>
                    </a:p>
                  </a:txBody>
                  <a:tcPr marL="76200" marR="76200" marT="19050" marB="19050">
                    <a:lnL w="12625" cap="flat" cmpd="sng" algn="ctr">
                      <a:solidFill>
                        <a:srgbClr val="EDEDED"/>
                      </a:solidFill>
                      <a:prstDash val="solid"/>
                      <a:round/>
                      <a:headEnd type="none" w="sm" len="sm"/>
                      <a:tailEnd type="none" w="sm" len="sm"/>
                    </a:lnL>
                    <a:lnR w="12625" cap="flat" cmpd="sng">
                      <a:solidFill>
                        <a:srgbClr val="EDEDED"/>
                      </a:solidFill>
                      <a:prstDash val="solid"/>
                      <a:round/>
                      <a:headEnd type="none" w="sm" len="sm"/>
                      <a:tailEnd type="none" w="sm" len="sm"/>
                    </a:lnR>
                    <a:lnT w="12625" cap="flat" cmpd="sng" algn="ctr">
                      <a:solidFill>
                        <a:srgbClr val="EDEDED"/>
                      </a:solidFill>
                      <a:prstDash val="solid"/>
                      <a:round/>
                      <a:headEnd type="none" w="sm" len="sm"/>
                      <a:tailEnd type="none" w="sm" len="sm"/>
                    </a:lnT>
                    <a:lnB w="12625" cap="flat" cmpd="sng">
                      <a:solidFill>
                        <a:srgbClr val="EDEDED"/>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pic>
        <p:nvPicPr>
          <p:cNvPr id="4" name="Рисунок 3">
            <a:extLst>
              <a:ext uri="{FF2B5EF4-FFF2-40B4-BE49-F238E27FC236}">
                <a16:creationId xmlns:a16="http://schemas.microsoft.com/office/drawing/2014/main" id="{0CAD3262-1E16-4F71-A678-78421112374F}"/>
              </a:ext>
            </a:extLst>
          </p:cNvPr>
          <p:cNvPicPr>
            <a:picLocks noChangeAspect="1"/>
          </p:cNvPicPr>
          <p:nvPr/>
        </p:nvPicPr>
        <p:blipFill rotWithShape="1">
          <a:blip r:embed="rId4"/>
          <a:srcRect l="23323" t="29804" r="9240" b="17386"/>
          <a:stretch/>
        </p:blipFill>
        <p:spPr>
          <a:xfrm>
            <a:off x="199465" y="996100"/>
            <a:ext cx="8733311" cy="38986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ctrTitle"/>
          </p:nvPr>
        </p:nvSpPr>
        <p:spPr>
          <a:xfrm>
            <a:off x="182175" y="3321800"/>
            <a:ext cx="8306400" cy="1918200"/>
          </a:xfrm>
          <a:prstGeom prst="rect">
            <a:avLst/>
          </a:prstGeom>
        </p:spPr>
        <p:txBody>
          <a:bodyPr spcFirstLastPara="1" wrap="square" lIns="91425" tIns="91425" rIns="91425" bIns="91425" anchor="b" anchorCtr="0">
            <a:normAutofit fontScale="90000"/>
          </a:bodyPr>
          <a:lstStyle/>
          <a:p>
            <a:pPr marL="0" lvl="0" indent="0" algn="just" rtl="0">
              <a:lnSpc>
                <a:spcPct val="115000"/>
              </a:lnSpc>
              <a:spcBef>
                <a:spcPts val="1200"/>
              </a:spcBef>
              <a:spcAft>
                <a:spcPts val="0"/>
              </a:spcAft>
              <a:buClr>
                <a:schemeClr val="dk1"/>
              </a:buClr>
              <a:buSzPct val="63461"/>
              <a:buFont typeface="Arial"/>
              <a:buNone/>
            </a:pPr>
            <a:r>
              <a:rPr lang="uk" sz="1733" i="1">
                <a:solidFill>
                  <a:srgbClr val="0000FF"/>
                </a:solidFill>
                <a:latin typeface="Impact"/>
                <a:ea typeface="Impact"/>
                <a:cs typeface="Impact"/>
                <a:sym typeface="Impact"/>
              </a:rPr>
              <a:t>Бе</a:t>
            </a:r>
            <a:r>
              <a:rPr lang="uk" sz="1844" i="1">
                <a:solidFill>
                  <a:srgbClr val="0000FF"/>
                </a:solidFill>
                <a:latin typeface="Impact"/>
                <a:ea typeface="Impact"/>
                <a:cs typeface="Impact"/>
                <a:sym typeface="Impact"/>
              </a:rPr>
              <a:t>зпечне освітнє середовище</a:t>
            </a:r>
            <a:r>
              <a:rPr lang="uk" sz="1844" i="1">
                <a:latin typeface="Times New Roman"/>
                <a:ea typeface="Times New Roman"/>
                <a:cs typeface="Times New Roman"/>
                <a:sym typeface="Times New Roman"/>
              </a:rPr>
              <a:t> –</a:t>
            </a:r>
            <a:r>
              <a:rPr lang="uk" sz="1844" i="1">
                <a:latin typeface="Lobster"/>
                <a:ea typeface="Lobster"/>
                <a:cs typeface="Lobster"/>
                <a:sym typeface="Lobster"/>
              </a:rPr>
              <a:t> </a:t>
            </a:r>
            <a:r>
              <a:rPr lang="uk" sz="1844" i="1">
                <a:solidFill>
                  <a:srgbClr val="FF0000"/>
                </a:solidFill>
                <a:latin typeface="Lobster"/>
                <a:ea typeface="Lobster"/>
                <a:cs typeface="Lobster"/>
                <a:sym typeface="Lobster"/>
              </a:rPr>
              <a:t>сукупність умов у закладі освіти, що унеможливлюють заподіяння учасникам освітнього процесу </a:t>
            </a:r>
            <a:r>
              <a:rPr lang="uk" sz="1844" i="1" u="sng">
                <a:solidFill>
                  <a:srgbClr val="FF0000"/>
                </a:solidFill>
                <a:latin typeface="Lobster"/>
                <a:ea typeface="Lobster"/>
                <a:cs typeface="Lobster"/>
                <a:sym typeface="Lobster"/>
              </a:rPr>
              <a:t>фізичної, майнової та/або моральної шкоди</a:t>
            </a:r>
            <a:r>
              <a:rPr lang="uk" sz="1844" i="1">
                <a:solidFill>
                  <a:srgbClr val="FF0000"/>
                </a:solidFill>
                <a:latin typeface="Lobster"/>
                <a:ea typeface="Lobster"/>
                <a:cs typeface="Lobster"/>
                <a:sym typeface="Lobster"/>
              </a:rPr>
              <a:t>, зокрема внаслідок недотримання вимог санітарних, протипожежних та/або будівельних норм і правил, законодавства щодо кібербезпеки, захисту персональних даних, безпеки харчових продуктів та/або надання неякісних послуг з харчування, </a:t>
            </a:r>
            <a:r>
              <a:rPr lang="uk" sz="1844" i="1" u="sng">
                <a:solidFill>
                  <a:srgbClr val="FF0000"/>
                </a:solidFill>
                <a:latin typeface="Lobster"/>
                <a:ea typeface="Lobster"/>
                <a:cs typeface="Lobster"/>
                <a:sym typeface="Lobster"/>
              </a:rPr>
              <a:t>шляхом фізичного та/або психологічного насильства, експлуатації, дискримінації за будь-якою ознакою, приниження честі, гідності, ділової репутації (булінг (цькування), поширення неправдивих відомостей тощо)</a:t>
            </a:r>
            <a:r>
              <a:rPr lang="uk" sz="1844" i="1">
                <a:solidFill>
                  <a:srgbClr val="FF0000"/>
                </a:solidFill>
                <a:latin typeface="Lobster"/>
                <a:ea typeface="Lobster"/>
                <a:cs typeface="Lobster"/>
                <a:sym typeface="Lobster"/>
              </a:rPr>
              <a:t>, пропаганди та/або агітації, у тому числі з використанням кіберпростору, а також унеможливлюють вживання на території закладу освіти алкогольних напоїв, тютюнових виробів, наркотичних засобів, психотропних речовин. (підпункт 1 пункту 1 статті 1 ЗУ «Про повну загальну середню освіту»</a:t>
            </a:r>
            <a:endParaRPr sz="1844" i="1">
              <a:solidFill>
                <a:srgbClr val="FF0000"/>
              </a:solidFill>
              <a:latin typeface="Lobster"/>
              <a:ea typeface="Lobster"/>
              <a:cs typeface="Lobster"/>
              <a:sym typeface="Lobster"/>
            </a:endParaRPr>
          </a:p>
          <a:p>
            <a:pPr marL="0" lvl="0" indent="0" algn="ctr" rtl="0">
              <a:spcBef>
                <a:spcPts val="1200"/>
              </a:spcBef>
              <a:spcAft>
                <a:spcPts val="0"/>
              </a:spcAft>
              <a:buNone/>
            </a:pPr>
            <a:endParaRPr sz="3300" b="1" i="1">
              <a:solidFill>
                <a:srgbClr val="FF9900"/>
              </a:solidFill>
              <a:latin typeface="Lobster"/>
              <a:ea typeface="Lobster"/>
              <a:cs typeface="Lobster"/>
              <a:sym typeface="Lobster"/>
            </a:endParaRPr>
          </a:p>
        </p:txBody>
      </p:sp>
      <p:pic>
        <p:nvPicPr>
          <p:cNvPr id="85" name="Google Shape;85;p17"/>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ctrTitle"/>
          </p:nvPr>
        </p:nvSpPr>
        <p:spPr>
          <a:xfrm>
            <a:off x="215275" y="1371625"/>
            <a:ext cx="8520600" cy="3354000"/>
          </a:xfrm>
          <a:prstGeom prst="rect">
            <a:avLst/>
          </a:prstGeom>
        </p:spPr>
        <p:txBody>
          <a:bodyPr spcFirstLastPara="1" wrap="square" lIns="91425" tIns="91425" rIns="91425" bIns="91425" anchor="b" anchorCtr="0">
            <a:normAutofit fontScale="90000"/>
          </a:bodyPr>
          <a:lstStyle/>
          <a:p>
            <a:pPr marL="0" lvl="0" indent="0" algn="l" rtl="0">
              <a:lnSpc>
                <a:spcPct val="115000"/>
              </a:lnSpc>
              <a:spcBef>
                <a:spcPts val="1200"/>
              </a:spcBef>
              <a:spcAft>
                <a:spcPts val="0"/>
              </a:spcAft>
              <a:buClr>
                <a:schemeClr val="dk1"/>
              </a:buClr>
              <a:buSzPct val="35869"/>
              <a:buFont typeface="Arial"/>
              <a:buNone/>
            </a:pPr>
            <a:r>
              <a:rPr lang="uk" sz="3066" b="1" i="1">
                <a:solidFill>
                  <a:srgbClr val="FF0000"/>
                </a:solidFill>
                <a:latin typeface="Lobster"/>
                <a:ea typeface="Lobster"/>
                <a:cs typeface="Lobster"/>
                <a:sym typeface="Lobster"/>
              </a:rPr>
              <a:t>СКЛАДОВІ 	БЕЗПЕЧНОГО  ОСВІТНЬОГО   </a:t>
            </a:r>
            <a:br>
              <a:rPr lang="uk" sz="3066" b="1" i="1">
                <a:solidFill>
                  <a:srgbClr val="FF0000"/>
                </a:solidFill>
                <a:latin typeface="Lobster"/>
                <a:ea typeface="Lobster"/>
                <a:cs typeface="Lobster"/>
                <a:sym typeface="Lobster"/>
              </a:rPr>
            </a:br>
            <a:r>
              <a:rPr lang="uk" sz="3066" b="1" i="1">
                <a:solidFill>
                  <a:srgbClr val="FF0000"/>
                </a:solidFill>
                <a:latin typeface="Lobster"/>
                <a:ea typeface="Lobster"/>
                <a:cs typeface="Lobster"/>
                <a:sym typeface="Lobster"/>
              </a:rPr>
              <a:t>СЕРЕДОВИЩА</a:t>
            </a:r>
            <a:endParaRPr sz="3066" b="1" i="1">
              <a:solidFill>
                <a:srgbClr val="FF0000"/>
              </a:solidFill>
              <a:latin typeface="Lobster"/>
              <a:ea typeface="Lobster"/>
              <a:cs typeface="Lobster"/>
              <a:sym typeface="Lobster"/>
            </a:endParaRPr>
          </a:p>
          <a:p>
            <a:pPr marL="0" lvl="0" indent="0" algn="l" rtl="0">
              <a:lnSpc>
                <a:spcPct val="115000"/>
              </a:lnSpc>
              <a:spcBef>
                <a:spcPts val="1200"/>
              </a:spcBef>
              <a:spcAft>
                <a:spcPts val="0"/>
              </a:spcAft>
              <a:buClr>
                <a:schemeClr val="dk1"/>
              </a:buClr>
              <a:buSzPct val="38671"/>
              <a:buFont typeface="Arial"/>
              <a:buNone/>
            </a:pPr>
            <a:r>
              <a:rPr lang="uk" sz="2844">
                <a:solidFill>
                  <a:srgbClr val="351C75"/>
                </a:solidFill>
                <a:latin typeface="Lobster"/>
                <a:ea typeface="Lobster"/>
                <a:cs typeface="Lobster"/>
                <a:sym typeface="Lobster"/>
              </a:rPr>
              <a:t>v</a:t>
            </a:r>
            <a:r>
              <a:rPr lang="uk" sz="2844" b="1">
                <a:solidFill>
                  <a:srgbClr val="351C75"/>
                </a:solidFill>
                <a:latin typeface="Lobster"/>
                <a:ea typeface="Lobster"/>
                <a:cs typeface="Lobster"/>
                <a:sym typeface="Lobster"/>
              </a:rPr>
              <a:t>безпечні й комфортні умови праці та навчання;</a:t>
            </a:r>
            <a:endParaRPr sz="2844" b="1">
              <a:solidFill>
                <a:srgbClr val="351C75"/>
              </a:solidFill>
              <a:latin typeface="Lobster"/>
              <a:ea typeface="Lobster"/>
              <a:cs typeface="Lobster"/>
              <a:sym typeface="Lobster"/>
            </a:endParaRPr>
          </a:p>
          <a:p>
            <a:pPr marL="0" lvl="0" indent="0" algn="l" rtl="0">
              <a:lnSpc>
                <a:spcPct val="115000"/>
              </a:lnSpc>
              <a:spcBef>
                <a:spcPts val="1200"/>
              </a:spcBef>
              <a:spcAft>
                <a:spcPts val="0"/>
              </a:spcAft>
              <a:buClr>
                <a:schemeClr val="dk1"/>
              </a:buClr>
              <a:buSzPct val="38671"/>
              <a:buFont typeface="Arial"/>
              <a:buNone/>
            </a:pPr>
            <a:r>
              <a:rPr lang="uk" sz="2844">
                <a:solidFill>
                  <a:srgbClr val="351C75"/>
                </a:solidFill>
                <a:highlight>
                  <a:srgbClr val="FFFF00"/>
                </a:highlight>
                <a:latin typeface="Lobster"/>
                <a:ea typeface="Lobster"/>
                <a:cs typeface="Lobster"/>
                <a:sym typeface="Lobster"/>
              </a:rPr>
              <a:t>v</a:t>
            </a:r>
            <a:r>
              <a:rPr lang="uk" sz="2844" b="1">
                <a:solidFill>
                  <a:srgbClr val="351C75"/>
                </a:solidFill>
                <a:highlight>
                  <a:srgbClr val="FFFF00"/>
                </a:highlight>
                <a:latin typeface="Lobster"/>
                <a:ea typeface="Lobster"/>
                <a:cs typeface="Lobster"/>
                <a:sym typeface="Lobster"/>
              </a:rPr>
              <a:t>освітнє середовище вільне від будь-яких форм дискримінації та насильства, цькування;</a:t>
            </a:r>
            <a:endParaRPr sz="2844" b="1">
              <a:solidFill>
                <a:srgbClr val="351C75"/>
              </a:solidFill>
              <a:highlight>
                <a:srgbClr val="FFFF00"/>
              </a:highlight>
              <a:latin typeface="Lobster"/>
              <a:ea typeface="Lobster"/>
              <a:cs typeface="Lobster"/>
              <a:sym typeface="Lobster"/>
            </a:endParaRPr>
          </a:p>
          <a:p>
            <a:pPr marL="0" lvl="0" indent="0" algn="l" rtl="0">
              <a:lnSpc>
                <a:spcPct val="115000"/>
              </a:lnSpc>
              <a:spcBef>
                <a:spcPts val="1200"/>
              </a:spcBef>
              <a:spcAft>
                <a:spcPts val="0"/>
              </a:spcAft>
              <a:buClr>
                <a:schemeClr val="dk1"/>
              </a:buClr>
              <a:buSzPct val="38671"/>
              <a:buFont typeface="Arial"/>
              <a:buNone/>
            </a:pPr>
            <a:r>
              <a:rPr lang="uk" sz="2844">
                <a:solidFill>
                  <a:srgbClr val="351C75"/>
                </a:solidFill>
                <a:latin typeface="Lobster"/>
                <a:ea typeface="Lobster"/>
                <a:cs typeface="Lobster"/>
                <a:sym typeface="Lobster"/>
              </a:rPr>
              <a:t>v</a:t>
            </a:r>
            <a:r>
              <a:rPr lang="uk" sz="2844" b="1">
                <a:solidFill>
                  <a:srgbClr val="351C75"/>
                </a:solidFill>
                <a:latin typeface="Lobster"/>
                <a:ea typeface="Lobster"/>
                <a:cs typeface="Lobster"/>
                <a:sym typeface="Lobster"/>
              </a:rPr>
              <a:t>створений  інклюзивний і мотивувальний до навчання простір закладу осві</a:t>
            </a:r>
            <a:r>
              <a:rPr lang="uk" sz="2733" b="1">
                <a:solidFill>
                  <a:srgbClr val="351C75"/>
                </a:solidFill>
                <a:latin typeface="Lobster"/>
                <a:ea typeface="Lobster"/>
                <a:cs typeface="Lobster"/>
                <a:sym typeface="Lobster"/>
              </a:rPr>
              <a:t>ти</a:t>
            </a:r>
            <a:endParaRPr sz="2733" b="1">
              <a:solidFill>
                <a:srgbClr val="351C75"/>
              </a:solidFill>
              <a:latin typeface="Lobster"/>
              <a:ea typeface="Lobster"/>
              <a:cs typeface="Lobster"/>
              <a:sym typeface="Lobster"/>
            </a:endParaRPr>
          </a:p>
          <a:p>
            <a:pPr marL="0" lvl="0" indent="0" algn="ctr" rtl="0">
              <a:spcBef>
                <a:spcPts val="1200"/>
              </a:spcBef>
              <a:spcAft>
                <a:spcPts val="0"/>
              </a:spcAft>
              <a:buNone/>
            </a:pPr>
            <a:endParaRPr sz="3300" b="1" i="1">
              <a:solidFill>
                <a:srgbClr val="FF9900"/>
              </a:solidFill>
              <a:latin typeface="Lobster"/>
              <a:ea typeface="Lobster"/>
              <a:cs typeface="Lobster"/>
              <a:sym typeface="Lobster"/>
            </a:endParaRPr>
          </a:p>
        </p:txBody>
      </p:sp>
      <p:pic>
        <p:nvPicPr>
          <p:cNvPr id="91" name="Google Shape;91;p18"/>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ctrTitle"/>
          </p:nvPr>
        </p:nvSpPr>
        <p:spPr>
          <a:xfrm>
            <a:off x="728675" y="1371625"/>
            <a:ext cx="8007300" cy="33540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1200"/>
              </a:spcAft>
              <a:buClr>
                <a:schemeClr val="dk1"/>
              </a:buClr>
              <a:buSzPts val="1100"/>
              <a:buFont typeface="Arial"/>
              <a:buNone/>
            </a:pPr>
            <a:r>
              <a:rPr lang="uk" sz="2300" b="1" u="sng">
                <a:solidFill>
                  <a:srgbClr val="FF0000"/>
                </a:solidFill>
                <a:latin typeface="Lobster"/>
                <a:ea typeface="Lobster"/>
                <a:cs typeface="Lobster"/>
                <a:sym typeface="Lobster"/>
              </a:rPr>
              <a:t>Булінг (цькування) </a:t>
            </a:r>
            <a:r>
              <a:rPr lang="uk" sz="2300" b="1">
                <a:latin typeface="Lobster"/>
                <a:ea typeface="Lobster"/>
                <a:cs typeface="Lobster"/>
                <a:sym typeface="Lobster"/>
              </a:rPr>
              <a:t>-  </a:t>
            </a:r>
            <a:r>
              <a:rPr lang="uk" sz="2300" b="1">
                <a:solidFill>
                  <a:srgbClr val="351C75"/>
                </a:solidFill>
                <a:latin typeface="Lobster"/>
                <a:ea typeface="Lobster"/>
                <a:cs typeface="Lobster"/>
                <a:sym typeface="Lobster"/>
              </a:rPr>
              <a:t>діяння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endParaRPr sz="2300" b="1">
              <a:solidFill>
                <a:srgbClr val="351C75"/>
              </a:solidFill>
              <a:latin typeface="Lobster"/>
              <a:ea typeface="Lobster"/>
              <a:cs typeface="Lobster"/>
              <a:sym typeface="Lobster"/>
            </a:endParaRPr>
          </a:p>
        </p:txBody>
      </p:sp>
      <p:pic>
        <p:nvPicPr>
          <p:cNvPr id="97" name="Google Shape;97;p19"/>
          <p:cNvPicPr preferRelativeResize="0"/>
          <p:nvPr/>
        </p:nvPicPr>
        <p:blipFill>
          <a:blip r:embed="rId3">
            <a:alphaModFix/>
          </a:blip>
          <a:stretch>
            <a:fillRect/>
          </a:stretch>
        </p:blipFill>
        <p:spPr>
          <a:xfrm>
            <a:off x="6456874" y="0"/>
            <a:ext cx="2687125" cy="10620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TotalTime>
  <Words>12069</Words>
  <Application>Microsoft Office PowerPoint</Application>
  <PresentationFormat>Экран (16:9)</PresentationFormat>
  <Paragraphs>984</Paragraphs>
  <Slides>40</Slides>
  <Notes>40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40</vt:i4>
      </vt:variant>
    </vt:vector>
  </HeadingPairs>
  <TitlesOfParts>
    <vt:vector size="47" baseType="lpstr">
      <vt:lpstr>Arial</vt:lpstr>
      <vt:lpstr>Times New Roman</vt:lpstr>
      <vt:lpstr>Lobster</vt:lpstr>
      <vt:lpstr>Open Sans</vt:lpstr>
      <vt:lpstr>Calibri</vt:lpstr>
      <vt:lpstr>Impact</vt:lpstr>
      <vt:lpstr>Simple Light</vt:lpstr>
      <vt:lpstr>Формування ефективної практики  з розгляду заяв про випадки булінгу (цькування) в закладі освіти</vt:lpstr>
      <vt:lpstr>План зустрічі</vt:lpstr>
      <vt:lpstr>ЗАКОНОДАВЧА БАЗА</vt:lpstr>
      <vt:lpstr>ЗАКОНОДАВЧА БАЗА</vt:lpstr>
      <vt:lpstr>Актуальність проблематики булінгу  в закладах освіти</vt:lpstr>
      <vt:lpstr>Презентация PowerPoint</vt:lpstr>
      <vt:lpstr>Безпечне освітнє середовище – сукупність умов у закладі освіти, що унеможливлюють заподіяння учасникам освітнього процесу фізичної, майнової та/або моральної шкоди, зокрема внаслідок недотримання вимог санітарних, протипожежних та/або будівельних норм і правил, законодавства щодо кібербезпеки, захисту персональних даних, безпеки харчових продуктів та/або надання неякісних послуг з харчування, шляхом фізичного та/або психологічного насильства, експлуатації, дискримінації за будь-якою ознакою, приниження честі, гідності, ділової репутації (булінг (цькування), поширення неправдивих відомостей тощо), пропаганди та/або агітації, у тому числі з використанням кіберпростору, а також унеможливлюють вживання на території закладу освіти алкогольних напоїв, тютюнових виробів, наркотичних засобів, психотропних речовин. (підпункт 1 пункту 1 статті 1 ЗУ «Про повну загальну середню освіту» </vt:lpstr>
      <vt:lpstr>СКЛАДОВІ  БЕЗПЕЧНОГО  ОСВІТНЬОГО    СЕРЕДОВИЩА vбезпечні й комфортні умови праці та навчання; vосвітнє середовище вільне від будь-яких форм дискримінації та насильства, цькування; vстворений  інклюзивний і мотивувальний до навчання простір закладу освіти </vt:lpstr>
      <vt:lpstr>Булінг (цькування) -  діяння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vt:lpstr>
      <vt:lpstr> Типовими ознаками булінгу (цькування) є: -        систематичність (повторюваність) діяння; -        наявність сторін - кривдник (булер), потерпілий (жертва булінгу), спостерігачі (за наявності); -        дії або бездіяльність кривдника, наслідком 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vt:lpstr>
      <vt:lpstr>    Хто є суб’єктами розгляду заяв про випадки булінгу (цькування)</vt:lpstr>
      <vt:lpstr>    Які заяви розглядаються в заклдаі освіти?           Про випадки булінгу в закладі!!!       </vt:lpstr>
      <vt:lpstr>    Ознаками булінгу є </vt:lpstr>
      <vt:lpstr>    Ділова гра “Основні права і обовязки”</vt:lpstr>
      <vt:lpstr>Презентация PowerPoint</vt:lpstr>
      <vt:lpstr>    Права й обов’язки батьків в даному випадку: (Постраждалої сторони, сторони кривдника)   _ ГРУПА 5</vt:lpstr>
      <vt:lpstr>    Права й обов’язки батьків в даному випадку: (Постраждалої сторони, сторони кривдника)   _ ГРУПА 5</vt:lpstr>
      <vt:lpstr>    Права здобувача освіти, що постраждав від булінгу, став його свідком або є булером   _ ГРУПА 8</vt:lpstr>
      <vt:lpstr>    Права і обов’язки представників Ювенальна Поліція України    _ ГРУПА 6</vt:lpstr>
      <vt:lpstr>    Представники соціальної служби в справах дітей та центрів соціальних служб для сім’ї, дітей та молоді.  ГРУПА 7</vt:lpstr>
      <vt:lpstr>    Свідки булінгу  - педагогічні працівники, здобувачі освіти.  ГРУПА 4</vt:lpstr>
      <vt:lpstr>    Свідки булінгу  - педагогічні працівники, здобувачі освіти.  ГРУПА 4</vt:lpstr>
      <vt:lpstr>   Практичний психолог та соціальний педагог закладу освіти ГРУПА 2</vt:lpstr>
      <vt:lpstr>    Свідки булінгу  - педагогічні працівники, здобувачі освіти.  ГРУПА 4</vt:lpstr>
      <vt:lpstr>  Директор закладу освіти, заступники з НВР та ВР:  ГРУПА 1</vt:lpstr>
      <vt:lpstr>  Директор закладу освіти, заступники з НВР та ВР:  ГРУПА 1</vt:lpstr>
      <vt:lpstr>  Директор закладу освіти, заступники з НВР та ВР:  ГРУПА 1</vt:lpstr>
      <vt:lpstr>Засновник (засновники) закладів освіти або уповноважений ним (ними) орган,  органи місцевого самоврядування ГРУПА 3</vt:lpstr>
      <vt:lpstr>Засновник (засновники) закладів освіти або уповноважений ним (ними) орган,  органи місцевого самоврядування ГРУПА 3</vt:lpstr>
      <vt:lpstr>    SHOT LIST «Основні кроки закладу освіти під час розгляду заяв/повідомлень про булінг (цькування)»</vt:lpstr>
      <vt:lpstr>    SHOT LIST «Основні кроки закладу освіти під час розгляду заяв/повідомлень про булінг (цькування)»</vt:lpstr>
      <vt:lpstr>    SHOT LIST «Основні кроки закладу освіти під час розгляду заяв/повідомлень про булінг (цькування)»</vt:lpstr>
      <vt:lpstr>    SHOT LIST «Основні кроки закладу освіти під час розгляду заяв/повідомлень про булінг (цькування)»</vt:lpstr>
      <vt:lpstr>    SHOT LIST «Основні кроки закладу освіти під час розгляду заяв/повідомлень про булінг (цькування)»</vt:lpstr>
      <vt:lpstr>    SHOT LIST «Основні кроки закладу освіти під час розгляду заяв/повідомлень про булінг (цькування)»</vt:lpstr>
      <vt:lpstr>    SHOT LIST «Основні кроки закладу освіти під час розгляду заяв/повідомлень про булінг (цькування)»</vt:lpstr>
      <vt:lpstr>    SHOT LIST «Основні кроки закладу освіти під час розгляду заяв/повідомлень про булінг (цькування)»</vt:lpstr>
      <vt:lpstr>    SHOT LIST «Основні кроки закладу освіти під час розгляду заяв/повідомлень про булінг (цькування)»</vt:lpstr>
      <vt:lpstr>   Рефлексія «Все в твоїх руках» На аркуші паперу кожен обводить свою ліву руку. Кожен палець – це певна позиція, з приводу якої необхідно висловити свою думку. Великий – для мене було важливим і цікавим… Вказівний – з цього питання я отримав конкретну рекомендацію… Середній – мені було важко (мені не сподобалось)… Безіменний – моя оцінка психологічної атмосфери… Мізинець – для мене було недостатньо…</vt:lpstr>
      <vt:lpstr>   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Формування ефективної практики  з розгляду заяв про випадки булінгу (цькування) в закладі освіти</dc:title>
  <dc:creator>Irina</dc:creator>
  <cp:lastModifiedBy>Інна Камишан</cp:lastModifiedBy>
  <cp:revision>3</cp:revision>
  <dcterms:modified xsi:type="dcterms:W3CDTF">2022-01-24T07:56:32Z</dcterms:modified>
</cp:coreProperties>
</file>