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5" r:id="rId11"/>
    <p:sldId id="274" r:id="rId12"/>
    <p:sldId id="278" r:id="rId13"/>
    <p:sldId id="276" r:id="rId14"/>
    <p:sldId id="277" r:id="rId15"/>
    <p:sldId id="286" r:id="rId16"/>
    <p:sldId id="280" r:id="rId17"/>
    <p:sldId id="281" r:id="rId18"/>
    <p:sldId id="282" r:id="rId19"/>
    <p:sldId id="283" r:id="rId20"/>
    <p:sldId id="270" r:id="rId21"/>
    <p:sldId id="271" r:id="rId22"/>
    <p:sldId id="285" r:id="rId23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EB97-C602-4829-BF4C-47DC8589A27D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C427C-887A-4EFC-B144-708DBF7D74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52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427C-887A-4EFC-B144-708DBF7D742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239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427C-887A-4EFC-B144-708DBF7D7427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239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76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8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8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939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3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39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04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6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740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0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3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70C3-D5BD-4CE4-8820-137AE6E78FBC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0865-5B4F-4DB9-85B3-94DCA6052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28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laws/show/z0703-13#Text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rada/show/v0371290-08/conv#o4492" TargetMode="External"/><Relationship Id="rId3" Type="http://schemas.openxmlformats.org/officeDocument/2006/relationships/hyperlink" Target="https://zakon.rada.gov.ua/laws/show/2145-19#Text" TargetMode="External"/><Relationship Id="rId7" Type="http://schemas.openxmlformats.org/officeDocument/2006/relationships/hyperlink" Target="https://zakon.rada.gov.ua/laws/show/898-2020-%D0%BF#Tex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87-2018-%D0%BF#Text" TargetMode="External"/><Relationship Id="rId5" Type="http://schemas.openxmlformats.org/officeDocument/2006/relationships/hyperlink" Target="https://zakon.rada.gov.ua/laws/show/988-2016-%D1%80/conv#n8" TargetMode="External"/><Relationship Id="rId4" Type="http://schemas.openxmlformats.org/officeDocument/2006/relationships/hyperlink" Target="https://zakon.rada.gov.ua/laws/show/463-20#Text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mon.org/fizychna-kultura-zdorove-pokolinny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channel/UCgiEPdo37-OAHbDftxbjQU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imatch.foundation/umovi-konkursu-proiektiv-uchiteliv-novatoriv-2021/" TargetMode="External"/><Relationship Id="rId2" Type="http://schemas.openxmlformats.org/officeDocument/2006/relationships/hyperlink" Target="https://courses.prometheus.org.ua/courses/course-v1:Prometheus+PE101+2020_T2/abou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15388315098053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rada/show/v0194729-21#Tex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0773-09#Text" TargetMode="External"/><Relationship Id="rId5" Type="http://schemas.openxmlformats.org/officeDocument/2006/relationships/hyperlink" Target="https://zakon.rada.gov.ua/laws/show/z0772-09#Text" TargetMode="External"/><Relationship Id="rId4" Type="http://schemas.openxmlformats.org/officeDocument/2006/relationships/hyperlink" Target="https://zakon.rada.gov.ua/laws/show/z0651-10#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/navchalni-programi-dlya-pochatkovoyi-shkol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/navchalni-programi-5-9-kla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mon.gov.ua/ua/osvita/zagalna-serednya-osvita/navchalni-programi/navchalni-programi-dlya-10-11-klasiv" TargetMode="External"/><Relationship Id="rId4" Type="http://schemas.openxmlformats.org/officeDocument/2006/relationships/hyperlink" Target="https://mon.gov.ua/ua/osvita/zagalna-serednya-osvita/navchalni-programi/navchalni-programi-dlya-pochatkovoyi-shkol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/modelni-navchalni-programi-dlya-5-9-klasiv-novoyi-ukrayinskoyi-shkoli-zaprovadzhuyutsya-poetapno-z-2022-rok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22809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75856" y="987574"/>
            <a:ext cx="561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CC6600"/>
                </a:solidFill>
              </a:rPr>
              <a:t>ОСВІТЯНСЬКИЙ МАРАФОН ПРОФЕСІЙНИХ СПІЛЬНОТ ПЕДАГОГІЧНИХ ПРАЦІВНИКІВ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635646"/>
            <a:ext cx="563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solidFill>
                  <a:srgbClr val="003399"/>
                </a:solidFill>
              </a:rPr>
              <a:t>Фізкультурна та здоров'язбережувальна галузь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283718"/>
            <a:ext cx="8821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CC6600"/>
                </a:solidFill>
              </a:rPr>
              <a:t>Методичні рекомендації </a:t>
            </a:r>
          </a:p>
          <a:p>
            <a:pPr algn="ctr"/>
            <a:r>
              <a:rPr lang="uk-UA" sz="2400" b="1" cap="all" dirty="0">
                <a:solidFill>
                  <a:srgbClr val="CC6600"/>
                </a:solidFill>
              </a:rPr>
              <a:t>щодо організації освітнього процесу </a:t>
            </a:r>
          </a:p>
          <a:p>
            <a:pPr algn="ctr"/>
            <a:r>
              <a:rPr lang="uk-UA" sz="2400" b="1" cap="all" dirty="0">
                <a:solidFill>
                  <a:srgbClr val="CC6600"/>
                </a:solidFill>
              </a:rPr>
              <a:t>в закладах освіти </a:t>
            </a:r>
          </a:p>
          <a:p>
            <a:pPr algn="ctr"/>
            <a:r>
              <a:rPr lang="uk-UA" sz="2400" b="1" cap="all" dirty="0">
                <a:solidFill>
                  <a:srgbClr val="CC6600"/>
                </a:solidFill>
              </a:rPr>
              <a:t>у 2021-2022  навчальному році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42859"/>
          <a:stretch/>
        </p:blipFill>
        <p:spPr bwMode="auto">
          <a:xfrm>
            <a:off x="179511" y="1059582"/>
            <a:ext cx="615950" cy="398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b="50000"/>
          <a:stretch/>
        </p:blipFill>
        <p:spPr bwMode="auto">
          <a:xfrm rot="10800000" flipV="1">
            <a:off x="2627784" y="555526"/>
            <a:ext cx="626221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98167" y="4312503"/>
            <a:ext cx="410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cap="all" dirty="0">
                <a:solidFill>
                  <a:srgbClr val="003399"/>
                </a:solidFill>
              </a:rPr>
              <a:t>Вчитель фізкультури</a:t>
            </a:r>
          </a:p>
          <a:p>
            <a:pPr algn="ctr"/>
            <a:r>
              <a:rPr lang="uk-UA" sz="1200" cap="all" dirty="0">
                <a:solidFill>
                  <a:srgbClr val="003399"/>
                </a:solidFill>
              </a:rPr>
              <a:t>КЗЗСО «Ліцей № 142 імені П’єра де Кубертена» ДМР</a:t>
            </a:r>
          </a:p>
          <a:p>
            <a:pPr algn="ctr"/>
            <a:r>
              <a:rPr lang="uk-UA" sz="1200" cap="all" dirty="0">
                <a:solidFill>
                  <a:srgbClr val="003399"/>
                </a:solidFill>
              </a:rPr>
              <a:t>Михайлова В.Д.</a:t>
            </a:r>
          </a:p>
        </p:txBody>
      </p:sp>
    </p:spTree>
    <p:extLst>
      <p:ext uri="{BB962C8B-B14F-4D97-AF65-F5344CB8AC3E}">
        <p14:creationId xmlns:p14="http://schemas.microsoft.com/office/powerpoint/2010/main" val="353377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987574"/>
            <a:ext cx="759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У </a:t>
            </a:r>
            <a:r>
              <a:rPr lang="ru-RU" dirty="0" err="1">
                <a:latin typeface="Arial Narrow" pitchFamily="34" charset="0"/>
              </a:rPr>
              <a:t>період</a:t>
            </a:r>
            <a:r>
              <a:rPr lang="ru-RU" dirty="0">
                <a:latin typeface="Arial Narrow" pitchFamily="34" charset="0"/>
              </a:rPr>
              <a:t> з 01.09 до 01.10 кожного </a:t>
            </a:r>
            <a:r>
              <a:rPr lang="ru-RU" dirty="0" err="1">
                <a:latin typeface="Arial Narrow" pitchFamily="34" charset="0"/>
              </a:rPr>
              <a:t>навчального</a:t>
            </a:r>
            <a:r>
              <a:rPr lang="ru-RU" dirty="0">
                <a:latin typeface="Arial Narrow" pitchFamily="34" charset="0"/>
              </a:rPr>
              <a:t> року з метою </a:t>
            </a:r>
            <a:r>
              <a:rPr lang="ru-RU" dirty="0" err="1">
                <a:latin typeface="Arial Narrow" pitchFamily="34" charset="0"/>
              </a:rPr>
              <a:t>адаптації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до </a:t>
            </a:r>
            <a:r>
              <a:rPr lang="ru-RU" dirty="0" err="1">
                <a:latin typeface="Arial Narrow" pitchFamily="34" charset="0"/>
              </a:rPr>
              <a:t>навантажень</a:t>
            </a:r>
            <a:r>
              <a:rPr lang="ru-RU" dirty="0">
                <a:latin typeface="Arial Narrow" pitchFamily="34" charset="0"/>
              </a:rPr>
              <a:t> на уроках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приймання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нормативів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не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здійснюється</a:t>
            </a:r>
            <a:r>
              <a:rPr lang="ru-RU" dirty="0">
                <a:latin typeface="Arial Narrow" pitchFamily="34" charset="0"/>
              </a:rPr>
              <a:t>, а </a:t>
            </a:r>
            <a:r>
              <a:rPr lang="ru-RU" dirty="0" err="1">
                <a:latin typeface="Arial Narrow" pitchFamily="34" charset="0"/>
              </a:rPr>
              <a:t>заняття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мають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рекреаційно-оздоровчий</a:t>
            </a:r>
            <a:r>
              <a:rPr lang="ru-RU" dirty="0">
                <a:latin typeface="Arial Narrow" pitchFamily="34" charset="0"/>
              </a:rPr>
              <a:t> характер з </a:t>
            </a:r>
            <a:r>
              <a:rPr lang="ru-RU" dirty="0" err="1">
                <a:latin typeface="Arial Narrow" pitchFamily="34" charset="0"/>
              </a:rPr>
              <a:t>помірними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навантаженнями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283718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Невиконання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нормативів</a:t>
            </a:r>
            <a:r>
              <a:rPr lang="ru-RU" dirty="0">
                <a:latin typeface="Arial Narrow" pitchFamily="34" charset="0"/>
              </a:rPr>
              <a:t> з причин, </a:t>
            </a:r>
            <a:r>
              <a:rPr lang="ru-RU" dirty="0" err="1">
                <a:latin typeface="Arial Narrow" pitchFamily="34" charset="0"/>
              </a:rPr>
              <a:t>незалежних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учня</a:t>
            </a:r>
            <a:r>
              <a:rPr lang="ru-RU" dirty="0">
                <a:latin typeface="Arial Narrow" pitchFamily="34" charset="0"/>
              </a:rPr>
              <a:t>/</a:t>
            </a:r>
            <a:r>
              <a:rPr lang="ru-RU" dirty="0" err="1">
                <a:latin typeface="Arial Narrow" pitchFamily="34" charset="0"/>
              </a:rPr>
              <a:t>учениці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непропорційний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фізичний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розвиток</a:t>
            </a:r>
            <a:r>
              <a:rPr lang="ru-RU" dirty="0">
                <a:latin typeface="Arial Narrow" pitchFamily="34" charset="0"/>
              </a:rPr>
              <a:t>, пропуски занять з </a:t>
            </a:r>
            <a:r>
              <a:rPr lang="ru-RU" dirty="0" err="1">
                <a:latin typeface="Arial Narrow" pitchFamily="34" charset="0"/>
              </a:rPr>
              <a:t>поважних</a:t>
            </a:r>
            <a:r>
              <a:rPr lang="ru-RU" dirty="0">
                <a:latin typeface="Arial Narrow" pitchFamily="34" charset="0"/>
              </a:rPr>
              <a:t> причин, не є </a:t>
            </a:r>
            <a:r>
              <a:rPr lang="ru-RU" dirty="0" err="1">
                <a:latin typeface="Arial Narrow" pitchFamily="34" charset="0"/>
              </a:rPr>
              <a:t>підставою</a:t>
            </a:r>
            <a:r>
              <a:rPr lang="ru-RU" dirty="0">
                <a:latin typeface="Arial Narrow" pitchFamily="34" charset="0"/>
              </a:rPr>
              <a:t> для </a:t>
            </a:r>
            <a:r>
              <a:rPr lang="ru-RU" dirty="0" err="1">
                <a:latin typeface="Arial Narrow" pitchFamily="34" charset="0"/>
              </a:rPr>
              <a:t>зниження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підсумкової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оцінки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успішності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3929" y="3363838"/>
            <a:ext cx="7597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Для </a:t>
            </a:r>
            <a:r>
              <a:rPr lang="ru-RU" dirty="0" err="1">
                <a:latin typeface="Arial Narrow" pitchFamily="34" charset="0"/>
              </a:rPr>
              <a:t>недопущення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перевантаження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необхідно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враховувати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їхнє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навчання</a:t>
            </a:r>
            <a:r>
              <a:rPr lang="ru-RU" dirty="0">
                <a:latin typeface="Arial Narrow" pitchFamily="34" charset="0"/>
              </a:rPr>
              <a:t> в закладах </a:t>
            </a:r>
            <a:r>
              <a:rPr lang="ru-RU" dirty="0" err="1">
                <a:latin typeface="Arial Narrow" pitchFamily="34" charset="0"/>
              </a:rPr>
              <a:t>освіти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іншого</a:t>
            </a:r>
            <a:r>
              <a:rPr lang="ru-RU" dirty="0">
                <a:latin typeface="Arial Narrow" pitchFamily="34" charset="0"/>
              </a:rPr>
              <a:t> типу (</a:t>
            </a:r>
            <a:r>
              <a:rPr lang="ru-RU" dirty="0" err="1">
                <a:latin typeface="Arial Narrow" pitchFamily="34" charset="0"/>
              </a:rPr>
              <a:t>спортивних</a:t>
            </a:r>
            <a:r>
              <a:rPr lang="ru-RU" dirty="0">
                <a:latin typeface="Arial Narrow" pitchFamily="34" charset="0"/>
              </a:rPr>
              <a:t> школах </a:t>
            </a:r>
            <a:r>
              <a:rPr lang="ru-RU" dirty="0" err="1">
                <a:latin typeface="Arial Narrow" pitchFamily="34" charset="0"/>
              </a:rPr>
              <a:t>тощо</a:t>
            </a:r>
            <a:r>
              <a:rPr lang="ru-RU" dirty="0">
                <a:latin typeface="Arial Narrow" pitchFamily="34" charset="0"/>
              </a:rPr>
              <a:t>). </a:t>
            </a:r>
          </a:p>
          <a:p>
            <a:r>
              <a:rPr lang="ru-RU" dirty="0">
                <a:latin typeface="Arial Narrow" pitchFamily="34" charset="0"/>
              </a:rPr>
              <a:t>Так, у закладах </a:t>
            </a:r>
            <a:r>
              <a:rPr lang="ru-RU" dirty="0" err="1">
                <a:latin typeface="Arial Narrow" pitchFamily="34" charset="0"/>
              </a:rPr>
              <a:t>загальної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середньої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освіти</a:t>
            </a:r>
            <a:r>
              <a:rPr lang="ru-RU" dirty="0">
                <a:latin typeface="Arial Narrow" pitchFamily="34" charset="0"/>
              </a:rPr>
              <a:t> за </a:t>
            </a:r>
            <a:r>
              <a:rPr lang="ru-RU" dirty="0" err="1">
                <a:latin typeface="Arial Narrow" pitchFamily="34" charset="0"/>
              </a:rPr>
              <a:t>рішенням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педагогічної</a:t>
            </a:r>
            <a:r>
              <a:rPr lang="ru-RU" dirty="0">
                <a:latin typeface="Arial Narrow" pitchFamily="34" charset="0"/>
              </a:rPr>
              <a:t> ради при </a:t>
            </a:r>
            <a:r>
              <a:rPr lang="ru-RU" dirty="0" err="1">
                <a:latin typeface="Arial Narrow" pitchFamily="34" charset="0"/>
              </a:rPr>
              <a:t>оцінюванні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дозволяється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враховувати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результати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їх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навчання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з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відповідних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видів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спорту </a:t>
            </a:r>
            <a:r>
              <a:rPr lang="ru-RU" dirty="0">
                <a:latin typeface="Arial Narrow" pitchFamily="34" charset="0"/>
              </a:rPr>
              <a:t>(легка атлетика, </a:t>
            </a:r>
            <a:r>
              <a:rPr lang="ru-RU" dirty="0" err="1">
                <a:latin typeface="Arial Narrow" pitchFamily="34" charset="0"/>
              </a:rPr>
              <a:t>гімнастика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ін</a:t>
            </a:r>
            <a:r>
              <a:rPr lang="ru-RU" dirty="0">
                <a:latin typeface="Arial Narrow" pitchFamily="34" charset="0"/>
              </a:rPr>
              <a:t>.) у </a:t>
            </a:r>
            <a:r>
              <a:rPr lang="ru-RU" dirty="0" err="1">
                <a:latin typeface="Arial Narrow" pitchFamily="34" charset="0"/>
              </a:rPr>
              <a:t>позашкільних</a:t>
            </a:r>
            <a:r>
              <a:rPr lang="ru-RU" dirty="0">
                <a:latin typeface="Arial Narrow" pitchFamily="34" charset="0"/>
              </a:rPr>
              <a:t> закладах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1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059582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Домашні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завдання</a:t>
            </a:r>
            <a:r>
              <a:rPr lang="ru-RU" dirty="0">
                <a:latin typeface="Arial Narrow" pitchFamily="34" charset="0"/>
              </a:rPr>
              <a:t> для </a:t>
            </a:r>
            <a:r>
              <a:rPr lang="ru-RU" dirty="0" err="1">
                <a:latin typeface="Arial Narrow" pitchFamily="34" charset="0"/>
              </a:rPr>
              <a:t>самостійного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отримують</a:t>
            </a:r>
            <a:r>
              <a:rPr lang="ru-RU" dirty="0">
                <a:latin typeface="Arial Narrow" pitchFamily="34" charset="0"/>
              </a:rPr>
              <a:t> на уроках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. Вони </a:t>
            </a:r>
            <a:r>
              <a:rPr lang="ru-RU" dirty="0" err="1">
                <a:latin typeface="Arial Narrow" pitchFamily="34" charset="0"/>
              </a:rPr>
              <a:t>мають</a:t>
            </a:r>
            <a:r>
              <a:rPr lang="ru-RU" dirty="0">
                <a:latin typeface="Arial Narrow" pitchFamily="34" charset="0"/>
              </a:rPr>
              <a:t> бути </a:t>
            </a:r>
            <a:r>
              <a:rPr lang="ru-RU" dirty="0" err="1">
                <a:latin typeface="Arial Narrow" pitchFamily="34" charset="0"/>
              </a:rPr>
              <a:t>спрямовані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підвищення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рухового</a:t>
            </a:r>
            <a:r>
              <a:rPr lang="ru-RU" dirty="0">
                <a:latin typeface="Arial Narrow" pitchFamily="34" charset="0"/>
              </a:rPr>
              <a:t> режиму у </a:t>
            </a:r>
            <a:r>
              <a:rPr lang="ru-RU" dirty="0" err="1">
                <a:latin typeface="Arial Narrow" pitchFamily="34" charset="0"/>
              </a:rPr>
              <a:t>вільний</a:t>
            </a:r>
            <a:r>
              <a:rPr lang="ru-RU" dirty="0">
                <a:latin typeface="Arial Narrow" pitchFamily="34" charset="0"/>
              </a:rPr>
              <a:t> час, </a:t>
            </a:r>
            <a:r>
              <a:rPr lang="ru-RU" dirty="0" err="1">
                <a:latin typeface="Arial Narrow" pitchFamily="34" charset="0"/>
              </a:rPr>
              <a:t>досягнення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рекреаційно-оздоровчого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ефекту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307525"/>
            <a:ext cx="759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У </a:t>
            </a:r>
            <a:r>
              <a:rPr lang="ru-RU" dirty="0" err="1">
                <a:latin typeface="Arial Narrow" pitchFamily="34" charset="0"/>
              </a:rPr>
              <a:t>разі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відставання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якостей</a:t>
            </a:r>
            <a:r>
              <a:rPr lang="ru-RU" dirty="0">
                <a:latin typeface="Arial Narrow" pitchFamily="34" charset="0"/>
              </a:rPr>
              <a:t>, учитель разом з </a:t>
            </a:r>
            <a:r>
              <a:rPr lang="ru-RU" dirty="0" err="1">
                <a:latin typeface="Arial Narrow" pitchFamily="34" charset="0"/>
              </a:rPr>
              <a:t>учнем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складає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індивідуальну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програму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фізкультурно-оздоровчих</a:t>
            </a:r>
            <a:r>
              <a:rPr lang="ru-RU" dirty="0">
                <a:latin typeface="Arial Narrow" pitchFamily="34" charset="0"/>
              </a:rPr>
              <a:t> занять, де </a:t>
            </a:r>
            <a:r>
              <a:rPr lang="ru-RU" dirty="0" err="1">
                <a:latin typeface="Arial Narrow" pitchFamily="34" charset="0"/>
              </a:rPr>
              <a:t>вказується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завдання</a:t>
            </a:r>
            <a:r>
              <a:rPr lang="ru-RU" dirty="0">
                <a:latin typeface="Arial Narrow" pitchFamily="34" charset="0"/>
              </a:rPr>
              <a:t> занять, </a:t>
            </a:r>
            <a:r>
              <a:rPr lang="ru-RU" dirty="0" err="1">
                <a:latin typeface="Arial Narrow" pitchFamily="34" charset="0"/>
              </a:rPr>
              <a:t>фізичні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послідовність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їх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кількість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повторень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інтервали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відпочинку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засоби</a:t>
            </a:r>
            <a:r>
              <a:rPr lang="ru-RU" dirty="0">
                <a:latin typeface="Arial Narrow" pitchFamily="34" charset="0"/>
              </a:rPr>
              <a:t> самоконтролю, </a:t>
            </a:r>
            <a:r>
              <a:rPr lang="ru-RU" dirty="0" err="1">
                <a:latin typeface="Arial Narrow" pitchFamily="34" charset="0"/>
              </a:rPr>
              <a:t>позначки</a:t>
            </a:r>
            <a:r>
              <a:rPr lang="ru-RU" dirty="0">
                <a:latin typeface="Arial Narrow" pitchFamily="34" charset="0"/>
              </a:rPr>
              <a:t> про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завдання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3929" y="3859183"/>
            <a:ext cx="759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Самостійні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заняття</a:t>
            </a:r>
            <a:r>
              <a:rPr lang="ru-RU" dirty="0">
                <a:latin typeface="Arial Narrow" pitchFamily="34" charset="0"/>
              </a:rPr>
              <a:t> за </a:t>
            </a:r>
            <a:r>
              <a:rPr lang="ru-RU" dirty="0" err="1">
                <a:latin typeface="Arial Narrow" pitchFamily="34" charset="0"/>
              </a:rPr>
              <a:t>індивідуальною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програмою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надають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учневі</a:t>
            </a:r>
            <a:r>
              <a:rPr lang="ru-RU" dirty="0">
                <a:latin typeface="Arial Narrow" pitchFamily="34" charset="0"/>
              </a:rPr>
              <a:t>/</a:t>
            </a:r>
            <a:r>
              <a:rPr lang="ru-RU" dirty="0" err="1">
                <a:latin typeface="Arial Narrow" pitchFamily="34" charset="0"/>
              </a:rPr>
              <a:t>учениці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додаткові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бонуси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при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оцінюванні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досягнень</a:t>
            </a:r>
            <a:endParaRPr lang="uk-UA" b="1" dirty="0">
              <a:solidFill>
                <a:srgbClr val="CC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9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059582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Для </a:t>
            </a:r>
            <a:r>
              <a:rPr lang="ru-RU" dirty="0" err="1">
                <a:latin typeface="Arial Narrow" pitchFamily="34" charset="0"/>
              </a:rPr>
              <a:t>оцінювання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якостей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використовуються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орієнтовні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нормативи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які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розроблено</a:t>
            </a:r>
            <a:r>
              <a:rPr lang="ru-RU" dirty="0">
                <a:latin typeface="Arial Narrow" pitchFamily="34" charset="0"/>
              </a:rPr>
              <a:t>  для кожного року </a:t>
            </a:r>
            <a:r>
              <a:rPr lang="ru-RU" dirty="0" err="1">
                <a:latin typeface="Arial Narrow" pitchFamily="34" charset="0"/>
              </a:rPr>
              <a:t>вивчення</a:t>
            </a:r>
            <a:r>
              <a:rPr lang="ru-RU" dirty="0">
                <a:latin typeface="Arial Narrow" pitchFamily="34" charset="0"/>
              </a:rPr>
              <a:t>. Порядок  </a:t>
            </a:r>
            <a:r>
              <a:rPr lang="ru-RU" dirty="0" err="1">
                <a:latin typeface="Arial Narrow" pitchFamily="34" charset="0"/>
              </a:rPr>
              <a:t>їх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проведення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визначає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вчитель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відповідно</a:t>
            </a:r>
            <a:r>
              <a:rPr lang="ru-RU" dirty="0">
                <a:latin typeface="Arial Narrow" pitchFamily="34" charset="0"/>
              </a:rPr>
              <a:t>  до  календарно-</a:t>
            </a:r>
            <a:r>
              <a:rPr lang="ru-RU" dirty="0" err="1">
                <a:latin typeface="Arial Narrow" pitchFamily="34" charset="0"/>
              </a:rPr>
              <a:t>тематичного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планування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2" y="2211710"/>
            <a:ext cx="7621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Оцінювання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досягнень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учнів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на  уроках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може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здійснюватися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за такими видами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діяльності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:</a:t>
            </a:r>
          </a:p>
          <a:p>
            <a:r>
              <a:rPr lang="ru-RU" dirty="0">
                <a:latin typeface="Arial Narrow" pitchFamily="34" charset="0"/>
              </a:rPr>
              <a:t>1.  </a:t>
            </a:r>
            <a:r>
              <a:rPr lang="ru-RU" dirty="0" err="1">
                <a:latin typeface="Arial Narrow" pitchFamily="34" charset="0"/>
              </a:rPr>
              <a:t>Засвоєння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техніки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вправи</a:t>
            </a:r>
            <a:r>
              <a:rPr lang="ru-RU" dirty="0">
                <a:latin typeface="Arial Narrow" pitchFamily="34" charset="0"/>
              </a:rPr>
              <a:t>  (</a:t>
            </a:r>
            <a:r>
              <a:rPr lang="ru-RU" dirty="0" err="1">
                <a:latin typeface="Arial Narrow" pitchFamily="34" charset="0"/>
              </a:rPr>
              <a:t>може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здійснюватися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окремо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прийому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навчального</a:t>
            </a:r>
            <a:r>
              <a:rPr lang="ru-RU" dirty="0">
                <a:latin typeface="Arial Narrow" pitchFamily="34" charset="0"/>
              </a:rPr>
              <a:t> нормативу).</a:t>
            </a:r>
          </a:p>
          <a:p>
            <a:r>
              <a:rPr lang="ru-RU" dirty="0">
                <a:latin typeface="Arial Narrow" pitchFamily="34" charset="0"/>
              </a:rPr>
              <a:t>2.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навчального</a:t>
            </a:r>
            <a:r>
              <a:rPr lang="ru-RU" dirty="0">
                <a:latin typeface="Arial Narrow" pitchFamily="34" charset="0"/>
              </a:rPr>
              <a:t> нормативу (з </a:t>
            </a:r>
            <a:r>
              <a:rPr lang="ru-RU" dirty="0" err="1">
                <a:latin typeface="Arial Narrow" pitchFamily="34" charset="0"/>
              </a:rPr>
              <a:t>урахуванням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динаміки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особистого</a:t>
            </a:r>
            <a:r>
              <a:rPr lang="ru-RU" dirty="0">
                <a:latin typeface="Arial Narrow" pitchFamily="34" charset="0"/>
              </a:rPr>
              <a:t> результату).</a:t>
            </a:r>
          </a:p>
          <a:p>
            <a:r>
              <a:rPr lang="ru-RU" dirty="0">
                <a:latin typeface="Arial Narrow" pitchFamily="34" charset="0"/>
              </a:rPr>
              <a:t>3.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завдань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під</a:t>
            </a:r>
            <a:r>
              <a:rPr lang="ru-RU" dirty="0">
                <a:latin typeface="Arial Narrow" pitchFamily="34" charset="0"/>
              </a:rPr>
              <a:t> час </a:t>
            </a:r>
            <a:r>
              <a:rPr lang="ru-RU" dirty="0" err="1">
                <a:latin typeface="Arial Narrow" pitchFamily="34" charset="0"/>
              </a:rPr>
              <a:t>проведення</a:t>
            </a:r>
            <a:r>
              <a:rPr lang="ru-RU" dirty="0">
                <a:latin typeface="Arial Narrow" pitchFamily="34" charset="0"/>
              </a:rPr>
              <a:t> уроку.</a:t>
            </a:r>
          </a:p>
          <a:p>
            <a:r>
              <a:rPr lang="ru-RU" dirty="0">
                <a:latin typeface="Arial Narrow" pitchFamily="34" charset="0"/>
              </a:rPr>
              <a:t>4. </a:t>
            </a:r>
            <a:r>
              <a:rPr lang="ru-RU" dirty="0" err="1">
                <a:latin typeface="Arial Narrow" pitchFamily="34" charset="0"/>
              </a:rPr>
              <a:t>Засвоєння</a:t>
            </a:r>
            <a:r>
              <a:rPr lang="ru-RU" dirty="0">
                <a:latin typeface="Arial Narrow" pitchFamily="34" charset="0"/>
              </a:rPr>
              <a:t> теоретико - </a:t>
            </a:r>
            <a:r>
              <a:rPr lang="ru-RU" dirty="0" err="1">
                <a:latin typeface="Arial Narrow" pitchFamily="34" charset="0"/>
              </a:rPr>
              <a:t>методичних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знань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При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цьому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оцінка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за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виконання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нормативу  не  є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домінуючою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час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здійснення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тематичного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, семестрового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чи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річного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оцінювання</a:t>
            </a:r>
            <a:endParaRPr lang="ru-RU" b="1" dirty="0">
              <a:solidFill>
                <a:srgbClr val="CC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0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032287"/>
            <a:ext cx="759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Під</a:t>
            </a:r>
            <a:r>
              <a:rPr lang="ru-RU" dirty="0">
                <a:latin typeface="Arial Narrow" pitchFamily="34" charset="0"/>
              </a:rPr>
              <a:t> час </a:t>
            </a:r>
            <a:r>
              <a:rPr lang="ru-RU" dirty="0" err="1">
                <a:latin typeface="Arial Narrow" pitchFamily="34" charset="0"/>
              </a:rPr>
              <a:t>проведення</a:t>
            </a:r>
            <a:r>
              <a:rPr lang="ru-RU" dirty="0">
                <a:latin typeface="Arial Narrow" pitchFamily="34" charset="0"/>
              </a:rPr>
              <a:t> занять </a:t>
            </a:r>
            <a:r>
              <a:rPr lang="ru-RU" dirty="0" err="1">
                <a:latin typeface="Arial Narrow" pitchFamily="34" charset="0"/>
              </a:rPr>
              <a:t>із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слід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дотримуватись</a:t>
            </a:r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«Правил </a:t>
            </a:r>
            <a:r>
              <a:rPr lang="ru-RU" dirty="0" err="1">
                <a:latin typeface="Arial Narrow" pitchFamily="34" charset="0"/>
              </a:rPr>
              <a:t>безпеки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життєдіяльності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під</a:t>
            </a:r>
            <a:r>
              <a:rPr lang="ru-RU" dirty="0">
                <a:latin typeface="Arial Narrow" pitchFamily="34" charset="0"/>
              </a:rPr>
              <a:t> час </a:t>
            </a:r>
            <a:r>
              <a:rPr lang="ru-RU" dirty="0" err="1">
                <a:latin typeface="Arial Narrow" pitchFamily="34" charset="0"/>
              </a:rPr>
              <a:t>проведення</a:t>
            </a:r>
            <a:r>
              <a:rPr lang="ru-RU" dirty="0">
                <a:latin typeface="Arial Narrow" pitchFamily="34" charset="0"/>
              </a:rPr>
              <a:t> занять з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і спорту в </a:t>
            </a:r>
            <a:r>
              <a:rPr lang="ru-RU" dirty="0" err="1">
                <a:latin typeface="Arial Narrow" pitchFamily="34" charset="0"/>
              </a:rPr>
              <a:t>загальноосвітніх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навчальних</a:t>
            </a:r>
            <a:r>
              <a:rPr lang="ru-RU" dirty="0">
                <a:latin typeface="Arial Narrow" pitchFamily="34" charset="0"/>
              </a:rPr>
              <a:t> закладах» (наказ МОН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01.06.2010 №521, </a:t>
            </a:r>
            <a:r>
              <a:rPr lang="ru-RU" dirty="0" err="1">
                <a:latin typeface="Arial Narrow" pitchFamily="34" charset="0"/>
              </a:rPr>
              <a:t>зареєстрований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Міністерстві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юстиції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України</a:t>
            </a:r>
            <a:r>
              <a:rPr lang="ru-RU" dirty="0">
                <a:latin typeface="Arial Narrow" pitchFamily="34" charset="0"/>
              </a:rPr>
              <a:t> 09.08.2010 за № 651/17946)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388825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На уроках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, спортивно-</a:t>
            </a:r>
            <a:r>
              <a:rPr lang="ru-RU" dirty="0" err="1">
                <a:latin typeface="Arial Narrow" pitchFamily="34" charset="0"/>
              </a:rPr>
              <a:t>масових</a:t>
            </a:r>
            <a:r>
              <a:rPr lang="ru-RU" dirty="0">
                <a:latin typeface="Arial Narrow" pitchFamily="34" charset="0"/>
              </a:rPr>
              <a:t> заходах </a:t>
            </a:r>
            <a:r>
              <a:rPr lang="ru-RU" dirty="0" err="1">
                <a:latin typeface="Arial Narrow" pitchFamily="34" charset="0"/>
              </a:rPr>
              <a:t>необхідно</a:t>
            </a:r>
            <a:r>
              <a:rPr lang="ru-RU" dirty="0">
                <a:latin typeface="Arial Narrow" pitchFamily="34" charset="0"/>
              </a:rPr>
              <a:t> систематично</a:t>
            </a:r>
          </a:p>
          <a:p>
            <a:r>
              <a:rPr lang="ru-RU" dirty="0" err="1">
                <a:latin typeface="Arial Narrow" pitchFamily="34" charset="0"/>
              </a:rPr>
              <a:t>здійснювати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візуальний</a:t>
            </a:r>
            <a:r>
              <a:rPr lang="ru-RU" dirty="0">
                <a:latin typeface="Arial Narrow" pitchFamily="34" charset="0"/>
              </a:rPr>
              <a:t> контроль за </a:t>
            </a:r>
            <a:r>
              <a:rPr lang="ru-RU" dirty="0" err="1">
                <a:latin typeface="Arial Narrow" pitchFamily="34" charset="0"/>
              </a:rPr>
              <a:t>самопочуттям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технічним</a:t>
            </a:r>
            <a:r>
              <a:rPr lang="ru-RU" dirty="0">
                <a:latin typeface="Arial Narrow" pitchFamily="34" charset="0"/>
              </a:rPr>
              <a:t> станом спортивного </a:t>
            </a:r>
            <a:r>
              <a:rPr lang="ru-RU" dirty="0" err="1">
                <a:latin typeface="Arial Narrow" pitchFamily="34" charset="0"/>
              </a:rPr>
              <a:t>обладнання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інвентарю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3929" y="3795886"/>
            <a:ext cx="759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Місця</a:t>
            </a:r>
            <a:r>
              <a:rPr lang="ru-RU" dirty="0">
                <a:latin typeface="Arial Narrow" pitchFamily="34" charset="0"/>
              </a:rPr>
              <a:t> для занять з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і спорту </a:t>
            </a:r>
            <a:r>
              <a:rPr lang="ru-RU" dirty="0" err="1">
                <a:latin typeface="Arial Narrow" pitchFamily="34" charset="0"/>
              </a:rPr>
              <a:t>обладнуються</a:t>
            </a:r>
            <a:r>
              <a:rPr lang="ru-RU" dirty="0">
                <a:latin typeface="Arial Narrow" pitchFamily="34" charset="0"/>
              </a:rPr>
              <a:t> аптечкою (</a:t>
            </a:r>
            <a:r>
              <a:rPr lang="ru-RU" dirty="0" err="1">
                <a:latin typeface="Arial Narrow" pitchFamily="34" charset="0"/>
              </a:rPr>
              <a:t>відкриті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спортивні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майданчики</a:t>
            </a:r>
            <a:r>
              <a:rPr lang="ru-RU" dirty="0">
                <a:latin typeface="Arial Narrow" pitchFamily="34" charset="0"/>
              </a:rPr>
              <a:t> - переносною аптечкою)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7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2139702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559570"/>
            <a:ext cx="7597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Відповідно</a:t>
            </a:r>
            <a:r>
              <a:rPr lang="ru-RU" dirty="0">
                <a:latin typeface="Arial Narrow" pitchFamily="34" charset="0"/>
              </a:rPr>
              <a:t> до пункту 6 </a:t>
            </a:r>
            <a:r>
              <a:rPr lang="ru-RU" dirty="0" err="1">
                <a:latin typeface="Arial Narrow" pitchFamily="34" charset="0"/>
              </a:rPr>
              <a:t>розділу</a:t>
            </a:r>
            <a:r>
              <a:rPr lang="ru-RU" dirty="0">
                <a:latin typeface="Arial Narrow" pitchFamily="34" charset="0"/>
              </a:rPr>
              <a:t> ІУ </a:t>
            </a:r>
            <a:r>
              <a:rPr lang="ru-RU" dirty="0" err="1">
                <a:latin typeface="Arial Narrow" pitchFamily="34" charset="0"/>
              </a:rPr>
              <a:t>Положення</a:t>
            </a:r>
            <a:r>
              <a:rPr lang="ru-RU" dirty="0">
                <a:latin typeface="Arial Narrow" pitchFamily="34" charset="0"/>
              </a:rPr>
              <a:t> про</a:t>
            </a:r>
          </a:p>
          <a:p>
            <a:r>
              <a:rPr lang="ru-RU" dirty="0" err="1">
                <a:latin typeface="Arial Narrow" pitchFamily="34" charset="0"/>
              </a:rPr>
              <a:t>організацію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роботи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охорони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праці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безпеки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життєдіяльності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учасників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освітнього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процесу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установах</a:t>
            </a:r>
            <a:r>
              <a:rPr lang="ru-RU" dirty="0">
                <a:latin typeface="Arial Narrow" pitchFamily="34" charset="0"/>
              </a:rPr>
              <a:t> і закладах </a:t>
            </a:r>
            <a:r>
              <a:rPr lang="ru-RU" dirty="0" err="1">
                <a:latin typeface="Arial Narrow" pitchFamily="34" charset="0"/>
              </a:rPr>
              <a:t>освіти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затвердженого</a:t>
            </a:r>
            <a:r>
              <a:rPr lang="ru-RU" dirty="0">
                <a:latin typeface="Arial Narrow" pitchFamily="34" charset="0"/>
              </a:rPr>
              <a:t> наказом МОН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26.12.2017 № 1669, </a:t>
            </a:r>
            <a:r>
              <a:rPr lang="ru-RU" dirty="0" err="1">
                <a:latin typeface="Arial Narrow" pitchFamily="34" charset="0"/>
              </a:rPr>
              <a:t>зареєстрованого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Міністерстві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юстиції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України</a:t>
            </a:r>
            <a:r>
              <a:rPr lang="ru-RU" dirty="0">
                <a:latin typeface="Arial Narrow" pitchFamily="34" charset="0"/>
              </a:rPr>
              <a:t> 23.01.2018 за № 100/31552, 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учитель є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відповідальним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за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збереження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життя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і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здоров'я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здобувачів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освіти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час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освітнього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процесу</a:t>
            </a:r>
            <a:r>
              <a:rPr lang="ru-RU" dirty="0">
                <a:latin typeface="Arial Narrow" pitchFamily="34" charset="0"/>
              </a:rPr>
              <a:t>; </a:t>
            </a:r>
            <a:r>
              <a:rPr lang="ru-RU" dirty="0" err="1">
                <a:latin typeface="Arial Narrow" pitchFamily="34" charset="0"/>
              </a:rPr>
              <a:t>забезпечує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проведення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освітнього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процесу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що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регламентується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законодавчими</a:t>
            </a:r>
            <a:r>
              <a:rPr lang="ru-RU" dirty="0">
                <a:latin typeface="Arial Narrow" pitchFamily="34" charset="0"/>
              </a:rPr>
              <a:t> та нормативно-</a:t>
            </a:r>
            <a:r>
              <a:rPr lang="ru-RU" dirty="0" err="1">
                <a:latin typeface="Arial Narrow" pitchFamily="34" charset="0"/>
              </a:rPr>
              <a:t>правовими</a:t>
            </a:r>
            <a:r>
              <a:rPr lang="ru-RU" dirty="0">
                <a:latin typeface="Arial Narrow" pitchFamily="34" charset="0"/>
              </a:rPr>
              <a:t> актами з </a:t>
            </a:r>
            <a:r>
              <a:rPr lang="ru-RU" dirty="0" err="1">
                <a:latin typeface="Arial Narrow" pitchFamily="34" charset="0"/>
              </a:rPr>
              <a:t>питань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охорони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праці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безпеки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життєдіяльності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9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err="1">
                <a:solidFill>
                  <a:srgbClr val="003399"/>
                </a:solidFill>
              </a:rPr>
              <a:t>Організація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  <a:r>
              <a:rPr lang="ru-RU" sz="2400" b="1" cap="all" dirty="0" err="1">
                <a:solidFill>
                  <a:srgbClr val="003399"/>
                </a:solidFill>
              </a:rPr>
              <a:t>дистанційного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  <a:r>
              <a:rPr lang="ru-RU" sz="2400" b="1" cap="all" dirty="0" err="1">
                <a:solidFill>
                  <a:srgbClr val="003399"/>
                </a:solidFill>
              </a:rPr>
              <a:t>навчання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</a:p>
          <a:p>
            <a:pPr algn="ctr"/>
            <a:r>
              <a:rPr lang="ru-RU" sz="2400" b="1" cap="all" dirty="0">
                <a:solidFill>
                  <a:srgbClr val="003399"/>
                </a:solidFill>
              </a:rPr>
              <a:t>з </a:t>
            </a:r>
            <a:r>
              <a:rPr lang="ru-RU" sz="2400" b="1" cap="all" dirty="0" err="1">
                <a:solidFill>
                  <a:srgbClr val="003399"/>
                </a:solidFill>
              </a:rPr>
              <a:t>фізичної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  <a:r>
              <a:rPr lang="ru-RU" sz="2400" b="1" cap="all" dirty="0" err="1">
                <a:solidFill>
                  <a:srgbClr val="003399"/>
                </a:solidFill>
              </a:rPr>
              <a:t>культури</a:t>
            </a:r>
            <a:endParaRPr lang="uk-UA" sz="2400" b="1" cap="all" dirty="0">
              <a:solidFill>
                <a:srgbClr val="00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99568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131590"/>
            <a:ext cx="75972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Карантинні</a:t>
            </a:r>
            <a:r>
              <a:rPr lang="ru-RU" dirty="0">
                <a:latin typeface="Arial Narrow" pitchFamily="34" charset="0"/>
              </a:rPr>
              <a:t>  заходи  </a:t>
            </a:r>
            <a:r>
              <a:rPr lang="ru-RU" dirty="0" err="1">
                <a:latin typeface="Arial Narrow" pitchFamily="34" charset="0"/>
              </a:rPr>
              <a:t>обмежують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людину</a:t>
            </a:r>
            <a:r>
              <a:rPr lang="ru-RU" dirty="0">
                <a:latin typeface="Arial Narrow" pitchFamily="34" charset="0"/>
              </a:rPr>
              <a:t>  в  «живому»  </a:t>
            </a:r>
            <a:r>
              <a:rPr lang="ru-RU" dirty="0" err="1">
                <a:latin typeface="Arial Narrow" pitchFamily="34" charset="0"/>
              </a:rPr>
              <a:t>спілкуванні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звичному</a:t>
            </a:r>
            <a:r>
              <a:rPr lang="ru-RU" dirty="0">
                <a:latin typeface="Arial Narrow" pitchFamily="34" charset="0"/>
              </a:rPr>
              <a:t>  для  себе  </a:t>
            </a:r>
            <a:r>
              <a:rPr lang="ru-RU" dirty="0" err="1">
                <a:latin typeface="Arial Narrow" pitchFamily="34" charset="0"/>
              </a:rPr>
              <a:t>способі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життя</a:t>
            </a:r>
            <a:r>
              <a:rPr lang="ru-RU" dirty="0">
                <a:latin typeface="Arial Narrow" pitchFamily="34" charset="0"/>
              </a:rPr>
              <a:t>. </a:t>
            </a:r>
          </a:p>
          <a:p>
            <a:r>
              <a:rPr lang="ru-RU" dirty="0">
                <a:latin typeface="Arial Narrow" pitchFamily="34" charset="0"/>
              </a:rPr>
              <a:t>Але </a:t>
            </a:r>
            <a:r>
              <a:rPr lang="ru-RU" dirty="0" err="1">
                <a:latin typeface="Arial Narrow" pitchFamily="34" charset="0"/>
              </a:rPr>
              <a:t>найвагомішою</a:t>
            </a:r>
            <a:r>
              <a:rPr lang="ru-RU" dirty="0">
                <a:latin typeface="Arial Narrow" pitchFamily="34" charset="0"/>
              </a:rPr>
              <a:t> проблемою є </a:t>
            </a:r>
            <a:r>
              <a:rPr lang="ru-RU" dirty="0" err="1">
                <a:latin typeface="Arial Narrow" pitchFamily="34" charset="0"/>
              </a:rPr>
              <a:t>обмеження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рухової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активності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r>
              <a:rPr lang="ru-RU" dirty="0">
                <a:latin typeface="Arial Narrow" pitchFamily="34" charset="0"/>
              </a:rPr>
              <a:t> </a:t>
            </a:r>
          </a:p>
          <a:p>
            <a:r>
              <a:rPr lang="ru-RU" dirty="0" err="1">
                <a:latin typeface="Arial Narrow" pitchFamily="34" charset="0"/>
              </a:rPr>
              <a:t>Це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найбільше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відчуває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організм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дитини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який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потребує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постійної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динаміки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впливу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ультрафіолетових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променів</a:t>
            </a:r>
            <a:r>
              <a:rPr lang="ru-RU" dirty="0">
                <a:latin typeface="Arial Narrow" pitchFamily="34" charset="0"/>
              </a:rPr>
              <a:t>,  </a:t>
            </a:r>
            <a:r>
              <a:rPr lang="ru-RU" dirty="0" err="1">
                <a:latin typeface="Arial Narrow" pitchFamily="34" charset="0"/>
              </a:rPr>
              <a:t>свіжого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повітря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тощо</a:t>
            </a:r>
            <a:r>
              <a:rPr lang="ru-RU" dirty="0">
                <a:latin typeface="Arial Narrow" pitchFamily="34" charset="0"/>
              </a:rPr>
              <a:t>.  </a:t>
            </a: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Все  </a:t>
            </a:r>
            <a:r>
              <a:rPr lang="ru-RU" dirty="0" err="1">
                <a:latin typeface="Arial Narrow" pitchFamily="34" charset="0"/>
              </a:rPr>
              <a:t>це</a:t>
            </a:r>
            <a:r>
              <a:rPr lang="ru-RU" dirty="0">
                <a:latin typeface="Arial Narrow" pitchFamily="34" charset="0"/>
              </a:rPr>
              <a:t>  в  </a:t>
            </a:r>
            <a:r>
              <a:rPr lang="ru-RU" dirty="0" err="1">
                <a:latin typeface="Arial Narrow" pitchFamily="34" charset="0"/>
              </a:rPr>
              <a:t>комплексі</a:t>
            </a:r>
            <a:r>
              <a:rPr lang="ru-RU" dirty="0">
                <a:latin typeface="Arial Narrow" pitchFamily="34" charset="0"/>
              </a:rPr>
              <a:t> ставить  перед  </a:t>
            </a:r>
            <a:r>
              <a:rPr lang="ru-RU" dirty="0" err="1">
                <a:latin typeface="Arial Narrow" pitchFamily="34" charset="0"/>
              </a:rPr>
              <a:t>вчителем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завдання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знаходити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дієві</a:t>
            </a:r>
            <a:r>
              <a:rPr lang="ru-RU" dirty="0">
                <a:latin typeface="Arial Narrow" pitchFamily="34" charset="0"/>
              </a:rPr>
              <a:t>  шляхи  у  </a:t>
            </a:r>
            <a:r>
              <a:rPr lang="ru-RU" dirty="0" err="1">
                <a:latin typeface="Arial Narrow" pitchFamily="34" charset="0"/>
              </a:rPr>
              <a:t>вирішенні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складних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питань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дистанційного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навчання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24" y="3795886"/>
            <a:ext cx="8821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Наказ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мон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«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Положення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про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дистанційне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»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від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25.04.2013 № 466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en-US" sz="1000" dirty="0">
                <a:hlinkClick r:id="rId5"/>
              </a:rPr>
              <a:t>https://zakon.rada.gov.ua/laws/show/z0703-13#Text</a:t>
            </a:r>
            <a:r>
              <a:rPr lang="uk-UA" sz="1000" dirty="0"/>
              <a:t> </a:t>
            </a:r>
            <a:endParaRPr lang="ru-RU" sz="1100" b="1" cap="all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4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err="1">
                <a:solidFill>
                  <a:srgbClr val="003399"/>
                </a:solidFill>
              </a:rPr>
              <a:t>Організація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  <a:r>
              <a:rPr lang="ru-RU" sz="2400" b="1" cap="all" dirty="0" err="1">
                <a:solidFill>
                  <a:srgbClr val="003399"/>
                </a:solidFill>
              </a:rPr>
              <a:t>дистанційного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  <a:r>
              <a:rPr lang="ru-RU" sz="2400" b="1" cap="all" dirty="0" err="1">
                <a:solidFill>
                  <a:srgbClr val="003399"/>
                </a:solidFill>
              </a:rPr>
              <a:t>навчання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</a:p>
          <a:p>
            <a:pPr algn="ctr"/>
            <a:r>
              <a:rPr lang="ru-RU" sz="2400" b="1" cap="all" dirty="0">
                <a:solidFill>
                  <a:srgbClr val="003399"/>
                </a:solidFill>
              </a:rPr>
              <a:t>з </a:t>
            </a:r>
            <a:r>
              <a:rPr lang="ru-RU" sz="2400" b="1" cap="all" dirty="0" err="1">
                <a:solidFill>
                  <a:srgbClr val="003399"/>
                </a:solidFill>
              </a:rPr>
              <a:t>фізичної</a:t>
            </a:r>
            <a:r>
              <a:rPr lang="ru-RU" sz="2400" b="1" cap="all" dirty="0">
                <a:solidFill>
                  <a:srgbClr val="003399"/>
                </a:solidFill>
              </a:rPr>
              <a:t> </a:t>
            </a:r>
            <a:r>
              <a:rPr lang="ru-RU" sz="2400" b="1" cap="all" dirty="0" err="1">
                <a:solidFill>
                  <a:srgbClr val="003399"/>
                </a:solidFill>
              </a:rPr>
              <a:t>культури</a:t>
            </a:r>
            <a:endParaRPr lang="uk-UA" sz="2400" b="1" cap="all" dirty="0">
              <a:solidFill>
                <a:srgbClr val="00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87624" y="91556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час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організації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дистанційного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навчання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вчителеві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необхідно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врахувати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наступне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Особистий</a:t>
            </a:r>
            <a:r>
              <a:rPr lang="ru-RU" dirty="0">
                <a:latin typeface="Arial Narrow" pitchFamily="34" charset="0"/>
              </a:rPr>
              <a:t> приклад </a:t>
            </a:r>
            <a:r>
              <a:rPr lang="ru-RU" dirty="0" err="1">
                <a:latin typeface="Arial Narrow" pitchFamily="34" charset="0"/>
              </a:rPr>
              <a:t>вчителя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План </a:t>
            </a:r>
            <a:r>
              <a:rPr lang="ru-RU" dirty="0" err="1">
                <a:latin typeface="Arial Narrow" pitchFamily="34" charset="0"/>
              </a:rPr>
              <a:t>роботи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вчителя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фізкультури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період</a:t>
            </a:r>
            <a:r>
              <a:rPr lang="ru-RU" dirty="0">
                <a:latin typeface="Arial Narrow" pitchFamily="34" charset="0"/>
              </a:rPr>
              <a:t> карантину.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Знання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учнями</a:t>
            </a:r>
            <a:r>
              <a:rPr lang="ru-RU" dirty="0">
                <a:latin typeface="Arial Narrow" pitchFamily="34" charset="0"/>
              </a:rPr>
              <a:t> правил </a:t>
            </a:r>
            <a:r>
              <a:rPr lang="ru-RU" dirty="0" err="1">
                <a:latin typeface="Arial Narrow" pitchFamily="34" charset="0"/>
              </a:rPr>
              <a:t>самостійних</a:t>
            </a:r>
            <a:r>
              <a:rPr lang="ru-RU" dirty="0">
                <a:latin typeface="Arial Narrow" pitchFamily="34" charset="0"/>
              </a:rPr>
              <a:t> занять </a:t>
            </a:r>
            <a:r>
              <a:rPr lang="ru-RU" dirty="0" err="1">
                <a:latin typeface="Arial Narrow" pitchFamily="34" charset="0"/>
              </a:rPr>
              <a:t>фізичними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вправами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Правила  самоконтролю  </a:t>
            </a:r>
            <a:r>
              <a:rPr lang="ru-RU" dirty="0" err="1">
                <a:latin typeface="Arial Narrow" pitchFamily="34" charset="0"/>
              </a:rPr>
              <a:t>під</a:t>
            </a:r>
            <a:r>
              <a:rPr lang="ru-RU" dirty="0">
                <a:latin typeface="Arial Narrow" pitchFamily="34" charset="0"/>
              </a:rPr>
              <a:t>  час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практичних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завдань</a:t>
            </a:r>
            <a:r>
              <a:rPr lang="ru-RU" dirty="0">
                <a:latin typeface="Arial Narrow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788" y="2639690"/>
            <a:ext cx="8818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протягом</a:t>
            </a:r>
            <a:r>
              <a:rPr lang="ru-RU" dirty="0">
                <a:latin typeface="Arial Narrow" pitchFamily="34" charset="0"/>
              </a:rPr>
              <a:t>  дня  (</a:t>
            </a:r>
            <a:r>
              <a:rPr lang="ru-RU" dirty="0" err="1">
                <a:latin typeface="Arial Narrow" pitchFamily="34" charset="0"/>
              </a:rPr>
              <a:t>ранкова</a:t>
            </a:r>
            <a:r>
              <a:rPr lang="ru-RU" dirty="0">
                <a:latin typeface="Arial Narrow" pitchFamily="34" charset="0"/>
              </a:rPr>
              <a:t>  руханка,  </a:t>
            </a:r>
            <a:r>
              <a:rPr lang="ru-RU" dirty="0" err="1">
                <a:latin typeface="Arial Narrow" pitchFamily="34" charset="0"/>
              </a:rPr>
              <a:t>фізкультурні</a:t>
            </a:r>
            <a:r>
              <a:rPr lang="ru-RU" dirty="0">
                <a:latin typeface="Arial Narrow" pitchFamily="34" charset="0"/>
              </a:rPr>
              <a:t>  паузи  </a:t>
            </a:r>
            <a:r>
              <a:rPr lang="ru-RU" dirty="0" err="1">
                <a:latin typeface="Arial Narrow" pitchFamily="34" charset="0"/>
              </a:rPr>
              <a:t>під</a:t>
            </a:r>
            <a:r>
              <a:rPr lang="ru-RU" dirty="0">
                <a:latin typeface="Arial Narrow" pitchFamily="34" charset="0"/>
              </a:rPr>
              <a:t>  час  </a:t>
            </a:r>
            <a:r>
              <a:rPr lang="ru-RU" dirty="0" err="1">
                <a:latin typeface="Arial Narrow" pitchFamily="34" charset="0"/>
              </a:rPr>
              <a:t>роботи</a:t>
            </a:r>
            <a:r>
              <a:rPr lang="ru-RU" dirty="0">
                <a:latin typeface="Arial Narrow" pitchFamily="34" charset="0"/>
              </a:rPr>
              <a:t>  за </a:t>
            </a:r>
            <a:r>
              <a:rPr lang="ru-RU" dirty="0" err="1">
                <a:latin typeface="Arial Narrow" pitchFamily="34" charset="0"/>
              </a:rPr>
              <a:t>комп’ютером</a:t>
            </a:r>
            <a:r>
              <a:rPr lang="ru-RU" dirty="0">
                <a:latin typeface="Arial Narrow" pitchFamily="34" charset="0"/>
              </a:rPr>
              <a:t>, смартфоном </a:t>
            </a:r>
            <a:r>
              <a:rPr lang="ru-RU" dirty="0" err="1">
                <a:latin typeface="Arial Narrow" pitchFamily="34" charset="0"/>
              </a:rPr>
              <a:t>тощо</a:t>
            </a:r>
            <a:r>
              <a:rPr lang="ru-RU" dirty="0">
                <a:latin typeface="Arial Narrow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Робота з батьками </a:t>
            </a:r>
            <a:r>
              <a:rPr lang="ru-RU" dirty="0" err="1">
                <a:latin typeface="Arial Narrow" pitchFamily="34" charset="0"/>
              </a:rPr>
              <a:t>щодо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організації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дистанційної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роботи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тільки</a:t>
            </a:r>
            <a:r>
              <a:rPr lang="ru-RU" dirty="0">
                <a:latin typeface="Arial Narrow" pitchFamily="34" charset="0"/>
              </a:rPr>
              <a:t> за  </a:t>
            </a:r>
            <a:r>
              <a:rPr lang="ru-RU" dirty="0" err="1">
                <a:latin typeface="Arial Narrow" pitchFamily="34" charset="0"/>
              </a:rPr>
              <a:t>умови</a:t>
            </a:r>
            <a:r>
              <a:rPr lang="ru-RU" dirty="0">
                <a:latin typeface="Arial Narrow" pitchFamily="34" charset="0"/>
              </a:rPr>
              <a:t>  гарного  </a:t>
            </a:r>
            <a:r>
              <a:rPr lang="ru-RU" dirty="0" err="1">
                <a:latin typeface="Arial Narrow" pitchFamily="34" charset="0"/>
              </a:rPr>
              <a:t>самопочуття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дотримуючись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усіх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вимог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карантинних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заходів</a:t>
            </a:r>
            <a:r>
              <a:rPr lang="ru-RU" dirty="0">
                <a:latin typeface="Arial Narrow" pitchFamily="34" charset="0"/>
              </a:rPr>
              <a:t> та правил </a:t>
            </a:r>
            <a:r>
              <a:rPr lang="ru-RU" dirty="0" err="1">
                <a:latin typeface="Arial Narrow" pitchFamily="34" charset="0"/>
              </a:rPr>
              <a:t>безпеки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Врахування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місця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проживання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 (квартира,  </a:t>
            </a:r>
            <a:r>
              <a:rPr lang="ru-RU" dirty="0" err="1">
                <a:latin typeface="Arial Narrow" pitchFamily="34" charset="0"/>
              </a:rPr>
              <a:t>будинок</a:t>
            </a:r>
            <a:r>
              <a:rPr lang="ru-RU" dirty="0">
                <a:latin typeface="Arial Narrow" pitchFamily="34" charset="0"/>
              </a:rPr>
              <a:t>,  </a:t>
            </a:r>
            <a:r>
              <a:rPr lang="ru-RU" dirty="0" err="1">
                <a:latin typeface="Arial Narrow" pitchFamily="34" charset="0"/>
              </a:rPr>
              <a:t>наявність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власного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подвір’я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тощо</a:t>
            </a:r>
            <a:r>
              <a:rPr lang="ru-RU" dirty="0">
                <a:latin typeface="Arial Narrow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Використання</a:t>
            </a:r>
            <a:r>
              <a:rPr lang="ru-RU" dirty="0">
                <a:latin typeface="Arial Narrow" pitchFamily="34" charset="0"/>
              </a:rPr>
              <a:t>  нестандартного </a:t>
            </a:r>
            <a:r>
              <a:rPr lang="ru-RU" dirty="0" err="1">
                <a:latin typeface="Arial Narrow" pitchFamily="34" charset="0"/>
              </a:rPr>
              <a:t>обладнання</a:t>
            </a:r>
            <a:r>
              <a:rPr lang="ru-RU" dirty="0">
                <a:latin typeface="Arial Narrow" pitchFamily="34" charset="0"/>
              </a:rPr>
              <a:t>  для  занять  в  </a:t>
            </a:r>
            <a:r>
              <a:rPr lang="ru-RU" dirty="0" err="1">
                <a:latin typeface="Arial Narrow" pitchFamily="34" charset="0"/>
              </a:rPr>
              <a:t>домашніх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умовах</a:t>
            </a:r>
            <a:r>
              <a:rPr lang="ru-RU" dirty="0">
                <a:latin typeface="Arial Narrow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Arial Narrow" pitchFamily="34" charset="0"/>
              </a:rPr>
              <a:t>Забезпечення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зворотнього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зв’язку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учнями</a:t>
            </a:r>
            <a:r>
              <a:rPr lang="ru-RU" dirty="0">
                <a:latin typeface="Arial Narrow" pitchFamily="34" charset="0"/>
              </a:rPr>
              <a:t> та батьками  </a:t>
            </a:r>
          </a:p>
        </p:txBody>
      </p:sp>
    </p:spTree>
    <p:extLst>
      <p:ext uri="{BB962C8B-B14F-4D97-AF65-F5344CB8AC3E}">
        <p14:creationId xmlns:p14="http://schemas.microsoft.com/office/powerpoint/2010/main" val="351646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Організація дистанційного навчання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987574"/>
            <a:ext cx="7597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До  </a:t>
            </a:r>
            <a:r>
              <a:rPr lang="ru-RU" dirty="0" err="1">
                <a:latin typeface="Arial Narrow" pitchFamily="34" charset="0"/>
              </a:rPr>
              <a:t>основних</a:t>
            </a:r>
            <a:r>
              <a:rPr lang="ru-RU" dirty="0">
                <a:latin typeface="Arial Narrow" pitchFamily="34" charset="0"/>
              </a:rPr>
              <a:t>  форм  </a:t>
            </a:r>
            <a:r>
              <a:rPr lang="ru-RU" dirty="0" err="1">
                <a:latin typeface="Arial Narrow" pitchFamily="34" charset="0"/>
              </a:rPr>
              <a:t>самостійних</a:t>
            </a:r>
            <a:r>
              <a:rPr lang="ru-RU" dirty="0">
                <a:latin typeface="Arial Narrow" pitchFamily="34" charset="0"/>
              </a:rPr>
              <a:t> занять </a:t>
            </a:r>
            <a:r>
              <a:rPr lang="ru-RU" dirty="0" err="1">
                <a:latin typeface="Arial Narrow" pitchFamily="34" charset="0"/>
              </a:rPr>
              <a:t>відносять</a:t>
            </a:r>
            <a:r>
              <a:rPr lang="ru-RU" dirty="0">
                <a:latin typeface="Arial Narrow" pitchFamily="34" charset="0"/>
              </a:rPr>
              <a:t>: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ранкову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гігієнічну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гімнастику</a:t>
            </a:r>
            <a:r>
              <a:rPr lang="ru-RU" dirty="0">
                <a:latin typeface="Arial Narrow" pitchFamily="34" charset="0"/>
              </a:rPr>
              <a:t>;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фізичні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протягом</a:t>
            </a:r>
            <a:r>
              <a:rPr lang="ru-RU" dirty="0">
                <a:latin typeface="Arial Narrow" pitchFamily="34" charset="0"/>
              </a:rPr>
              <a:t> дня;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елементів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спеціальної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підготовки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варіативних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модулів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програми</a:t>
            </a:r>
            <a:r>
              <a:rPr lang="ru-RU" dirty="0">
                <a:latin typeface="Arial Narrow" pitchFamily="34" charset="0"/>
              </a:rPr>
              <a:t> «</a:t>
            </a:r>
            <a:r>
              <a:rPr lang="ru-RU" dirty="0" err="1">
                <a:latin typeface="Arial Narrow" pitchFamily="34" charset="0"/>
              </a:rPr>
              <a:t>Фізична</a:t>
            </a:r>
            <a:r>
              <a:rPr lang="ru-RU" dirty="0">
                <a:latin typeface="Arial Narrow" pitchFamily="34" charset="0"/>
              </a:rPr>
              <a:t> культура»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491031"/>
            <a:ext cx="759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Ранкова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гігієнічна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гімнастика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може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поєднуватися</a:t>
            </a:r>
            <a:r>
              <a:rPr lang="ru-RU" dirty="0">
                <a:latin typeface="Arial Narrow" pitchFamily="34" charset="0"/>
              </a:rPr>
              <a:t>  з  </a:t>
            </a:r>
            <a:r>
              <a:rPr lang="ru-RU" dirty="0" err="1">
                <a:latin typeface="Arial Narrow" pitchFamily="34" charset="0"/>
              </a:rPr>
              <a:t>самомасажем</a:t>
            </a:r>
            <a:r>
              <a:rPr lang="ru-RU" dirty="0">
                <a:latin typeface="Arial Narrow" pitchFamily="34" charset="0"/>
              </a:rPr>
              <a:t>  і  </a:t>
            </a:r>
            <a:r>
              <a:rPr lang="ru-RU" dirty="0" err="1">
                <a:latin typeface="Arial Narrow" pitchFamily="34" charset="0"/>
              </a:rPr>
              <a:t>загартовуванням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організму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3929" y="3651870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Відразу</a:t>
            </a:r>
            <a:r>
              <a:rPr lang="ru-RU" dirty="0">
                <a:latin typeface="Arial Narrow" pitchFamily="34" charset="0"/>
              </a:rPr>
              <a:t>  ж </a:t>
            </a:r>
            <a:r>
              <a:rPr lang="ru-RU" dirty="0" err="1">
                <a:latin typeface="Arial Narrow" pitchFamily="34" charset="0"/>
              </a:rPr>
              <a:t>після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виконання</a:t>
            </a:r>
            <a:r>
              <a:rPr lang="ru-RU" dirty="0">
                <a:latin typeface="Arial Narrow" pitchFamily="34" charset="0"/>
              </a:rPr>
              <a:t> комплексу </a:t>
            </a:r>
            <a:r>
              <a:rPr lang="ru-RU" dirty="0" err="1">
                <a:latin typeface="Arial Narrow" pitchFamily="34" charset="0"/>
              </a:rPr>
              <a:t>рекомендується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зробити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самомасаж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основних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м'язових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груп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ніг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тулуба</a:t>
            </a:r>
            <a:r>
              <a:rPr lang="ru-RU" dirty="0">
                <a:latin typeface="Arial Narrow" pitchFamily="34" charset="0"/>
              </a:rPr>
              <a:t> і рук і </a:t>
            </a:r>
            <a:r>
              <a:rPr lang="ru-RU" dirty="0" err="1">
                <a:latin typeface="Arial Narrow" pitchFamily="34" charset="0"/>
              </a:rPr>
              <a:t>виконати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водні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процедури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урахуванням</a:t>
            </a:r>
            <a:r>
              <a:rPr lang="ru-RU" dirty="0">
                <a:latin typeface="Arial Narrow" pitchFamily="34" charset="0"/>
              </a:rPr>
              <a:t> правил і </a:t>
            </a:r>
            <a:r>
              <a:rPr lang="ru-RU" dirty="0" err="1">
                <a:latin typeface="Arial Narrow" pitchFamily="34" charset="0"/>
              </a:rPr>
              <a:t>принципів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загартовування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1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Організація дистанційного навчання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032287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Фізичні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вправи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протягом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 дня  </a:t>
            </a:r>
            <a:r>
              <a:rPr lang="ru-RU" dirty="0" err="1">
                <a:latin typeface="Arial Narrow" pitchFamily="34" charset="0"/>
              </a:rPr>
              <a:t>забезпечують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попередження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стомлення</a:t>
            </a:r>
            <a:r>
              <a:rPr lang="ru-RU" dirty="0">
                <a:latin typeface="Arial Narrow" pitchFamily="34" charset="0"/>
              </a:rPr>
              <a:t>, </a:t>
            </a:r>
          </a:p>
          <a:p>
            <a:r>
              <a:rPr lang="ru-RU" dirty="0" err="1">
                <a:latin typeface="Arial Narrow" pitchFamily="34" charset="0"/>
              </a:rPr>
              <a:t>сприяють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підтримці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працездатності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тощо</a:t>
            </a:r>
            <a:r>
              <a:rPr lang="ru-RU" dirty="0">
                <a:latin typeface="Arial Narrow" pitchFamily="34" charset="0"/>
              </a:rPr>
              <a:t>. </a:t>
            </a:r>
            <a:r>
              <a:rPr lang="ru-RU" dirty="0" err="1">
                <a:latin typeface="Arial Narrow" pitchFamily="34" charset="0"/>
              </a:rPr>
              <a:t>Вправи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виконуються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перервах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між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заняттями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інших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предметів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501483"/>
            <a:ext cx="759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Вибір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кількості</a:t>
            </a:r>
            <a:r>
              <a:rPr lang="ru-RU" dirty="0">
                <a:latin typeface="Arial Narrow" pitchFamily="34" charset="0"/>
              </a:rPr>
              <a:t> занять на </a:t>
            </a:r>
            <a:r>
              <a:rPr lang="ru-RU" dirty="0" err="1">
                <a:latin typeface="Arial Narrow" pitchFamily="34" charset="0"/>
              </a:rPr>
              <a:t>тиждень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залежить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значній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мірі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мети </a:t>
            </a:r>
            <a:r>
              <a:rPr lang="ru-RU" dirty="0" err="1">
                <a:latin typeface="Arial Narrow" pitchFamily="34" charset="0"/>
              </a:rPr>
              <a:t>самостійних</a:t>
            </a:r>
            <a:r>
              <a:rPr lang="ru-RU" dirty="0">
                <a:latin typeface="Arial Narrow" pitchFamily="34" charset="0"/>
              </a:rPr>
              <a:t> занять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53929" y="3664644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Для </a:t>
            </a:r>
            <a:r>
              <a:rPr lang="ru-RU" dirty="0" err="1">
                <a:latin typeface="Arial Narrow" pitchFamily="34" charset="0"/>
              </a:rPr>
              <a:t>підтримки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фізичного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  на  </a:t>
            </a:r>
            <a:r>
              <a:rPr lang="ru-RU" dirty="0" err="1">
                <a:latin typeface="Arial Narrow" pitchFamily="34" charset="0"/>
              </a:rPr>
              <a:t>досягнутому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рівні</a:t>
            </a:r>
            <a:r>
              <a:rPr lang="ru-RU" dirty="0">
                <a:latin typeface="Arial Narrow" pitchFamily="34" charset="0"/>
              </a:rPr>
              <a:t> </a:t>
            </a:r>
          </a:p>
          <a:p>
            <a:r>
              <a:rPr lang="ru-RU" dirty="0" err="1">
                <a:latin typeface="Arial Narrow" pitchFamily="34" charset="0"/>
              </a:rPr>
              <a:t>досить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займатися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двічі</a:t>
            </a:r>
            <a:r>
              <a:rPr lang="ru-RU" dirty="0">
                <a:latin typeface="Arial Narrow" pitchFamily="34" charset="0"/>
              </a:rPr>
              <a:t>  на  </a:t>
            </a:r>
            <a:r>
              <a:rPr lang="ru-RU" dirty="0" err="1">
                <a:latin typeface="Arial Narrow" pitchFamily="34" charset="0"/>
              </a:rPr>
              <a:t>тиждень</a:t>
            </a:r>
            <a:r>
              <a:rPr lang="ru-RU" dirty="0">
                <a:latin typeface="Arial Narrow" pitchFamily="34" charset="0"/>
              </a:rPr>
              <a:t>; для  </a:t>
            </a:r>
            <a:r>
              <a:rPr lang="ru-RU" dirty="0" err="1">
                <a:latin typeface="Arial Narrow" pitchFamily="34" charset="0"/>
              </a:rPr>
              <a:t>його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підвищення</a:t>
            </a:r>
            <a:r>
              <a:rPr lang="ru-RU" dirty="0">
                <a:latin typeface="Arial Narrow" pitchFamily="34" charset="0"/>
              </a:rPr>
              <a:t>  –  не  </a:t>
            </a:r>
            <a:r>
              <a:rPr lang="ru-RU" dirty="0" err="1">
                <a:latin typeface="Arial Narrow" pitchFamily="34" charset="0"/>
              </a:rPr>
              <a:t>менше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трьох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разів</a:t>
            </a:r>
            <a:r>
              <a:rPr lang="ru-RU" dirty="0">
                <a:latin typeface="Arial Narrow" pitchFamily="34" charset="0"/>
              </a:rPr>
              <a:t>, а для </a:t>
            </a:r>
            <a:r>
              <a:rPr lang="ru-RU" dirty="0" err="1">
                <a:latin typeface="Arial Narrow" pitchFamily="34" charset="0"/>
              </a:rPr>
              <a:t>досягнення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помітних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результатів</a:t>
            </a:r>
            <a:r>
              <a:rPr lang="ru-RU" dirty="0">
                <a:latin typeface="Arial Narrow" pitchFamily="34" charset="0"/>
              </a:rPr>
              <a:t> – 4-5 </a:t>
            </a:r>
            <a:r>
              <a:rPr lang="ru-RU" dirty="0" err="1">
                <a:latin typeface="Arial Narrow" pitchFamily="34" charset="0"/>
              </a:rPr>
              <a:t>разів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тиждень</a:t>
            </a:r>
            <a:r>
              <a:rPr lang="ru-RU" dirty="0">
                <a:latin typeface="Arial Narrow" pitchFamily="34" charset="0"/>
              </a:rPr>
              <a:t> і </a:t>
            </a:r>
            <a:r>
              <a:rPr lang="ru-RU" dirty="0" err="1">
                <a:latin typeface="Arial Narrow" pitchFamily="34" charset="0"/>
              </a:rPr>
              <a:t>більше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7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Організація дистанційного навчання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059582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139702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131590"/>
            <a:ext cx="759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Самостійні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тренувальні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 </a:t>
            </a:r>
            <a:r>
              <a:rPr lang="ru-RU" b="1" dirty="0" err="1">
                <a:solidFill>
                  <a:srgbClr val="003399"/>
                </a:solidFill>
                <a:latin typeface="Arial Narrow" pitchFamily="34" charset="0"/>
              </a:rPr>
              <a:t>заняття</a:t>
            </a:r>
            <a:r>
              <a:rPr lang="ru-RU" b="1" dirty="0">
                <a:solidFill>
                  <a:srgbClr val="003399"/>
                </a:solidFill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проводяться</a:t>
            </a:r>
            <a:r>
              <a:rPr lang="ru-RU" dirty="0">
                <a:latin typeface="Arial Narrow" pitchFamily="34" charset="0"/>
              </a:rPr>
              <a:t>  за  </a:t>
            </a:r>
            <a:r>
              <a:rPr lang="ru-RU" dirty="0" err="1">
                <a:latin typeface="Arial Narrow" pitchFamily="34" charset="0"/>
              </a:rPr>
              <a:t>загальноприйнятою</a:t>
            </a:r>
            <a:r>
              <a:rPr lang="ru-RU" dirty="0">
                <a:latin typeface="Arial Narrow" pitchFamily="34" charset="0"/>
              </a:rPr>
              <a:t> </a:t>
            </a:r>
          </a:p>
          <a:p>
            <a:r>
              <a:rPr lang="ru-RU" dirty="0">
                <a:latin typeface="Arial Narrow" pitchFamily="34" charset="0"/>
              </a:rPr>
              <a:t>структурою:  </a:t>
            </a:r>
            <a:r>
              <a:rPr lang="ru-RU" dirty="0" err="1">
                <a:latin typeface="Arial Narrow" pitchFamily="34" charset="0"/>
              </a:rPr>
              <a:t>підготовча</a:t>
            </a:r>
            <a:r>
              <a:rPr lang="ru-RU" dirty="0">
                <a:latin typeface="Arial Narrow" pitchFamily="34" charset="0"/>
              </a:rPr>
              <a:t>  (</a:t>
            </a:r>
            <a:r>
              <a:rPr lang="ru-RU" dirty="0" err="1">
                <a:latin typeface="Arial Narrow" pitchFamily="34" charset="0"/>
              </a:rPr>
              <a:t>розминка</a:t>
            </a:r>
            <a:r>
              <a:rPr lang="ru-RU" dirty="0">
                <a:latin typeface="Arial Narrow" pitchFamily="34" charset="0"/>
              </a:rPr>
              <a:t>), </a:t>
            </a:r>
            <a:r>
              <a:rPr lang="ru-RU" dirty="0" err="1">
                <a:latin typeface="Arial Narrow" pitchFamily="34" charset="0"/>
              </a:rPr>
              <a:t>основна</a:t>
            </a:r>
            <a:r>
              <a:rPr lang="ru-RU" dirty="0">
                <a:latin typeface="Arial Narrow" pitchFamily="34" charset="0"/>
              </a:rPr>
              <a:t> і </a:t>
            </a:r>
            <a:r>
              <a:rPr lang="ru-RU" dirty="0" err="1">
                <a:latin typeface="Arial Narrow" pitchFamily="34" charset="0"/>
              </a:rPr>
              <a:t>заключна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частини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1995686"/>
            <a:ext cx="7597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час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організації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самостійних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занять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учнів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фізичними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вправами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вчителеві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рекомендується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:</a:t>
            </a:r>
          </a:p>
          <a:p>
            <a:r>
              <a:rPr lang="ru-RU" dirty="0">
                <a:latin typeface="Arial Narrow" pitchFamily="34" charset="0"/>
              </a:rPr>
              <a:t>-  </a:t>
            </a:r>
            <a:r>
              <a:rPr lang="ru-RU" dirty="0" err="1">
                <a:latin typeface="Arial Narrow" pitchFamily="34" charset="0"/>
              </a:rPr>
              <a:t>забезпечити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відповідний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рівень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допомоги</a:t>
            </a:r>
            <a:r>
              <a:rPr lang="ru-RU" dirty="0">
                <a:latin typeface="Arial Narrow" pitchFamily="34" charset="0"/>
              </a:rPr>
              <a:t>  та  </a:t>
            </a:r>
            <a:r>
              <a:rPr lang="ru-RU" dirty="0" err="1">
                <a:latin typeface="Arial Narrow" pitchFamily="34" charset="0"/>
              </a:rPr>
              <a:t>підтримки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самостійної</a:t>
            </a:r>
            <a:r>
              <a:rPr lang="ru-RU" dirty="0">
                <a:latin typeface="Arial Narrow" pitchFamily="34" charset="0"/>
              </a:rPr>
              <a:t> </a:t>
            </a:r>
          </a:p>
          <a:p>
            <a:r>
              <a:rPr lang="ru-RU" dirty="0" err="1">
                <a:latin typeface="Arial Narrow" pitchFamily="34" charset="0"/>
              </a:rPr>
              <a:t>роботи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; </a:t>
            </a:r>
          </a:p>
          <a:p>
            <a:r>
              <a:rPr lang="ru-RU" dirty="0">
                <a:latin typeface="Arial Narrow" pitchFamily="34" charset="0"/>
              </a:rPr>
              <a:t>-  </a:t>
            </a:r>
            <a:r>
              <a:rPr lang="ru-RU" dirty="0" err="1">
                <a:latin typeface="Arial Narrow" pitchFamily="34" charset="0"/>
              </a:rPr>
              <a:t>допомогти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сформувати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перелік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</a:t>
            </a:r>
            <a:r>
              <a:rPr lang="ru-RU" dirty="0">
                <a:latin typeface="Arial Narrow" pitchFamily="34" charset="0"/>
              </a:rPr>
              <a:t>,  і  </a:t>
            </a:r>
            <a:r>
              <a:rPr lang="ru-RU" dirty="0" err="1">
                <a:latin typeface="Arial Narrow" pitchFamily="34" charset="0"/>
              </a:rPr>
              <a:t>скласти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комплекси</a:t>
            </a:r>
            <a:r>
              <a:rPr lang="ru-RU" dirty="0">
                <a:latin typeface="Arial Narrow" pitchFamily="34" charset="0"/>
              </a:rPr>
              <a:t>  для  </a:t>
            </a:r>
            <a:r>
              <a:rPr lang="ru-RU" dirty="0" err="1">
                <a:latin typeface="Arial Narrow" pitchFamily="34" charset="0"/>
              </a:rPr>
              <a:t>загального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фізичного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, 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окремих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груп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м’язів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основних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якостей</a:t>
            </a:r>
            <a:r>
              <a:rPr lang="ru-RU" dirty="0">
                <a:latin typeface="Arial Narrow" pitchFamily="34" charset="0"/>
              </a:rPr>
              <a:t>;</a:t>
            </a:r>
          </a:p>
          <a:p>
            <a:r>
              <a:rPr lang="ru-RU" dirty="0">
                <a:latin typeface="Arial Narrow" pitchFamily="34" charset="0"/>
              </a:rPr>
              <a:t>-  </a:t>
            </a:r>
            <a:r>
              <a:rPr lang="ru-RU" dirty="0" err="1">
                <a:latin typeface="Arial Narrow" pitchFamily="34" charset="0"/>
              </a:rPr>
              <a:t>запропонувати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підбір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окремих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</a:t>
            </a:r>
            <a:r>
              <a:rPr lang="ru-RU" dirty="0">
                <a:latin typeface="Arial Narrow" pitchFamily="34" charset="0"/>
              </a:rPr>
              <a:t>  та  </a:t>
            </a:r>
            <a:r>
              <a:rPr lang="ru-RU" dirty="0" err="1">
                <a:latin typeface="Arial Narrow" pitchFamily="34" charset="0"/>
              </a:rPr>
              <a:t>комплексів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вправ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із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використанням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дрібного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інвентарю</a:t>
            </a:r>
            <a:r>
              <a:rPr lang="ru-RU" dirty="0">
                <a:latin typeface="Arial Narrow" pitchFamily="34" charset="0"/>
              </a:rPr>
              <a:t>: </a:t>
            </a:r>
            <a:r>
              <a:rPr lang="ru-RU" dirty="0" err="1">
                <a:latin typeface="Arial Narrow" pitchFamily="34" charset="0"/>
              </a:rPr>
              <a:t>амортизатори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джгути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еспандери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гантелі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ін</a:t>
            </a:r>
            <a:r>
              <a:rPr lang="ru-RU" dirty="0">
                <a:latin typeface="Arial Narrow" pitchFamily="34" charset="0"/>
              </a:rPr>
              <a:t>.;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розробити</a:t>
            </a:r>
            <a:r>
              <a:rPr lang="ru-RU" dirty="0">
                <a:latin typeface="Arial Narrow" pitchFamily="34" charset="0"/>
              </a:rPr>
              <a:t> і </a:t>
            </a:r>
            <a:r>
              <a:rPr lang="ru-RU" dirty="0" err="1">
                <a:latin typeface="Arial Narrow" pitchFamily="34" charset="0"/>
              </a:rPr>
              <a:t>запропонувати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учням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доступну</a:t>
            </a:r>
            <a:r>
              <a:rPr lang="ru-RU" dirty="0">
                <a:latin typeface="Arial Narrow" pitchFamily="34" charset="0"/>
              </a:rPr>
              <a:t> систему </a:t>
            </a:r>
            <a:r>
              <a:rPr lang="ru-RU" dirty="0" err="1">
                <a:latin typeface="Arial Narrow" pitchFamily="34" charset="0"/>
              </a:rPr>
              <a:t>моніторингу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якостей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6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915566"/>
            <a:ext cx="88213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закон України «Про освіту»</a:t>
            </a:r>
          </a:p>
          <a:p>
            <a:r>
              <a:rPr lang="en-US" sz="1000" dirty="0">
                <a:hlinkClick r:id="rId3"/>
              </a:rPr>
              <a:t>https://zakon.rada.gov.ua/laws/show/2145-19#Text</a:t>
            </a:r>
            <a:r>
              <a:rPr lang="uk-UA" sz="1000" dirty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закон України «Про повну загальну середню освіту»</a:t>
            </a:r>
          </a:p>
          <a:p>
            <a:r>
              <a:rPr lang="en-US" sz="1000" dirty="0">
                <a:hlinkClick r:id="rId4"/>
              </a:rPr>
              <a:t>https://zakon.rada.gov.ua/laws/show/463-20#Text</a:t>
            </a:r>
            <a:r>
              <a:rPr lang="uk-UA" sz="1000" dirty="0"/>
              <a:t>  </a:t>
            </a:r>
          </a:p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Концепція реалізації державної політики у сфері реформування загальної середньої освіти «Нова українська школа» на період до 2029 року</a:t>
            </a:r>
          </a:p>
          <a:p>
            <a:r>
              <a:rPr lang="en-US" sz="1000" dirty="0">
                <a:hlinkClick r:id="rId5"/>
              </a:rPr>
              <a:t>https://zakon.rada.gov.ua/laws/show/988-2016-%D1%80/conv#n8</a:t>
            </a:r>
            <a:r>
              <a:rPr lang="uk-UA" sz="1000" dirty="0"/>
              <a:t> </a:t>
            </a:r>
          </a:p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cap="all" dirty="0">
                <a:solidFill>
                  <a:srgbClr val="CC6600"/>
                </a:solidFill>
              </a:rPr>
              <a:t> </a:t>
            </a: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Державний стандарт початкової освіти </a:t>
            </a:r>
          </a:p>
          <a:p>
            <a:r>
              <a:rPr lang="en-US" sz="1000" dirty="0">
                <a:hlinkClick r:id="rId6"/>
              </a:rPr>
              <a:t>https://zakon.rada.gov.ua/laws/show/87-2018-%D0%BF#Text</a:t>
            </a:r>
            <a:r>
              <a:rPr lang="uk-UA" sz="1000" dirty="0"/>
              <a:t> </a:t>
            </a:r>
          </a:p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Державний стандарт базової середньої освіти</a:t>
            </a:r>
          </a:p>
          <a:p>
            <a:r>
              <a:rPr lang="en-US" sz="1000" dirty="0">
                <a:hlinkClick r:id="rId7"/>
              </a:rPr>
              <a:t>https://zakon.rada.gov.ua/laws/show/898-2020-%D0%BF#Text</a:t>
            </a:r>
            <a:r>
              <a:rPr lang="uk-UA" sz="1000" dirty="0"/>
              <a:t> </a:t>
            </a:r>
          </a:p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Наказ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мон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Критерії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оцінювання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досягнень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учнів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з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</a:p>
          <a:p>
            <a:r>
              <a:rPr lang="en-US" sz="1000" dirty="0">
                <a:hlinkClick r:id="rId8"/>
              </a:rPr>
              <a:t>https://zakon.rada.gov.ua/rada/show/v0371290-08/conv#o4492</a:t>
            </a:r>
            <a:r>
              <a:rPr lang="uk-UA" sz="1000" dirty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Нормативні документи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33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915566"/>
            <a:ext cx="882136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18–19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серпня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2021 р. </a:t>
            </a:r>
          </a:p>
          <a:p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Всеукраїнський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семінар-нарада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 «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</a:t>
            </a:r>
            <a:r>
              <a:rPr lang="ru-RU" b="1">
                <a:solidFill>
                  <a:srgbClr val="CC6600"/>
                </a:solidFill>
                <a:latin typeface="Arial Narrow" pitchFamily="34" charset="0"/>
              </a:rPr>
              <a:t>ізична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культура-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здорове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покоління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» </a:t>
            </a:r>
          </a:p>
          <a:p>
            <a:r>
              <a:rPr lang="uk-UA" b="1" dirty="0">
                <a:solidFill>
                  <a:srgbClr val="003399"/>
                </a:solidFill>
                <a:latin typeface="Arial Narrow" pitchFamily="34" charset="0"/>
              </a:rPr>
              <a:t>в рамках Всеукраїнського серпневого форуму «Освіта України 30 без бар’єрів: вектори якості та успіху», приуроченого до 30-річчя Незалежності України.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100" b="1" cap="all" dirty="0">
              <a:solidFill>
                <a:srgbClr val="CC6600"/>
              </a:solidFill>
            </a:endParaRPr>
          </a:p>
          <a:p>
            <a:r>
              <a:rPr lang="uk-UA" sz="1400" dirty="0">
                <a:latin typeface="Arial Narrow" pitchFamily="34" charset="0"/>
              </a:rPr>
              <a:t>Презентовано модельну програму з фізичної культури, яку </a:t>
            </a:r>
            <a:r>
              <a:rPr lang="uk-UA" sz="1400" dirty="0" err="1">
                <a:latin typeface="Arial Narrow" pitchFamily="34" charset="0"/>
              </a:rPr>
              <a:t>цьогоріч</a:t>
            </a:r>
            <a:r>
              <a:rPr lang="uk-UA" sz="1400" dirty="0">
                <a:latin typeface="Arial Narrow" pitchFamily="34" charset="0"/>
              </a:rPr>
              <a:t> розпочнуть пілотувати і </a:t>
            </a:r>
            <a:r>
              <a:rPr lang="uk-UA" sz="1400" dirty="0" err="1">
                <a:latin typeface="Arial Narrow" pitchFamily="34" charset="0"/>
              </a:rPr>
              <a:t>апробовувати</a:t>
            </a:r>
            <a:r>
              <a:rPr lang="uk-UA" sz="1400" dirty="0">
                <a:latin typeface="Arial Narrow" pitchFamily="34" charset="0"/>
              </a:rPr>
              <a:t> у закладах середньої освіти. </a:t>
            </a:r>
          </a:p>
          <a:p>
            <a:r>
              <a:rPr lang="uk-UA" sz="1400" dirty="0">
                <a:latin typeface="Arial Narrow" pitchFamily="34" charset="0"/>
              </a:rPr>
              <a:t>Другий день був повністю присвячений практичним заняттям, </a:t>
            </a:r>
          </a:p>
          <a:p>
            <a:r>
              <a:rPr lang="uk-UA" sz="1400" dirty="0">
                <a:latin typeface="Arial Narrow" pitchFamily="34" charset="0"/>
              </a:rPr>
              <a:t>де вчителі фізкультури презентували більшу частину модулів. </a:t>
            </a:r>
          </a:p>
          <a:p>
            <a:r>
              <a:rPr lang="uk-UA" sz="1400" b="1" dirty="0">
                <a:solidFill>
                  <a:srgbClr val="CC6600"/>
                </a:solidFill>
                <a:latin typeface="Arial Narrow" pitchFamily="34" charset="0"/>
              </a:rPr>
              <a:t>Основне завдання програми – здійснювати не спортивну підготовку учнів, </a:t>
            </a:r>
          </a:p>
          <a:p>
            <a:r>
              <a:rPr lang="uk-UA" sz="1400" b="1" dirty="0">
                <a:solidFill>
                  <a:srgbClr val="CC6600"/>
                </a:solidFill>
                <a:latin typeface="Arial Narrow" pitchFamily="34" charset="0"/>
              </a:rPr>
              <a:t>а розвивати їхню рухову активність.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100" b="1" cap="all" dirty="0">
              <a:solidFill>
                <a:srgbClr val="003399"/>
              </a:solidFill>
            </a:endParaRPr>
          </a:p>
          <a:p>
            <a:endParaRPr lang="uk-UA" sz="1100" b="1" cap="all" dirty="0">
              <a:solidFill>
                <a:srgbClr val="003399"/>
              </a:solidFill>
            </a:endParaRPr>
          </a:p>
          <a:p>
            <a:r>
              <a:rPr lang="uk-UA" sz="1200" dirty="0">
                <a:solidFill>
                  <a:srgbClr val="003399"/>
                </a:solidFill>
                <a:latin typeface="Arial Narrow" pitchFamily="34" charset="0"/>
              </a:rPr>
              <a:t>Сайт КФВС МОН України</a:t>
            </a:r>
            <a:endParaRPr lang="uk-UA" dirty="0"/>
          </a:p>
          <a:p>
            <a:r>
              <a:rPr lang="en-US" sz="1000" dirty="0">
                <a:hlinkClick r:id="rId3"/>
              </a:rPr>
              <a:t>http://sportmon.org/fizychna-kultura-zdorove-pokolinnya/</a:t>
            </a:r>
            <a:r>
              <a:rPr lang="uk-UA" sz="1000" dirty="0"/>
              <a:t> </a:t>
            </a:r>
          </a:p>
          <a:p>
            <a:endParaRPr lang="uk-UA" dirty="0"/>
          </a:p>
          <a:p>
            <a:r>
              <a:rPr lang="en-US" sz="1200" dirty="0">
                <a:solidFill>
                  <a:srgbClr val="003399"/>
                </a:solidFill>
                <a:latin typeface="Arial Narrow" pitchFamily="34" charset="0"/>
              </a:rPr>
              <a:t>YouTube</a:t>
            </a:r>
            <a:r>
              <a:rPr lang="uk-UA" sz="1200" dirty="0">
                <a:solidFill>
                  <a:srgbClr val="003399"/>
                </a:solidFill>
                <a:latin typeface="Arial Narrow" pitchFamily="34" charset="0"/>
              </a:rPr>
              <a:t> канал КФВС МОН України</a:t>
            </a:r>
            <a:endParaRPr lang="uk-UA" dirty="0"/>
          </a:p>
          <a:p>
            <a:r>
              <a:rPr lang="en-US" sz="1000" dirty="0">
                <a:hlinkClick r:id="rId4"/>
              </a:rPr>
              <a:t>https://www.youtube.com/channel/UCgiEPdo37-OAHbDftxbjQUw</a:t>
            </a:r>
            <a:r>
              <a:rPr lang="uk-UA" sz="1000" dirty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Матеріали, Рекомендовані для ознайомлення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75806"/>
            <a:ext cx="2823321" cy="168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1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1" y="1054060"/>
            <a:ext cx="882136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Сайт </a:t>
            </a:r>
            <a:r>
              <a:rPr lang="en-US" sz="1600" b="1" cap="all" dirty="0">
                <a:solidFill>
                  <a:srgbClr val="CC6600"/>
                </a:solidFill>
                <a:latin typeface="Arial Narrow" pitchFamily="34" charset="0"/>
              </a:rPr>
              <a:t>Prometheus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en-US" sz="11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endParaRPr lang="uk-UA" sz="11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uk-UA" sz="1600" b="1" cap="all" dirty="0" err="1">
                <a:solidFill>
                  <a:srgbClr val="CC6600"/>
                </a:solidFill>
                <a:latin typeface="Arial Narrow" pitchFamily="34" charset="0"/>
              </a:rPr>
              <a:t>Онлайн-курс</a:t>
            </a: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 «Нова фізична культура» (дистанційно)</a:t>
            </a:r>
            <a:endParaRPr lang="uk-UA" sz="11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uk-UA" sz="1400" dirty="0">
                <a:latin typeface="Arial Narrow" pitchFamily="34" charset="0"/>
              </a:rPr>
              <a:t>Професійний розвиток педагогічних та науково-педагогічних працівників для отримання базових знань, навичок та вмінь викладання фізичної культури та впровадження фізичної культури до викладання інших дисциплін; опанування грамотної комунікації, коректної термінології та етики; створення та підтримки інклюзії у навчанні для подальшого розвитку української освіти.</a:t>
            </a:r>
          </a:p>
          <a:p>
            <a:endParaRPr lang="uk-UA" sz="1100" b="1" cap="all" dirty="0">
              <a:solidFill>
                <a:srgbClr val="003399"/>
              </a:solidFill>
              <a:latin typeface="Arial Narrow" pitchFamily="34" charset="0"/>
            </a:endParaRPr>
          </a:p>
          <a:p>
            <a:r>
              <a:rPr lang="uk-UA" sz="1100" b="1" cap="all" dirty="0">
                <a:solidFill>
                  <a:srgbClr val="003399"/>
                </a:solidFill>
                <a:latin typeface="Arial Narrow" pitchFamily="34" charset="0"/>
              </a:rPr>
              <a:t>Сайт </a:t>
            </a:r>
            <a:r>
              <a:rPr lang="en-US" sz="1100" b="1" cap="all" dirty="0">
                <a:solidFill>
                  <a:srgbClr val="003399"/>
                </a:solidFill>
                <a:latin typeface="Arial Narrow" pitchFamily="34" charset="0"/>
              </a:rPr>
              <a:t>Prometheus</a:t>
            </a:r>
            <a:endParaRPr lang="uk-UA" sz="1100" b="1" cap="all" dirty="0">
              <a:solidFill>
                <a:srgbClr val="003399"/>
              </a:solidFill>
            </a:endParaRPr>
          </a:p>
          <a:p>
            <a:r>
              <a:rPr lang="en-US" sz="1000" dirty="0">
                <a:hlinkClick r:id="rId2"/>
              </a:rPr>
              <a:t>https://courses.prometheus.org.ua/courses/course-v1:Prometheus+PE101+2020_T2/about</a:t>
            </a:r>
            <a:r>
              <a:rPr lang="uk-UA" sz="1000" dirty="0"/>
              <a:t> </a:t>
            </a:r>
          </a:p>
          <a:p>
            <a:endParaRPr lang="uk-UA" sz="1100" b="1" cap="all" dirty="0">
              <a:solidFill>
                <a:srgbClr val="CC6600"/>
              </a:solidFill>
            </a:endParaRPr>
          </a:p>
          <a:p>
            <a:endParaRPr lang="uk-UA" sz="1100" b="1" cap="all" dirty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Благодійний фонд </a:t>
            </a:r>
            <a:r>
              <a:rPr lang="en-US" sz="1600" b="1" cap="all" dirty="0" err="1">
                <a:solidFill>
                  <a:srgbClr val="CC6600"/>
                </a:solidFill>
                <a:latin typeface="Arial Narrow" pitchFamily="34" charset="0"/>
              </a:rPr>
              <a:t>Parimatch</a:t>
            </a:r>
            <a:r>
              <a:rPr lang="en-US" sz="1600" b="1" cap="all" dirty="0">
                <a:solidFill>
                  <a:srgbClr val="CC6600"/>
                </a:solidFill>
                <a:latin typeface="Arial Narrow" pitchFamily="34" charset="0"/>
              </a:rPr>
              <a:t> Foundation</a:t>
            </a:r>
            <a:endParaRPr lang="uk-UA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Конкурс для вчителів – новаторів </a:t>
            </a:r>
          </a:p>
          <a:p>
            <a:r>
              <a:rPr lang="uk-UA" sz="1600" b="1" cap="all" dirty="0">
                <a:solidFill>
                  <a:srgbClr val="CC6600"/>
                </a:solidFill>
                <a:latin typeface="Arial Narrow" pitchFamily="34" charset="0"/>
              </a:rPr>
              <a:t>з фізичної культури 2021</a:t>
            </a:r>
          </a:p>
          <a:p>
            <a:endParaRPr lang="uk-UA" sz="11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uk-UA" sz="1100" b="1" cap="all" dirty="0">
                <a:solidFill>
                  <a:srgbClr val="003399"/>
                </a:solidFill>
                <a:latin typeface="Arial Narrow" pitchFamily="34" charset="0"/>
              </a:rPr>
              <a:t>Сайт </a:t>
            </a:r>
            <a:r>
              <a:rPr lang="en-US" sz="1100" b="1" cap="all" dirty="0" err="1">
                <a:solidFill>
                  <a:srgbClr val="003399"/>
                </a:solidFill>
                <a:latin typeface="Arial Narrow" pitchFamily="34" charset="0"/>
              </a:rPr>
              <a:t>Parimatch</a:t>
            </a:r>
            <a:r>
              <a:rPr lang="en-US" sz="1100" b="1" cap="all" dirty="0">
                <a:solidFill>
                  <a:srgbClr val="003399"/>
                </a:solidFill>
                <a:latin typeface="Arial Narrow" pitchFamily="34" charset="0"/>
              </a:rPr>
              <a:t> Foundation</a:t>
            </a:r>
            <a:endParaRPr lang="uk-UA" sz="1100" b="1" cap="all" dirty="0">
              <a:solidFill>
                <a:srgbClr val="003399"/>
              </a:solidFill>
            </a:endParaRPr>
          </a:p>
          <a:p>
            <a:r>
              <a:rPr lang="en-US" sz="1000" dirty="0">
                <a:hlinkClick r:id="rId3"/>
              </a:rPr>
              <a:t>https://parimatch.foundation/umovi-konkursu-proiektiv-uchiteliv-novatoriv-2021/</a:t>
            </a:r>
            <a:r>
              <a:rPr lang="uk-UA" sz="1000" dirty="0"/>
              <a:t> </a:t>
            </a:r>
            <a:endParaRPr lang="ru-RU" sz="1000" dirty="0"/>
          </a:p>
        </p:txBody>
      </p:sp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Матеріали, Рекомендовані для ознайомлення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70" y="2859782"/>
            <a:ext cx="3708796" cy="20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22809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1365612"/>
            <a:ext cx="882136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CC6600"/>
                </a:solidFill>
              </a:rPr>
              <a:t>Дякую за увагу!</a:t>
            </a:r>
          </a:p>
          <a:p>
            <a:pPr algn="ctr"/>
            <a:endParaRPr lang="uk-UA" sz="2400" b="1" cap="all" dirty="0">
              <a:solidFill>
                <a:srgbClr val="CC6600"/>
              </a:solidFill>
            </a:endParaRPr>
          </a:p>
          <a:p>
            <a:pPr algn="ctr"/>
            <a:r>
              <a:rPr lang="uk-UA" sz="2000" b="1" cap="all" dirty="0">
                <a:solidFill>
                  <a:srgbClr val="003399"/>
                </a:solidFill>
              </a:rPr>
              <a:t>Запрошую </a:t>
            </a:r>
          </a:p>
          <a:p>
            <a:pPr algn="ctr"/>
            <a:r>
              <a:rPr lang="uk-UA" sz="2000" b="1" cap="all" dirty="0">
                <a:solidFill>
                  <a:srgbClr val="003399"/>
                </a:solidFill>
              </a:rPr>
              <a:t>приєднатися до групи у </a:t>
            </a:r>
            <a:r>
              <a:rPr lang="en-US" sz="2000" b="1" cap="all" dirty="0" err="1">
                <a:solidFill>
                  <a:srgbClr val="003399"/>
                </a:solidFill>
              </a:rPr>
              <a:t>facebook</a:t>
            </a:r>
            <a:endParaRPr lang="en-US" sz="2000" b="1" cap="all" dirty="0">
              <a:solidFill>
                <a:srgbClr val="003399"/>
              </a:solidFill>
            </a:endParaRPr>
          </a:p>
          <a:p>
            <a:pPr algn="ctr"/>
            <a:r>
              <a:rPr lang="uk-UA" sz="2000" b="1" cap="all" dirty="0">
                <a:solidFill>
                  <a:srgbClr val="003399"/>
                </a:solidFill>
              </a:rPr>
              <a:t>«Вчителі фізичної культури </a:t>
            </a:r>
          </a:p>
          <a:p>
            <a:pPr algn="ctr"/>
            <a:r>
              <a:rPr lang="uk-UA" sz="2000" b="1" cap="all" dirty="0">
                <a:solidFill>
                  <a:srgbClr val="003399"/>
                </a:solidFill>
              </a:rPr>
              <a:t>міста Дніпро»</a:t>
            </a:r>
          </a:p>
          <a:p>
            <a:pPr algn="ctr"/>
            <a:endParaRPr lang="uk-UA" sz="2400" b="1" cap="all" dirty="0">
              <a:solidFill>
                <a:srgbClr val="CC6600"/>
              </a:solidFill>
            </a:endParaRPr>
          </a:p>
          <a:p>
            <a:pPr algn="ctr"/>
            <a:r>
              <a:rPr lang="en-US" sz="1100" dirty="0">
                <a:hlinkClick r:id="rId4"/>
              </a:rPr>
              <a:t>https://www.facebook.com/groups/1538831509805394</a:t>
            </a:r>
            <a:r>
              <a:rPr lang="uk-UA" sz="1100" dirty="0"/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42859"/>
          <a:stretch/>
        </p:blipFill>
        <p:spPr bwMode="auto">
          <a:xfrm>
            <a:off x="179511" y="1059582"/>
            <a:ext cx="615950" cy="398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b="50000"/>
          <a:stretch/>
        </p:blipFill>
        <p:spPr bwMode="auto">
          <a:xfrm rot="10800000" flipV="1">
            <a:off x="2627784" y="555526"/>
            <a:ext cx="626221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98167" y="4312503"/>
            <a:ext cx="410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cap="all" dirty="0">
                <a:solidFill>
                  <a:srgbClr val="003399"/>
                </a:solidFill>
              </a:rPr>
              <a:t>Вчитель фізкультури</a:t>
            </a:r>
          </a:p>
          <a:p>
            <a:pPr algn="ctr"/>
            <a:r>
              <a:rPr lang="uk-UA" sz="1200" cap="all" dirty="0">
                <a:solidFill>
                  <a:srgbClr val="003399"/>
                </a:solidFill>
              </a:rPr>
              <a:t>КЗЗСО «Ліцей № 142 імені П’єра де Кубертена» ДМР</a:t>
            </a:r>
          </a:p>
          <a:p>
            <a:pPr algn="ctr"/>
            <a:r>
              <a:rPr lang="uk-UA" sz="1200" cap="all" dirty="0">
                <a:solidFill>
                  <a:srgbClr val="003399"/>
                </a:solidFill>
              </a:rPr>
              <a:t>Михайлова В.Д.</a:t>
            </a:r>
          </a:p>
        </p:txBody>
      </p:sp>
    </p:spTree>
    <p:extLst>
      <p:ext uri="{BB962C8B-B14F-4D97-AF65-F5344CB8AC3E}">
        <p14:creationId xmlns:p14="http://schemas.microsoft.com/office/powerpoint/2010/main" val="40764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915566"/>
            <a:ext cx="88213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Наказ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мон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</a:p>
          <a:p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Про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затвердження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Рекомендацій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щодо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стратегічного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розвитку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фізичного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виховання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та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спортивної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підготовки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серед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учнівської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молоді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на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період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до 2025 року</a:t>
            </a:r>
          </a:p>
          <a:p>
            <a:r>
              <a:rPr lang="en-US" sz="1000" dirty="0">
                <a:hlinkClick r:id="rId3"/>
              </a:rPr>
              <a:t>https://zakon.rada.gov.ua/rada/show/v0194729-21#Text</a:t>
            </a:r>
            <a:r>
              <a:rPr lang="uk-UA" sz="1000" dirty="0"/>
              <a:t> </a:t>
            </a:r>
          </a:p>
          <a:p>
            <a:endParaRPr lang="ru-RU" sz="1200" b="1" cap="all" dirty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Наказ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мон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Про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затвердження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Правил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безпеки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час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проведення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занять з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і спорту в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загальноосвітніх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закладах</a:t>
            </a:r>
          </a:p>
          <a:p>
            <a:r>
              <a:rPr lang="en-US" sz="1000" dirty="0">
                <a:hlinkClick r:id="rId4"/>
              </a:rPr>
              <a:t>https://zakon.rada.gov.ua/laws/show/z0651-10#Text</a:t>
            </a:r>
            <a:r>
              <a:rPr lang="uk-UA" sz="1000" dirty="0"/>
              <a:t> </a:t>
            </a:r>
          </a:p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Наказ МОЗ та МОН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Про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забезпечення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медико-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педагогічного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контролю за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фізичним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вихованням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учнів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у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загальноосвітніх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закладах</a:t>
            </a:r>
          </a:p>
          <a:p>
            <a:r>
              <a:rPr lang="en-US" sz="1000" dirty="0">
                <a:hlinkClick r:id="rId5"/>
              </a:rPr>
              <a:t>https://zakon.rada.gov.ua/laws/show/z0772-09#Text</a:t>
            </a:r>
            <a:r>
              <a:rPr lang="uk-UA" sz="1000" dirty="0"/>
              <a:t> </a:t>
            </a:r>
          </a:p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Наказ МОЗ та МОН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Інструкція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про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розподіл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учнів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на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групи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для занять на уроках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en-US" sz="1000" dirty="0">
                <a:hlinkClick r:id="rId6"/>
              </a:rPr>
              <a:t>https://zakon.rada.gov.ua/laws/show/z0773-09#Text</a:t>
            </a:r>
            <a:r>
              <a:rPr lang="uk-UA" sz="1000" dirty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Нормативні документи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2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1156265"/>
            <a:ext cx="8821365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Типова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освітня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програма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, 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розроблена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керівництвом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Савченко О. Я. 1-2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Типова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освітня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програма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, 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розроблена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керівництвом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Шияна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Р. Б. 1-2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sz="1200" b="1" cap="all" dirty="0">
              <a:solidFill>
                <a:srgbClr val="003399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Типова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освітня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програма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розроблена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керівництвом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Савченко О. Я. 3- 4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Типова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освітня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програма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розроблена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керівництвом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Шияна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Р. Б. 3- 4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</a:t>
            </a: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endParaRPr lang="ru-RU" sz="1600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uk-UA" sz="1200" cap="all" dirty="0">
                <a:solidFill>
                  <a:srgbClr val="003399"/>
                </a:solidFill>
                <a:latin typeface="Arial Narrow" pitchFamily="34" charset="0"/>
              </a:rPr>
              <a:t>Сайт МОН України – Навчальні програми для 1-4 класів</a:t>
            </a:r>
            <a:endParaRPr lang="uk-UA" sz="1100" cap="all" dirty="0">
              <a:solidFill>
                <a:srgbClr val="003399"/>
              </a:solidFill>
              <a:hlinkClick r:id="rId3"/>
            </a:endParaRPr>
          </a:p>
          <a:p>
            <a:r>
              <a:rPr lang="en-US" sz="1000" dirty="0">
                <a:hlinkClick r:id="rId3"/>
              </a:rPr>
              <a:t>https://mon.gov.ua/ua/osvita/zagalna-serednya-osvita/navchalni-programi/navchalni-programi-dlya-pochatkovoyi-shkoli</a:t>
            </a:r>
            <a:endParaRPr lang="uk-UA" sz="1000" dirty="0"/>
          </a:p>
          <a:p>
            <a:pPr marL="285750" indent="-285750">
              <a:buFont typeface="Arial" pitchFamily="34" charset="0"/>
              <a:buChar char="•"/>
            </a:pPr>
            <a:endParaRPr lang="ru-RU" sz="1100" b="1" cap="all" dirty="0">
              <a:solidFill>
                <a:srgbClr val="CC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Навчальні програми 1-4 класи </a:t>
            </a:r>
            <a:r>
              <a:rPr lang="uk-UA" sz="2400" b="1" cap="all" dirty="0" err="1">
                <a:solidFill>
                  <a:srgbClr val="003399"/>
                </a:solidFill>
              </a:rPr>
              <a:t>нуш</a:t>
            </a:r>
            <a:endParaRPr lang="uk-UA" sz="2400" b="1" cap="all" dirty="0">
              <a:solidFill>
                <a:srgbClr val="00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47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1140876"/>
            <a:ext cx="882136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200" b="1" cap="all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НАВЧАЛЬНА ПРОГРАМА З ФІЗИЧНОЇ КУЛЬТУРИ для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загальноосвітніх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закладів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5–9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(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затверджена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наказом МОН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від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23.10.2017 № 1407)</a:t>
            </a:r>
          </a:p>
          <a:p>
            <a:endParaRPr lang="uk-UA" sz="1100" cap="all" dirty="0">
              <a:solidFill>
                <a:srgbClr val="003399"/>
              </a:solidFill>
              <a:latin typeface="Arial Narrow" pitchFamily="34" charset="0"/>
            </a:endParaRPr>
          </a:p>
          <a:p>
            <a:r>
              <a:rPr lang="uk-UA" sz="1200" cap="all" dirty="0">
                <a:solidFill>
                  <a:srgbClr val="003399"/>
                </a:solidFill>
                <a:latin typeface="Arial Narrow" pitchFamily="34" charset="0"/>
              </a:rPr>
              <a:t>Сайт МОН України – Навчальні програми для 5-9  класів</a:t>
            </a:r>
            <a:endParaRPr lang="uk-UA" sz="1100" cap="all" dirty="0">
              <a:solidFill>
                <a:srgbClr val="003399"/>
              </a:solidFill>
            </a:endParaRPr>
          </a:p>
          <a:p>
            <a:r>
              <a:rPr lang="en-US" sz="1000" dirty="0">
                <a:hlinkClick r:id="rId3"/>
              </a:rPr>
              <a:t>https://mon.gov.ua/ua/osvita/zagalna-serednya-osvita/navchalni-programi/navchalni-programi-5-9-klas</a:t>
            </a:r>
            <a:r>
              <a:rPr lang="uk-UA" sz="1000" dirty="0"/>
              <a:t> </a:t>
            </a:r>
          </a:p>
          <a:p>
            <a:endParaRPr lang="ru-RU" sz="1100" b="1" cap="all" dirty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1" cap="all" dirty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НАВЧАЛЬНА ПРОГРАМА З ФІЗИЧНОЇ КУЛЬТУРИ для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загальноосвітніх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навчальних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закладів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10 – 11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.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Рівень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стандарту</a:t>
            </a:r>
          </a:p>
          <a:p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sz="1200" b="1" cap="all" dirty="0">
              <a:solidFill>
                <a:srgbClr val="003399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програма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ФІЗИЧНА КУЛЬТУРА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Профільний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рівень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10 – 11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.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Київ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, 2017 р.</a:t>
            </a:r>
          </a:p>
          <a:p>
            <a:endParaRPr lang="ru-RU" sz="1600" b="1" cap="all" dirty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uk-UA" sz="1200" cap="all" dirty="0">
                <a:solidFill>
                  <a:srgbClr val="003399"/>
                </a:solidFill>
                <a:latin typeface="Arial Narrow" pitchFamily="34" charset="0"/>
              </a:rPr>
              <a:t>Сайт МОН України – Навчальні програми для 10-11  класів</a:t>
            </a:r>
            <a:endParaRPr lang="uk-UA" sz="1100" cap="all" dirty="0">
              <a:solidFill>
                <a:srgbClr val="003399"/>
              </a:solidFill>
              <a:hlinkClick r:id="rId4"/>
            </a:endParaRPr>
          </a:p>
          <a:p>
            <a:r>
              <a:rPr lang="en-US" sz="1000" dirty="0">
                <a:hlinkClick r:id="rId5"/>
              </a:rPr>
              <a:t>https://mon.gov.ua/ua/osvita/zagalna-serednya-osvita/navchalni-programi/navchalni-programi-dlya-10-11-klasiv</a:t>
            </a:r>
            <a:r>
              <a:rPr lang="uk-UA" sz="1000" dirty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Навчальні програми для   5-9   та   10-11 класів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66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59349" y="3723878"/>
            <a:ext cx="8841527" cy="1296144"/>
          </a:xfrm>
          <a:prstGeom prst="wedgeRoundRectCallout">
            <a:avLst>
              <a:gd name="adj1" fmla="val -149"/>
              <a:gd name="adj2" fmla="val -10016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1090647"/>
            <a:ext cx="882136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Модельна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навчальна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програма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«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Фізична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культура. 5-6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класи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» для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закладів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загальної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середньої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600" b="1" cap="all" dirty="0" err="1">
                <a:solidFill>
                  <a:srgbClr val="CC6600"/>
                </a:solidFill>
                <a:latin typeface="Arial Narrow" pitchFamily="34" charset="0"/>
              </a:rPr>
              <a:t>освіти</a:t>
            </a:r>
            <a:r>
              <a:rPr lang="ru-RU" sz="1600" b="1" cap="all" dirty="0">
                <a:solidFill>
                  <a:srgbClr val="CC6600"/>
                </a:solidFill>
                <a:latin typeface="Arial Narrow" pitchFamily="34" charset="0"/>
              </a:rPr>
              <a:t> </a:t>
            </a:r>
          </a:p>
          <a:p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(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автори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: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Педан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О.С.,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Коломоєць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Г. А. ,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Боляк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А. А.,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Ребрина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А. А., Деревянко В. В., Стеценко В. Г., Остапенко О. І.,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Лакіза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О. М.,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Косик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В. М. та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інші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)  «Рекомендовано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Міністерством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освіти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і науки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України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10 </a:t>
            </a:r>
            <a:r>
              <a:rPr lang="ru-RU" sz="1200" dirty="0" err="1">
                <a:solidFill>
                  <a:srgbClr val="CC6600"/>
                </a:solidFill>
                <a:latin typeface="Arial Narrow" pitchFamily="34" charset="0"/>
              </a:rPr>
              <a:t>серпня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 2021 року </a:t>
            </a:r>
            <a:r>
              <a:rPr lang="en-US" sz="1200" dirty="0">
                <a:solidFill>
                  <a:srgbClr val="CC6600"/>
                </a:solidFill>
                <a:latin typeface="Arial Narrow" pitchFamily="34" charset="0"/>
              </a:rPr>
              <a:t>No 898</a:t>
            </a:r>
            <a:r>
              <a:rPr lang="ru-RU" sz="1200" dirty="0">
                <a:solidFill>
                  <a:srgbClr val="CC6600"/>
                </a:solidFill>
                <a:latin typeface="Arial Narrow" pitchFamily="34" charset="0"/>
              </a:rPr>
              <a:t>»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100" b="1" cap="all" dirty="0">
              <a:solidFill>
                <a:srgbClr val="003399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sz="1200" b="1" cap="all" dirty="0">
              <a:solidFill>
                <a:srgbClr val="003399"/>
              </a:solidFill>
              <a:latin typeface="Arial Narrow" pitchFamily="34" charset="0"/>
            </a:endParaRPr>
          </a:p>
          <a:p>
            <a:r>
              <a:rPr lang="uk-UA" sz="1200" cap="all" dirty="0">
                <a:solidFill>
                  <a:srgbClr val="003399"/>
                </a:solidFill>
                <a:latin typeface="Arial Narrow" pitchFamily="34" charset="0"/>
              </a:rPr>
              <a:t>Сайт МОН України –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Модельні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навчальні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програми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для 5-9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класів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Нової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української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школи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</a:p>
          <a:p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(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запроваджуються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1200" cap="all" dirty="0" err="1">
                <a:solidFill>
                  <a:srgbClr val="003399"/>
                </a:solidFill>
                <a:latin typeface="Arial Narrow" pitchFamily="34" charset="0"/>
              </a:rPr>
              <a:t>поетапно</a:t>
            </a:r>
            <a:r>
              <a:rPr lang="ru-RU" sz="1200" cap="all" dirty="0">
                <a:solidFill>
                  <a:srgbClr val="003399"/>
                </a:solidFill>
                <a:latin typeface="Arial Narrow" pitchFamily="34" charset="0"/>
              </a:rPr>
              <a:t> з 2022 року) </a:t>
            </a:r>
            <a:endParaRPr lang="uk-UA" sz="1100" cap="all" dirty="0">
              <a:solidFill>
                <a:srgbClr val="003399"/>
              </a:solidFill>
            </a:endParaRPr>
          </a:p>
          <a:p>
            <a:r>
              <a:rPr lang="en-US" sz="1000" dirty="0">
                <a:hlinkClick r:id="rId3"/>
              </a:rPr>
              <a:t>https://mon.gov.ua/ua/osvita/zagalna-serednya-osvita/navchalni-programi/modelni-navchalni-programi-dlya-5-9-klasiv-novoyi-ukrayinskoyi-shkoli-zaprovadzhuyutsya-poetapno-z-2022-roku</a:t>
            </a:r>
            <a:r>
              <a:rPr lang="uk-UA" sz="1000" dirty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Модельна Навчальна програма 5-6 класи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598" y="3795886"/>
            <a:ext cx="8604448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Arial Narrow" pitchFamily="34" charset="0"/>
              </a:rPr>
              <a:t>У 2021/2022 навчальному році модельні навчальні програми впроваджуватимуться тільки в пілотних закладах загальної середньої освіти, що є учасниками інноваційного освітнього проєкту всеукраїнського рівня за темою «Розроблення і впровадження навчально-методичного забезпечення для закладів загальної середньої освіти в умовах реалізації Державного стандарту базової середньої освіти», затвердженого наказом Міністерства освіти і науки України від 02 квітня 2021 року № 406</a:t>
            </a:r>
          </a:p>
        </p:txBody>
      </p:sp>
    </p:spTree>
    <p:extLst>
      <p:ext uri="{BB962C8B-B14F-4D97-AF65-F5344CB8AC3E}">
        <p14:creationId xmlns:p14="http://schemas.microsoft.com/office/powerpoint/2010/main" val="63365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059582"/>
            <a:ext cx="759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itchFamily="34" charset="0"/>
              </a:rPr>
              <a:t>Опанування </a:t>
            </a:r>
            <a:r>
              <a:rPr lang="ru-RU" dirty="0" err="1">
                <a:latin typeface="Arial Narrow" pitchFamily="34" charset="0"/>
              </a:rPr>
              <a:t>змісту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як базового </a:t>
            </a:r>
            <a:r>
              <a:rPr lang="ru-RU" dirty="0" err="1">
                <a:latin typeface="Arial Narrow" pitchFamily="34" charset="0"/>
              </a:rPr>
              <a:t>навчального</a:t>
            </a:r>
            <a:r>
              <a:rPr lang="ru-RU" dirty="0">
                <a:latin typeface="Arial Narrow" pitchFamily="34" charset="0"/>
              </a:rPr>
              <a:t> предмета </a:t>
            </a:r>
            <a:r>
              <a:rPr lang="ru-RU" dirty="0" err="1">
                <a:latin typeface="Arial Narrow" pitchFamily="34" charset="0"/>
              </a:rPr>
              <a:t>здійснюється</a:t>
            </a:r>
            <a:r>
              <a:rPr lang="ru-RU" dirty="0">
                <a:latin typeface="Arial Narrow" pitchFamily="34" charset="0"/>
              </a:rPr>
              <a:t> за </a:t>
            </a:r>
            <a:r>
              <a:rPr lang="ru-RU" dirty="0" err="1">
                <a:latin typeface="Arial Narrow" pitchFamily="34" charset="0"/>
              </a:rPr>
              <a:t>навчальними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програмами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що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мають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відповідний</a:t>
            </a:r>
            <a:r>
              <a:rPr lang="ru-RU" dirty="0">
                <a:latin typeface="Arial Narrow" pitchFamily="34" charset="0"/>
              </a:rPr>
              <a:t> гриф </a:t>
            </a:r>
            <a:r>
              <a:rPr lang="ru-RU" dirty="0" err="1">
                <a:latin typeface="Arial Narrow" pitchFamily="34" charset="0"/>
              </a:rPr>
              <a:t>Міністерства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освіти</a:t>
            </a:r>
            <a:r>
              <a:rPr lang="ru-RU" dirty="0">
                <a:latin typeface="Arial Narrow" pitchFamily="34" charset="0"/>
              </a:rPr>
              <a:t> і науки </a:t>
            </a:r>
            <a:r>
              <a:rPr lang="ru-RU" dirty="0" err="1">
                <a:latin typeface="Arial Narrow" pitchFamily="34" charset="0"/>
              </a:rPr>
              <a:t>України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139702"/>
            <a:ext cx="759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Критеріями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відбору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варіативних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модулів</a:t>
            </a:r>
            <a:r>
              <a:rPr lang="ru-RU" dirty="0">
                <a:latin typeface="Arial Narrow" pitchFamily="34" charset="0"/>
              </a:rPr>
              <a:t> у </a:t>
            </a:r>
            <a:r>
              <a:rPr lang="ru-RU" dirty="0" err="1">
                <a:latin typeface="Arial Narrow" pitchFamily="34" charset="0"/>
              </a:rPr>
              <a:t>навчальних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програмах</a:t>
            </a:r>
            <a:r>
              <a:rPr lang="ru-RU" dirty="0">
                <a:latin typeface="Arial Narrow" pitchFamily="34" charset="0"/>
              </a:rPr>
              <a:t> 5-9 та</a:t>
            </a:r>
          </a:p>
          <a:p>
            <a:r>
              <a:rPr lang="ru-RU" dirty="0">
                <a:latin typeface="Arial Narrow" pitchFamily="34" charset="0"/>
              </a:rPr>
              <a:t>10-11 </a:t>
            </a:r>
            <a:r>
              <a:rPr lang="ru-RU" dirty="0" err="1">
                <a:latin typeface="Arial Narrow" pitchFamily="34" charset="0"/>
              </a:rPr>
              <a:t>класи</a:t>
            </a:r>
            <a:r>
              <a:rPr lang="ru-RU" dirty="0">
                <a:latin typeface="Arial Narrow" pitchFamily="34" charset="0"/>
              </a:rPr>
              <a:t> є: </a:t>
            </a:r>
            <a:r>
              <a:rPr lang="ru-RU" dirty="0" err="1">
                <a:latin typeface="Arial Narrow" pitchFamily="34" charset="0"/>
              </a:rPr>
              <a:t>наявність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матеріально-технічної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бази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регіональні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спортивні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традиції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кадрове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забезпечення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бажання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. </a:t>
            </a:r>
            <a:r>
              <a:rPr lang="ru-RU" dirty="0" err="1">
                <a:latin typeface="Arial Narrow" pitchFamily="34" charset="0"/>
              </a:rPr>
              <a:t>Бажання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визначається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обов’язковим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опитуванням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9738" y="3494206"/>
            <a:ext cx="759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Змістове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наповнення</a:t>
            </a:r>
            <a:r>
              <a:rPr lang="ru-RU" dirty="0">
                <a:latin typeface="Arial Narrow" pitchFamily="34" charset="0"/>
              </a:rPr>
              <a:t> предмета «</a:t>
            </a:r>
            <a:r>
              <a:rPr lang="ru-RU" dirty="0" err="1">
                <a:latin typeface="Arial Narrow" pitchFamily="34" charset="0"/>
              </a:rPr>
              <a:t>Фізична</a:t>
            </a:r>
            <a:r>
              <a:rPr lang="ru-RU" dirty="0">
                <a:latin typeface="Arial Narrow" pitchFamily="34" charset="0"/>
              </a:rPr>
              <a:t> культура» </a:t>
            </a:r>
            <a:r>
              <a:rPr lang="ru-RU" dirty="0" err="1">
                <a:latin typeface="Arial Narrow" pitchFamily="34" charset="0"/>
              </a:rPr>
              <a:t>навчальний</a:t>
            </a:r>
            <a:r>
              <a:rPr lang="ru-RU" dirty="0">
                <a:latin typeface="Arial Narrow" pitchFamily="34" charset="0"/>
              </a:rPr>
              <a:t> заклад</a:t>
            </a:r>
          </a:p>
          <a:p>
            <a:r>
              <a:rPr lang="ru-RU" dirty="0" err="1">
                <a:latin typeface="Arial Narrow" pitchFamily="34" charset="0"/>
              </a:rPr>
              <a:t>формує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самостійно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варіативних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модулів</a:t>
            </a:r>
            <a:r>
              <a:rPr lang="ru-RU" dirty="0">
                <a:latin typeface="Arial Narrow" pitchFamily="34" charset="0"/>
              </a:rPr>
              <a:t>. На </a:t>
            </a:r>
            <a:r>
              <a:rPr lang="ru-RU" dirty="0" err="1">
                <a:latin typeface="Arial Narrow" pitchFamily="34" charset="0"/>
              </a:rPr>
              <a:t>їх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опанування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відводиться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приблизно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однакова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кількість</a:t>
            </a:r>
            <a:r>
              <a:rPr lang="ru-RU" dirty="0">
                <a:latin typeface="Arial Narrow" pitchFamily="34" charset="0"/>
              </a:rPr>
              <a:t> годин. Не </a:t>
            </a:r>
            <a:r>
              <a:rPr lang="ru-RU" dirty="0" err="1">
                <a:latin typeface="Arial Narrow" pitchFamily="34" charset="0"/>
              </a:rPr>
              <a:t>виключається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можливість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мотивованого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збільшення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чи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зменшення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кількості</a:t>
            </a:r>
            <a:r>
              <a:rPr lang="ru-RU" dirty="0">
                <a:latin typeface="Arial Narrow" pitchFamily="34" charset="0"/>
              </a:rPr>
              <a:t> годин на </a:t>
            </a:r>
            <a:r>
              <a:rPr lang="ru-RU" dirty="0" err="1">
                <a:latin typeface="Arial Narrow" pitchFamily="34" charset="0"/>
              </a:rPr>
              <a:t>вивчення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окремих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модулів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3147814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987574"/>
            <a:ext cx="7597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Успішне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запровадження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компетентнісного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підходу</a:t>
            </a:r>
            <a:r>
              <a:rPr lang="ru-RU" dirty="0">
                <a:latin typeface="Arial Narrow" pitchFamily="34" charset="0"/>
              </a:rPr>
              <a:t> у </a:t>
            </a:r>
            <a:r>
              <a:rPr lang="ru-RU" dirty="0" err="1">
                <a:latin typeface="Arial Narrow" pitchFamily="34" charset="0"/>
              </a:rPr>
              <a:t>процесі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планування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уроків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здійснюється</a:t>
            </a:r>
            <a:r>
              <a:rPr lang="ru-RU" dirty="0">
                <a:latin typeface="Arial Narrow" pitchFamily="34" charset="0"/>
              </a:rPr>
              <a:t> через </a:t>
            </a:r>
            <a:r>
              <a:rPr lang="ru-RU" dirty="0" err="1">
                <a:latin typeface="Arial Narrow" pitchFamily="34" charset="0"/>
              </a:rPr>
              <a:t>різноманітні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форми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організації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роботи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учнями</a:t>
            </a:r>
            <a:r>
              <a:rPr lang="ru-RU" dirty="0">
                <a:latin typeface="Arial Narrow" pitchFamily="34" charset="0"/>
              </a:rPr>
              <a:t>. </a:t>
            </a:r>
          </a:p>
          <a:p>
            <a:r>
              <a:rPr lang="ru-RU" dirty="0" err="1">
                <a:latin typeface="Arial Narrow" pitchFamily="34" charset="0"/>
              </a:rPr>
              <a:t>Нестандартні</a:t>
            </a:r>
            <a:r>
              <a:rPr lang="ru-RU" dirty="0">
                <a:latin typeface="Arial Narrow" pitchFamily="34" charset="0"/>
              </a:rPr>
              <a:t> за формою, </a:t>
            </a:r>
            <a:r>
              <a:rPr lang="ru-RU" dirty="0" err="1">
                <a:latin typeface="Arial Narrow" pitchFamily="34" charset="0"/>
              </a:rPr>
              <a:t>організацією</a:t>
            </a:r>
            <a:r>
              <a:rPr lang="ru-RU" dirty="0">
                <a:latin typeface="Arial Narrow" pitchFamily="34" charset="0"/>
              </a:rPr>
              <a:t> та методикою </a:t>
            </a:r>
            <a:r>
              <a:rPr lang="ru-RU" dirty="0" err="1">
                <a:latin typeface="Arial Narrow" pitchFamily="34" charset="0"/>
              </a:rPr>
              <a:t>проведення</a:t>
            </a:r>
            <a:r>
              <a:rPr lang="ru-RU" dirty="0">
                <a:latin typeface="Arial Narrow" pitchFamily="34" charset="0"/>
              </a:rPr>
              <a:t> уроки </a:t>
            </a:r>
            <a:r>
              <a:rPr lang="ru-RU" dirty="0" err="1">
                <a:latin typeface="Arial Narrow" pitchFamily="34" charset="0"/>
              </a:rPr>
              <a:t>більше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подобаються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учням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19990" y="2715766"/>
            <a:ext cx="7597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Сучасний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урок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вимагає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: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застосування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елементів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інноваційних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методів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навчання</a:t>
            </a:r>
            <a:r>
              <a:rPr lang="ru-RU" dirty="0">
                <a:latin typeface="Arial Narrow" pitchFamily="34" charset="0"/>
              </a:rPr>
              <a:t>;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забезпечення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освітньої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виховної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оздоровчої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розвивальної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спрямованості</a:t>
            </a:r>
            <a:r>
              <a:rPr lang="ru-RU" dirty="0">
                <a:latin typeface="Arial Narrow" pitchFamily="34" charset="0"/>
              </a:rPr>
              <a:t>;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формування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умінь</a:t>
            </a:r>
            <a:r>
              <a:rPr lang="ru-RU" dirty="0">
                <a:latin typeface="Arial Narrow" pitchFamily="34" charset="0"/>
              </a:rPr>
              <a:t> і </a:t>
            </a:r>
            <a:r>
              <a:rPr lang="ru-RU" dirty="0" err="1">
                <a:latin typeface="Arial Narrow" pitchFamily="34" charset="0"/>
              </a:rPr>
              <a:t>навичок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самостійно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займатися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фізичними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вправами</a:t>
            </a:r>
            <a:r>
              <a:rPr lang="ru-RU" dirty="0">
                <a:latin typeface="Arial Narrow" pitchFamily="34" charset="0"/>
              </a:rPr>
              <a:t>;</a:t>
            </a:r>
          </a:p>
          <a:p>
            <a:r>
              <a:rPr lang="ru-RU" dirty="0">
                <a:latin typeface="Arial Narrow" pitchFamily="34" charset="0"/>
              </a:rPr>
              <a:t>- </a:t>
            </a:r>
            <a:r>
              <a:rPr lang="ru-RU" dirty="0" err="1">
                <a:latin typeface="Arial Narrow" pitchFamily="34" charset="0"/>
              </a:rPr>
              <a:t>використання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диференційованого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підходу</a:t>
            </a:r>
            <a:r>
              <a:rPr lang="ru-RU" dirty="0">
                <a:latin typeface="Arial Narrow" pitchFamily="34" charset="0"/>
              </a:rPr>
              <a:t> до </a:t>
            </a:r>
            <a:r>
              <a:rPr lang="ru-RU" dirty="0" err="1">
                <a:latin typeface="Arial Narrow" pitchFamily="34" charset="0"/>
              </a:rPr>
              <a:t>організації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навчально</a:t>
            </a:r>
            <a:r>
              <a:rPr lang="ru-RU" dirty="0">
                <a:latin typeface="Arial Narrow" pitchFamily="34" charset="0"/>
              </a:rPr>
              <a:t> -</a:t>
            </a:r>
          </a:p>
          <a:p>
            <a:r>
              <a:rPr lang="ru-RU" dirty="0" err="1">
                <a:latin typeface="Arial Narrow" pitchFamily="34" charset="0"/>
              </a:rPr>
              <a:t>виховного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процесу</a:t>
            </a:r>
            <a:r>
              <a:rPr lang="ru-RU" dirty="0">
                <a:latin typeface="Arial Narrow" pitchFamily="34" charset="0"/>
              </a:rPr>
              <a:t> з </a:t>
            </a:r>
            <a:r>
              <a:rPr lang="ru-RU" dirty="0" err="1">
                <a:latin typeface="Arial Narrow" pitchFamily="34" charset="0"/>
              </a:rPr>
              <a:t>урахування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індивідуальних</a:t>
            </a:r>
            <a:r>
              <a:rPr lang="ru-RU" dirty="0">
                <a:latin typeface="Arial Narrow" pitchFamily="34" charset="0"/>
              </a:rPr>
              <a:t>  </a:t>
            </a:r>
            <a:r>
              <a:rPr lang="ru-RU" dirty="0" err="1">
                <a:latin typeface="Arial Narrow" pitchFamily="34" charset="0"/>
              </a:rPr>
              <a:t>особливостей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здоров’я</a:t>
            </a:r>
            <a:r>
              <a:rPr lang="ru-RU" dirty="0">
                <a:latin typeface="Arial Narrow" pitchFamily="34" charset="0"/>
              </a:rPr>
              <a:t> і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підготовки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content.fdnk2-1.fna.fbcdn.net/v/t1.6435-9/172735310_103677175190908_8252387085754447279_n.jpg?_nc_cat=106&amp;ccb=1-5&amp;_nc_sid=e3f864&amp;_nc_ohc=ReRQnZjJcVUAX9YOSF3&amp;_nc_ht=scontent.fdnk2-1.fna&amp;oh=b6d17284d1c36ffc382402c21cca005c&amp;oe=614A43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3478"/>
            <a:ext cx="114047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23478"/>
            <a:ext cx="752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>
                <a:solidFill>
                  <a:srgbClr val="003399"/>
                </a:solidFill>
              </a:rPr>
              <a:t>Методичні рекомендації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/>
          <a:stretch/>
        </p:blipFill>
        <p:spPr bwMode="auto">
          <a:xfrm>
            <a:off x="159349" y="593260"/>
            <a:ext cx="877761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2788" y="1131590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81120" y="2355726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6532" r="33145" b="38184"/>
          <a:stretch/>
        </p:blipFill>
        <p:spPr bwMode="auto">
          <a:xfrm>
            <a:off x="179511" y="3723878"/>
            <a:ext cx="906276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9990" y="1131590"/>
            <a:ext cx="7597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Відповідно</a:t>
            </a:r>
            <a:r>
              <a:rPr lang="ru-RU" dirty="0">
                <a:latin typeface="Arial Narrow" pitchFamily="34" charset="0"/>
              </a:rPr>
              <a:t> до </a:t>
            </a:r>
            <a:r>
              <a:rPr lang="ru-RU" dirty="0" err="1">
                <a:latin typeface="Arial Narrow" pitchFamily="34" charset="0"/>
              </a:rPr>
              <a:t>Інструкції</a:t>
            </a:r>
            <a:r>
              <a:rPr lang="ru-RU" dirty="0">
                <a:latin typeface="Arial Narrow" pitchFamily="34" charset="0"/>
              </a:rPr>
              <a:t> про </a:t>
            </a:r>
            <a:r>
              <a:rPr lang="ru-RU" dirty="0" err="1">
                <a:latin typeface="Arial Narrow" pitchFamily="34" charset="0"/>
              </a:rPr>
              <a:t>розподіл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групи</a:t>
            </a:r>
            <a:r>
              <a:rPr lang="ru-RU" dirty="0">
                <a:latin typeface="Arial Narrow" pitchFamily="34" charset="0"/>
              </a:rPr>
              <a:t> для занять на уроках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учні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розподіляються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основну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підготовчу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спеціальну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медичні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групи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9433" y="2139702"/>
            <a:ext cx="7597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Медичне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обстеження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 проводиться </a:t>
            </a:r>
            <a:r>
              <a:rPr lang="ru-RU" dirty="0" err="1">
                <a:latin typeface="Arial Narrow" pitchFamily="34" charset="0"/>
              </a:rPr>
              <a:t>щорічно</a:t>
            </a:r>
            <a:r>
              <a:rPr lang="ru-RU" dirty="0">
                <a:latin typeface="Arial Narrow" pitchFamily="34" charset="0"/>
              </a:rPr>
              <a:t> в </a:t>
            </a:r>
            <a:r>
              <a:rPr lang="ru-RU" dirty="0" err="1">
                <a:latin typeface="Arial Narrow" pitchFamily="34" charset="0"/>
              </a:rPr>
              <a:t>установленому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законодавством</a:t>
            </a:r>
            <a:r>
              <a:rPr lang="ru-RU" dirty="0">
                <a:latin typeface="Arial Narrow" pitchFamily="34" charset="0"/>
              </a:rPr>
              <a:t> порядку. </a:t>
            </a:r>
          </a:p>
          <a:p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Не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допускати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на уроках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фізичної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культури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навантаження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учнів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,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які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не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пройшли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медичного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CC6600"/>
                </a:solidFill>
                <a:latin typeface="Arial Narrow" pitchFamily="34" charset="0"/>
              </a:rPr>
              <a:t>обстеження</a:t>
            </a:r>
            <a:r>
              <a:rPr lang="ru-RU" b="1" dirty="0">
                <a:solidFill>
                  <a:srgbClr val="CC6600"/>
                </a:solidFill>
                <a:latin typeface="Arial Narrow" pitchFamily="34" charset="0"/>
              </a:rPr>
              <a:t>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9738" y="3470686"/>
            <a:ext cx="7597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 Narrow" pitchFamily="34" charset="0"/>
              </a:rPr>
              <a:t>Учні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незалежно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рівня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фізичного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розвитку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медичної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групи</a:t>
            </a:r>
            <a:r>
              <a:rPr lang="ru-RU" dirty="0">
                <a:latin typeface="Arial Narrow" pitchFamily="34" charset="0"/>
              </a:rPr>
              <a:t>, а </a:t>
            </a:r>
            <a:r>
              <a:rPr lang="ru-RU" dirty="0" err="1">
                <a:latin typeface="Arial Narrow" pitchFamily="34" charset="0"/>
              </a:rPr>
              <a:t>також</a:t>
            </a:r>
            <a:endParaRPr lang="ru-RU" dirty="0">
              <a:latin typeface="Arial Narrow" pitchFamily="34" charset="0"/>
            </a:endParaRPr>
          </a:p>
          <a:p>
            <a:r>
              <a:rPr lang="ru-RU" dirty="0" err="1">
                <a:latin typeface="Arial Narrow" pitchFamily="34" charset="0"/>
              </a:rPr>
              <a:t>тимчасово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звільнені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від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фізичних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навантажень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повинні</a:t>
            </a:r>
            <a:r>
              <a:rPr lang="ru-RU" dirty="0">
                <a:latin typeface="Arial Narrow" pitchFamily="34" charset="0"/>
              </a:rPr>
              <a:t> бути </a:t>
            </a:r>
            <a:r>
              <a:rPr lang="ru-RU" dirty="0" err="1">
                <a:latin typeface="Arial Narrow" pitchFamily="34" charset="0"/>
              </a:rPr>
              <a:t>обов’язково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присутніми</a:t>
            </a:r>
            <a:r>
              <a:rPr lang="ru-RU" dirty="0">
                <a:latin typeface="Arial Narrow" pitchFamily="34" charset="0"/>
              </a:rPr>
              <a:t> на уроках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r>
              <a:rPr lang="ru-RU" dirty="0">
                <a:latin typeface="Arial Narrow" pitchFamily="34" charset="0"/>
              </a:rPr>
              <a:t>. </a:t>
            </a:r>
          </a:p>
          <a:p>
            <a:r>
              <a:rPr lang="ru-RU" dirty="0" err="1">
                <a:latin typeface="Arial Narrow" pitchFamily="34" charset="0"/>
              </a:rPr>
              <a:t>Допустиме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навантаження</a:t>
            </a:r>
            <a:r>
              <a:rPr lang="ru-RU" dirty="0">
                <a:latin typeface="Arial Narrow" pitchFamily="34" charset="0"/>
              </a:rPr>
              <a:t> для </a:t>
            </a:r>
            <a:r>
              <a:rPr lang="ru-RU" dirty="0" err="1">
                <a:latin typeface="Arial Narrow" pitchFamily="34" charset="0"/>
              </a:rPr>
              <a:t>учнів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які</a:t>
            </a:r>
            <a:r>
              <a:rPr lang="ru-RU" dirty="0">
                <a:latin typeface="Arial Narrow" pitchFamily="34" charset="0"/>
              </a:rPr>
              <a:t> за станом </a:t>
            </a:r>
            <a:r>
              <a:rPr lang="ru-RU" dirty="0" err="1">
                <a:latin typeface="Arial Narrow" pitchFamily="34" charset="0"/>
              </a:rPr>
              <a:t>здоров’я</a:t>
            </a:r>
            <a:r>
              <a:rPr lang="ru-RU" dirty="0">
                <a:latin typeface="Arial Narrow" pitchFamily="34" charset="0"/>
              </a:rPr>
              <a:t> належать до </a:t>
            </a:r>
            <a:r>
              <a:rPr lang="ru-RU" dirty="0" err="1">
                <a:latin typeface="Arial Narrow" pitchFamily="34" charset="0"/>
              </a:rPr>
              <a:t>підготовчої</a:t>
            </a:r>
            <a:r>
              <a:rPr lang="ru-RU" dirty="0">
                <a:latin typeface="Arial Narrow" pitchFamily="34" charset="0"/>
              </a:rPr>
              <a:t> та </a:t>
            </a:r>
            <a:r>
              <a:rPr lang="ru-RU" dirty="0" err="1">
                <a:latin typeface="Arial Narrow" pitchFamily="34" charset="0"/>
              </a:rPr>
              <a:t>спеціальної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медичних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груп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err="1">
                <a:latin typeface="Arial Narrow" pitchFamily="34" charset="0"/>
              </a:rPr>
              <a:t>встановлює</a:t>
            </a:r>
            <a:r>
              <a:rPr lang="ru-RU" dirty="0">
                <a:latin typeface="Arial Narrow" pitchFamily="34" charset="0"/>
              </a:rPr>
              <a:t> учитель </a:t>
            </a:r>
            <a:r>
              <a:rPr lang="ru-RU" dirty="0" err="1">
                <a:latin typeface="Arial Narrow" pitchFamily="34" charset="0"/>
              </a:rPr>
              <a:t>фізичної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культури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68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2248</Words>
  <Application>Microsoft Office PowerPoint</Application>
  <PresentationFormat>Экран (16:9)</PresentationFormat>
  <Paragraphs>226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Центр професійного розвитку Освітня траєкторія</cp:lastModifiedBy>
  <cp:revision>58</cp:revision>
  <dcterms:created xsi:type="dcterms:W3CDTF">2021-08-21T15:36:25Z</dcterms:created>
  <dcterms:modified xsi:type="dcterms:W3CDTF">2021-08-30T11:58:15Z</dcterms:modified>
</cp:coreProperties>
</file>