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81" r:id="rId2"/>
    <p:sldId id="280" r:id="rId3"/>
    <p:sldId id="283" r:id="rId4"/>
    <p:sldId id="284" r:id="rId5"/>
    <p:sldId id="285" r:id="rId6"/>
    <p:sldId id="282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081"/>
    <a:srgbClr val="004281"/>
    <a:srgbClr val="3A90C8"/>
    <a:srgbClr val="3A90AD"/>
    <a:srgbClr val="3A79C8"/>
    <a:srgbClr val="3A79F0"/>
    <a:srgbClr val="3A6EF0"/>
    <a:srgbClr val="A58A73"/>
    <a:srgbClr val="BC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>
        <p:scale>
          <a:sx n="57" d="100"/>
          <a:sy n="57" d="100"/>
        </p:scale>
        <p:origin x="-1548" y="-12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7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1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3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49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7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8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8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4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1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xmlns="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xmlns="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9/6/2021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8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1174801-1395-44C5-9B00-CCAC45C056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96DFAFB-BCE1-4BEC-82FB-D574234DEF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xmlns="" id="{7A93B028-F8F4-4F84-98D7-2779E4D8B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136" y="-3086"/>
            <a:ext cx="1649215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C254636-BEEC-4E48-BF0C-D2C6BF5836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3AF5681-1B96-4C35-AB17-AB7793A4EF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F1C65047-892E-46D5-9E82-93FB2E432D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4AD2952C-9885-4337-B770-851BDEB88F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2B07DD51-ACE9-4B98-AB77-D23DBEF484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0F483983-8B4E-40F0-BF70-192D840B79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F8853237-6306-4734-906A-E334FDEAAF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0848C5D2-21E8-4E56-B25E-809869A75C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66" t="14459" r="41395"/>
          <a:stretch/>
        </p:blipFill>
        <p:spPr bwMode="auto">
          <a:xfrm>
            <a:off x="5190063" y="0"/>
            <a:ext cx="39421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Cross">
            <a:extLst>
              <a:ext uri="{FF2B5EF4-FFF2-40B4-BE49-F238E27FC236}">
                <a16:creationId xmlns:a16="http://schemas.microsoft.com/office/drawing/2014/main" xmlns="" id="{5C0E6139-8A19-4905-87E2-E547D7B7F1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640705" y="3369564"/>
            <a:ext cx="118872" cy="118872"/>
            <a:chOff x="1175347" y="3733800"/>
            <a:chExt cx="118872" cy="1188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BC05FFBD-B86A-4BD3-A147-FA95CE03CF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EB69F8B1-78FB-4562-8A0D-8D29636755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Bottom Right">
            <a:extLst>
              <a:ext uri="{FF2B5EF4-FFF2-40B4-BE49-F238E27FC236}">
                <a16:creationId xmlns:a16="http://schemas.microsoft.com/office/drawing/2014/main" xmlns="" id="{F7513226-C6E6-4885-A42A-D6411FF018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985300" y="3276601"/>
            <a:ext cx="3158700" cy="3581399"/>
            <a:chOff x="7980400" y="3276601"/>
            <a:chExt cx="4211600" cy="3581399"/>
          </a:xfrm>
        </p:grpSpPr>
        <p:grpSp>
          <p:nvGrpSpPr>
            <p:cNvPr id="28" name="Graphic 157">
              <a:extLst>
                <a:ext uri="{FF2B5EF4-FFF2-40B4-BE49-F238E27FC236}">
                  <a16:creationId xmlns:a16="http://schemas.microsoft.com/office/drawing/2014/main" xmlns="" id="{9BC07C6F-FF27-4C7D-BF5D-4B4B8880B8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3B062B0F-BCEB-436F-AB59-970CC5EEE54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A2CDB5C4-8E76-40DC-A3EA-AF3D5066EA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5188252B-68F7-4FD1-98ED-39451A985BD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643015DC-C4C8-408D-91FE-CB52233190B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9E420DB7-0D88-4E37-B948-6FB4A8AD86A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08BA96C9-4B69-43D0-A129-4C2DF6571D6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AB9C0CB4-8BF5-4813-A26B-7B3C36368E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A1A6261E-C71C-43D5-8164-2B8BB8DFAC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50" r="50000" b="8100"/>
          <a:stretch/>
        </p:blipFill>
        <p:spPr bwMode="auto">
          <a:xfrm>
            <a:off x="5153229" y="15178"/>
            <a:ext cx="3990771" cy="688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Медіаграмотність або чому вірити в сучасному інформаційному суспільстві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" t="-2522" r="-1833" b="21764"/>
          <a:stretch/>
        </p:blipFill>
        <p:spPr bwMode="auto">
          <a:xfrm>
            <a:off x="5153230" y="4648558"/>
            <a:ext cx="4103786" cy="22094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748" y="3024550"/>
            <a:ext cx="8578746" cy="2686239"/>
          </a:xfrm>
          <a:ln>
            <a:noFill/>
          </a:ln>
        </p:spPr>
        <p:txBody>
          <a:bodyPr anchor="b">
            <a:noAutofit/>
          </a:bodyPr>
          <a:lstStyle/>
          <a:p>
            <a:pPr algn="l"/>
            <a:r>
              <a:rPr lang="en-US" b="1" dirty="0" smtClean="0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IDEAS</a:t>
            </a:r>
            <a:r>
              <a:rPr lang="uk-UA" b="1" dirty="0" smtClean="0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/>
            </a:r>
            <a:br>
              <a:rPr lang="uk-UA" b="1" dirty="0" smtClean="0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</a:br>
            <a:r>
              <a:rPr lang="en-US" b="1" dirty="0" smtClean="0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FOR </a:t>
            </a:r>
            <a:r>
              <a:rPr lang="en-US" b="1" dirty="0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THE FIRST LESSON</a:t>
            </a:r>
            <a:endParaRPr lang="uk-UA" sz="5400" b="1" dirty="0">
              <a:solidFill>
                <a:srgbClr val="0070C0"/>
              </a:solidFill>
              <a:effectLst>
                <a:glow rad="152400">
                  <a:schemeClr val="bg1"/>
                </a:glow>
              </a:effectLst>
              <a:latin typeface="Posterama"/>
              <a:cs typeface="Calibri Ligh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35" y="357650"/>
            <a:ext cx="1865206" cy="82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54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1174801-1395-44C5-9B00-CCAC45C056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96DFAFB-BCE1-4BEC-82FB-D574234DEF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xmlns="" id="{7A93B028-F8F4-4F84-98D7-2779E4D8B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136" y="-3086"/>
            <a:ext cx="1649215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C254636-BEEC-4E48-BF0C-D2C6BF5836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3AF5681-1B96-4C35-AB17-AB7793A4EF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F1C65047-892E-46D5-9E82-93FB2E432D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4AD2952C-9885-4337-B770-851BDEB88F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2B07DD51-ACE9-4B98-AB77-D23DBEF484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0F483983-8B4E-40F0-BF70-192D840B79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F8853237-6306-4734-906A-E334FDEAAF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0848C5D2-21E8-4E56-B25E-809869A75C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66" t="14459" r="41395"/>
          <a:stretch/>
        </p:blipFill>
        <p:spPr bwMode="auto">
          <a:xfrm>
            <a:off x="5190063" y="0"/>
            <a:ext cx="39421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Cross">
            <a:extLst>
              <a:ext uri="{FF2B5EF4-FFF2-40B4-BE49-F238E27FC236}">
                <a16:creationId xmlns:a16="http://schemas.microsoft.com/office/drawing/2014/main" xmlns="" id="{5C0E6139-8A19-4905-87E2-E547D7B7F1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640705" y="3369564"/>
            <a:ext cx="118872" cy="118872"/>
            <a:chOff x="1175347" y="3733800"/>
            <a:chExt cx="118872" cy="1188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BC05FFBD-B86A-4BD3-A147-FA95CE03CF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EB69F8B1-78FB-4562-8A0D-8D29636755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Bottom Right">
            <a:extLst>
              <a:ext uri="{FF2B5EF4-FFF2-40B4-BE49-F238E27FC236}">
                <a16:creationId xmlns:a16="http://schemas.microsoft.com/office/drawing/2014/main" xmlns="" id="{F7513226-C6E6-4885-A42A-D6411FF018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985300" y="3276601"/>
            <a:ext cx="3158700" cy="3581399"/>
            <a:chOff x="7980400" y="3276601"/>
            <a:chExt cx="4211600" cy="3581399"/>
          </a:xfrm>
        </p:grpSpPr>
        <p:grpSp>
          <p:nvGrpSpPr>
            <p:cNvPr id="28" name="Graphic 157">
              <a:extLst>
                <a:ext uri="{FF2B5EF4-FFF2-40B4-BE49-F238E27FC236}">
                  <a16:creationId xmlns:a16="http://schemas.microsoft.com/office/drawing/2014/main" xmlns="" id="{9BC07C6F-FF27-4C7D-BF5D-4B4B8880B8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3B062B0F-BCEB-436F-AB59-970CC5EEE54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A2CDB5C4-8E76-40DC-A3EA-AF3D5066EA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5188252B-68F7-4FD1-98ED-39451A985BD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643015DC-C4C8-408D-91FE-CB52233190B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9E420DB7-0D88-4E37-B948-6FB4A8AD86A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08BA96C9-4B69-43D0-A129-4C2DF6571D6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AB9C0CB4-8BF5-4813-A26B-7B3C36368E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A1A6261E-C71C-43D5-8164-2B8BB8DFAC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0" r="50000" b="8100"/>
          <a:stretch/>
        </p:blipFill>
        <p:spPr bwMode="auto">
          <a:xfrm>
            <a:off x="5153229" y="35200"/>
            <a:ext cx="3990771" cy="686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217" y="3561850"/>
            <a:ext cx="7317895" cy="2686239"/>
          </a:xfrm>
          <a:ln>
            <a:noFill/>
          </a:ln>
        </p:spPr>
        <p:txBody>
          <a:bodyPr anchor="b">
            <a:noAutofit/>
          </a:bodyPr>
          <a:lstStyle/>
          <a:p>
            <a:pPr algn="l"/>
            <a:r>
              <a:rPr lang="uk-UA" sz="3600" b="1" dirty="0" smtClean="0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За матеріалами статті </a:t>
            </a:r>
            <a:br>
              <a:rPr lang="uk-UA" sz="3600" b="1" dirty="0" smtClean="0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</a:br>
            <a:r>
              <a:rPr lang="uk-UA" sz="3600" b="1" dirty="0" smtClean="0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А</a:t>
            </a:r>
            <a:r>
              <a:rPr lang="ru-RU" sz="3600" b="1" dirty="0" err="1" smtClean="0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нни</a:t>
            </a:r>
            <a:r>
              <a:rPr lang="ru-RU" sz="3600" b="1" dirty="0" smtClean="0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3600" b="1" dirty="0" err="1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Гезь</a:t>
            </a:r>
            <a:r>
              <a:rPr lang="ru-RU" sz="3600" b="1" dirty="0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en-US" sz="3600" b="1" dirty="0" smtClean="0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/>
            </a:r>
            <a:br>
              <a:rPr lang="en-US" sz="3600" b="1" dirty="0" smtClean="0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</a:br>
            <a:r>
              <a:rPr lang="ru-RU" sz="3600" b="1" dirty="0" smtClean="0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- методиста </a:t>
            </a:r>
            <a:r>
              <a:rPr lang="ru-RU" sz="3600" b="1" dirty="0" err="1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видавництва</a:t>
            </a:r>
            <a:r>
              <a:rPr lang="ru-RU" sz="3600" b="1" dirty="0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MM </a:t>
            </a:r>
            <a:r>
              <a:rPr lang="ru-RU" sz="3600" b="1" dirty="0" err="1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Publications</a:t>
            </a:r>
            <a:r>
              <a:rPr lang="ru-RU" sz="3600" b="1" dirty="0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в </a:t>
            </a:r>
            <a:r>
              <a:rPr lang="ru-RU" sz="3600" b="1" dirty="0" err="1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Україні</a:t>
            </a:r>
            <a:endParaRPr lang="uk-UA" sz="3600" b="1" dirty="0">
              <a:solidFill>
                <a:srgbClr val="005081"/>
              </a:solidFill>
              <a:effectLst>
                <a:glow rad="152400">
                  <a:schemeClr val="bg1"/>
                </a:glow>
              </a:effectLst>
              <a:latin typeface="Posteram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1639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1174801-1395-44C5-9B00-CCAC45C056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96DFAFB-BCE1-4BEC-82FB-D574234DEF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xmlns="" id="{7A93B028-F8F4-4F84-98D7-2779E4D8B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136" y="-3086"/>
            <a:ext cx="1649215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C254636-BEEC-4E48-BF0C-D2C6BF5836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3AF5681-1B96-4C35-AB17-AB7793A4EF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F1C65047-892E-46D5-9E82-93FB2E432D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4AD2952C-9885-4337-B770-851BDEB88F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2B07DD51-ACE9-4B98-AB77-D23DBEF484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0F483983-8B4E-40F0-BF70-192D840B79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F8853237-6306-4734-906A-E334FDEAAF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0848C5D2-21E8-4E56-B25E-809869A75C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66" t="14459" r="41395"/>
          <a:stretch/>
        </p:blipFill>
        <p:spPr bwMode="auto">
          <a:xfrm>
            <a:off x="5190063" y="0"/>
            <a:ext cx="39421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Cross">
            <a:extLst>
              <a:ext uri="{FF2B5EF4-FFF2-40B4-BE49-F238E27FC236}">
                <a16:creationId xmlns:a16="http://schemas.microsoft.com/office/drawing/2014/main" xmlns="" id="{5C0E6139-8A19-4905-87E2-E547D7B7F1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640705" y="3369564"/>
            <a:ext cx="118872" cy="118872"/>
            <a:chOff x="1175347" y="3733800"/>
            <a:chExt cx="118872" cy="1188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BC05FFBD-B86A-4BD3-A147-FA95CE03CF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EB69F8B1-78FB-4562-8A0D-8D29636755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Bottom Right">
            <a:extLst>
              <a:ext uri="{FF2B5EF4-FFF2-40B4-BE49-F238E27FC236}">
                <a16:creationId xmlns:a16="http://schemas.microsoft.com/office/drawing/2014/main" xmlns="" id="{F7513226-C6E6-4885-A42A-D6411FF018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985300" y="3276601"/>
            <a:ext cx="3158700" cy="3581399"/>
            <a:chOff x="7980400" y="3276601"/>
            <a:chExt cx="4211600" cy="3581399"/>
          </a:xfrm>
        </p:grpSpPr>
        <p:grpSp>
          <p:nvGrpSpPr>
            <p:cNvPr id="28" name="Graphic 157">
              <a:extLst>
                <a:ext uri="{FF2B5EF4-FFF2-40B4-BE49-F238E27FC236}">
                  <a16:creationId xmlns:a16="http://schemas.microsoft.com/office/drawing/2014/main" xmlns="" id="{9BC07C6F-FF27-4C7D-BF5D-4B4B8880B8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3B062B0F-BCEB-436F-AB59-970CC5EEE54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A2CDB5C4-8E76-40DC-A3EA-AF3D5066EA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5188252B-68F7-4FD1-98ED-39451A985BD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643015DC-C4C8-408D-91FE-CB52233190B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9E420DB7-0D88-4E37-B948-6FB4A8AD86A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08BA96C9-4B69-43D0-A129-4C2DF6571D6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AB9C0CB4-8BF5-4813-A26B-7B3C36368E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A1A6261E-C71C-43D5-8164-2B8BB8DFAC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50" r="50000" b="8100"/>
          <a:stretch/>
        </p:blipFill>
        <p:spPr bwMode="auto">
          <a:xfrm>
            <a:off x="5153229" y="35200"/>
            <a:ext cx="3990771" cy="686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0139" y="812209"/>
            <a:ext cx="4047892" cy="5704624"/>
          </a:xfrm>
          <a:ln>
            <a:noFill/>
          </a:ln>
        </p:spPr>
        <p:txBody>
          <a:bodyPr anchor="b">
            <a:noAutofit/>
          </a:bodyPr>
          <a:lstStyle/>
          <a:p>
            <a:pPr algn="l"/>
            <a:r>
              <a:rPr lang="en-US" sz="3600" b="1" dirty="0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Guess </a:t>
            </a:r>
            <a:r>
              <a:rPr lang="en-US" sz="3600" b="1" dirty="0" smtClean="0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who</a:t>
            </a:r>
            <a:r>
              <a:rPr lang="uk-UA" sz="3600" b="1" dirty="0" smtClean="0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/>
            </a:r>
            <a:br>
              <a:rPr lang="uk-UA" sz="3600" b="1" dirty="0" smtClean="0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</a:br>
            <a:r>
              <a:rPr lang="uk-UA" sz="3600" b="1" dirty="0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/>
            </a:r>
            <a:br>
              <a:rPr lang="uk-UA" sz="3600" b="1" dirty="0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</a:br>
            <a:r>
              <a:rPr lang="ru-RU" sz="24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Попросіть</a:t>
            </a:r>
            <a:r>
              <a:rPr lang="ru-RU" sz="24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учнів</a:t>
            </a:r>
            <a:r>
              <a:rPr lang="ru-RU" sz="24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написати</a:t>
            </a:r>
            <a:r>
              <a:rPr lang="ru-RU" sz="24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пару </a:t>
            </a:r>
            <a:r>
              <a:rPr lang="ru-RU" sz="24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речень</a:t>
            </a:r>
            <a:r>
              <a:rPr lang="ru-RU" sz="24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про себе на </a:t>
            </a:r>
            <a:r>
              <a:rPr lang="ru-RU" sz="24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аркуші</a:t>
            </a:r>
            <a:r>
              <a:rPr lang="ru-RU" sz="24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паперу</a:t>
            </a:r>
            <a:r>
              <a:rPr lang="ru-RU" sz="24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, не </a:t>
            </a:r>
            <a:r>
              <a:rPr lang="ru-RU" sz="24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зазначаючи</a:t>
            </a:r>
            <a:r>
              <a:rPr lang="ru-RU" sz="24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свого</a:t>
            </a:r>
            <a:r>
              <a:rPr lang="ru-RU" sz="24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імені</a:t>
            </a:r>
            <a:r>
              <a:rPr lang="ru-RU" sz="24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. </a:t>
            </a:r>
            <a:r>
              <a:rPr lang="ru-RU" sz="24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Зберіть</a:t>
            </a:r>
            <a:r>
              <a:rPr lang="ru-RU" sz="24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аркуші</a:t>
            </a:r>
            <a:r>
              <a:rPr lang="ru-RU" sz="24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покладіть</a:t>
            </a:r>
            <a:r>
              <a:rPr lang="ru-RU" sz="24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магічний</a:t>
            </a:r>
            <a:r>
              <a:rPr lang="ru-RU" sz="24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мішечок</a:t>
            </a:r>
            <a:r>
              <a:rPr lang="ru-RU" sz="24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. </a:t>
            </a:r>
            <a:r>
              <a:rPr lang="ru-RU" sz="24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Учні</a:t>
            </a:r>
            <a:r>
              <a:rPr lang="ru-RU" sz="24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по </a:t>
            </a:r>
            <a:r>
              <a:rPr lang="ru-RU" sz="24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черзі</a:t>
            </a:r>
            <a:r>
              <a:rPr lang="ru-RU" sz="24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підходять</a:t>
            </a:r>
            <a:r>
              <a:rPr lang="ru-RU" sz="24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до </a:t>
            </a:r>
            <a:r>
              <a:rPr lang="ru-RU" sz="24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мішечка</a:t>
            </a:r>
            <a:r>
              <a:rPr lang="ru-RU" sz="24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читають</a:t>
            </a:r>
            <a:r>
              <a:rPr lang="ru-RU" sz="24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речення</a:t>
            </a:r>
            <a:r>
              <a:rPr lang="ru-RU" sz="24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вголос</a:t>
            </a:r>
            <a:r>
              <a:rPr lang="ru-RU" sz="24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. </a:t>
            </a:r>
            <a:r>
              <a:rPr lang="ru-RU" sz="24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Клас</a:t>
            </a:r>
            <a:r>
              <a:rPr lang="ru-RU" sz="24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має</a:t>
            </a:r>
            <a:r>
              <a:rPr lang="ru-RU" sz="24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вгадати</a:t>
            </a:r>
            <a:r>
              <a:rPr lang="ru-RU" sz="24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про кого </a:t>
            </a:r>
            <a:r>
              <a:rPr lang="ru-RU" sz="24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йде</a:t>
            </a:r>
            <a:r>
              <a:rPr lang="ru-RU" sz="24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мова</a:t>
            </a:r>
            <a:r>
              <a:rPr lang="ru-RU" sz="24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.</a:t>
            </a:r>
            <a:endParaRPr lang="uk-UA" sz="2400" dirty="0">
              <a:solidFill>
                <a:srgbClr val="000000"/>
              </a:solidFill>
              <a:effectLst>
                <a:glow rad="152400">
                  <a:schemeClr val="bg1"/>
                </a:glow>
              </a:effectLst>
              <a:latin typeface="Posteram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1435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1174801-1395-44C5-9B00-CCAC45C056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96DFAFB-BCE1-4BEC-82FB-D574234DEF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xmlns="" id="{7A93B028-F8F4-4F84-98D7-2779E4D8B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136" y="-3086"/>
            <a:ext cx="1649215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C254636-BEEC-4E48-BF0C-D2C6BF5836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3AF5681-1B96-4C35-AB17-AB7793A4EF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F1C65047-892E-46D5-9E82-93FB2E432D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4AD2952C-9885-4337-B770-851BDEB88F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2B07DD51-ACE9-4B98-AB77-D23DBEF484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0F483983-8B4E-40F0-BF70-192D840B79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F8853237-6306-4734-906A-E334FDEAAF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0848C5D2-21E8-4E56-B25E-809869A75C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3" name="Cross">
            <a:extLst>
              <a:ext uri="{FF2B5EF4-FFF2-40B4-BE49-F238E27FC236}">
                <a16:creationId xmlns:a16="http://schemas.microsoft.com/office/drawing/2014/main" xmlns="" id="{5C0E6139-8A19-4905-87E2-E547D7B7F1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640705" y="3369564"/>
            <a:ext cx="118872" cy="118872"/>
            <a:chOff x="1175347" y="3733800"/>
            <a:chExt cx="118872" cy="1188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BC05FFBD-B86A-4BD3-A147-FA95CE03CF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EB69F8B1-78FB-4562-8A0D-8D29636755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Bottom Right">
            <a:extLst>
              <a:ext uri="{FF2B5EF4-FFF2-40B4-BE49-F238E27FC236}">
                <a16:creationId xmlns:a16="http://schemas.microsoft.com/office/drawing/2014/main" xmlns="" id="{F7513226-C6E6-4885-A42A-D6411FF018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985300" y="3276601"/>
            <a:ext cx="3158700" cy="3581399"/>
            <a:chOff x="7980400" y="3276601"/>
            <a:chExt cx="4211600" cy="3581399"/>
          </a:xfrm>
        </p:grpSpPr>
        <p:grpSp>
          <p:nvGrpSpPr>
            <p:cNvPr id="28" name="Graphic 157">
              <a:extLst>
                <a:ext uri="{FF2B5EF4-FFF2-40B4-BE49-F238E27FC236}">
                  <a16:creationId xmlns:a16="http://schemas.microsoft.com/office/drawing/2014/main" xmlns="" id="{9BC07C6F-FF27-4C7D-BF5D-4B4B8880B8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3B062B0F-BCEB-436F-AB59-970CC5EEE54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A2CDB5C4-8E76-40DC-A3EA-AF3D5066EA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5188252B-68F7-4FD1-98ED-39451A985BD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643015DC-C4C8-408D-91FE-CB52233190B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9E420DB7-0D88-4E37-B948-6FB4A8AD86A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08BA96C9-4B69-43D0-A129-4C2DF6571D6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AB9C0CB4-8BF5-4813-A26B-7B3C36368E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A1A6261E-C71C-43D5-8164-2B8BB8DFAC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0138" y="1680835"/>
            <a:ext cx="7937356" cy="4835997"/>
          </a:xfrm>
          <a:ln>
            <a:noFill/>
          </a:ln>
        </p:spPr>
        <p:txBody>
          <a:bodyPr anchor="b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/>
            </a:r>
            <a:br>
              <a:rPr lang="en-US" sz="3600" b="1" dirty="0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</a:br>
            <a:r>
              <a:rPr lang="en-US" sz="3600" b="1" dirty="0" smtClean="0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/>
            </a:r>
            <a:br>
              <a:rPr lang="en-US" sz="3600" b="1" dirty="0" smtClean="0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</a:br>
            <a:r>
              <a:rPr lang="en-US" sz="3600" b="1" dirty="0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/>
            </a:r>
            <a:br>
              <a:rPr lang="en-US" sz="3600" b="1" dirty="0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</a:br>
            <a:r>
              <a:rPr lang="uk-UA" sz="3600" b="1" dirty="0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/>
            </a:r>
            <a:br>
              <a:rPr lang="uk-UA" sz="3600" b="1" dirty="0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</a:b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Підготуйте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картинки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місць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для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відпочинку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та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набір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карток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(людей /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будинків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/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страв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на ваш смак). </a:t>
            </a:r>
            <a:b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</a:b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Напишіть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цифри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на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звороті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картки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з набору, так само пронумеруйте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інший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набір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карток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.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Отже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, одна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картка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з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місцем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відпочинку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має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на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звороті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цифру «1», а одна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картка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з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іншого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набору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має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такий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самий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номер. Таким чином, у вас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вийде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два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набори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з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однаковими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номерами.</a:t>
            </a:r>
            <a:b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</a:b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Покладіть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картинки догори вниз.</a:t>
            </a:r>
            <a:b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</a:b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Попросіть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половину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своїх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учнів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підійти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до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дошки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й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вибрати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зображення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, яке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їм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подобається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. </a:t>
            </a:r>
            <a:b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</a:b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Потім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попросіть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другу половину прийти та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вибрати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людей /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будинки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/ страви (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незалежно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від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другого набору).</a:t>
            </a:r>
            <a:b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</a:b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Оскільки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зараз у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всіх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є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картки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,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попросіть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учнів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знайти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партнера з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однаковим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номером.</a:t>
            </a:r>
            <a:b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</a:b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Нові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пари </a:t>
            </a:r>
            <a:r>
              <a:rPr lang="en-US" sz="1600" dirty="0" smtClean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c</a:t>
            </a:r>
            <a:r>
              <a:rPr lang="uk-UA" sz="1600" dirty="0" err="1" smtClean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ідають</a:t>
            </a:r>
            <a:r>
              <a:rPr lang="ru-RU" sz="1600" dirty="0" smtClean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разом </a:t>
            </a:r>
            <a:r>
              <a:rPr lang="ru-RU" sz="1600" dirty="0" smtClean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й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обговорюють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свої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малюнки</a:t>
            </a:r>
            <a:r>
              <a:rPr lang="ru-RU" sz="16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. </a:t>
            </a:r>
            <a:endParaRPr lang="uk-UA" sz="1600" dirty="0">
              <a:solidFill>
                <a:srgbClr val="000000"/>
              </a:solidFill>
              <a:effectLst>
                <a:glow rad="152400">
                  <a:schemeClr val="bg1"/>
                </a:glow>
              </a:effectLst>
              <a:latin typeface="Posterama"/>
              <a:cs typeface="Calibri 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44050"/>
            <a:ext cx="41275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96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1174801-1395-44C5-9B00-CCAC45C056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96DFAFB-BCE1-4BEC-82FB-D574234DEF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xmlns="" id="{7A93B028-F8F4-4F84-98D7-2779E4D8B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136" y="-3086"/>
            <a:ext cx="1649215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C254636-BEEC-4E48-BF0C-D2C6BF5836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3AF5681-1B96-4C35-AB17-AB7793A4EF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F1C65047-892E-46D5-9E82-93FB2E432D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4AD2952C-9885-4337-B770-851BDEB88F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2B07DD51-ACE9-4B98-AB77-D23DBEF484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0F483983-8B4E-40F0-BF70-192D840B79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F8853237-6306-4734-906A-E334FDEAAF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0848C5D2-21E8-4E56-B25E-809869A75C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66" t="14459" r="41395"/>
          <a:stretch/>
        </p:blipFill>
        <p:spPr bwMode="auto">
          <a:xfrm>
            <a:off x="5190063" y="0"/>
            <a:ext cx="39421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Cross">
            <a:extLst>
              <a:ext uri="{FF2B5EF4-FFF2-40B4-BE49-F238E27FC236}">
                <a16:creationId xmlns:a16="http://schemas.microsoft.com/office/drawing/2014/main" xmlns="" id="{5C0E6139-8A19-4905-87E2-E547D7B7F1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640705" y="3369564"/>
            <a:ext cx="118872" cy="118872"/>
            <a:chOff x="1175347" y="3733800"/>
            <a:chExt cx="118872" cy="1188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BC05FFBD-B86A-4BD3-A147-FA95CE03CF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EB69F8B1-78FB-4562-8A0D-8D29636755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Bottom Right">
            <a:extLst>
              <a:ext uri="{FF2B5EF4-FFF2-40B4-BE49-F238E27FC236}">
                <a16:creationId xmlns:a16="http://schemas.microsoft.com/office/drawing/2014/main" xmlns="" id="{F7513226-C6E6-4885-A42A-D6411FF018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985300" y="3276601"/>
            <a:ext cx="3158700" cy="3581399"/>
            <a:chOff x="7980400" y="3276601"/>
            <a:chExt cx="4211600" cy="3581399"/>
          </a:xfrm>
        </p:grpSpPr>
        <p:grpSp>
          <p:nvGrpSpPr>
            <p:cNvPr id="28" name="Graphic 157">
              <a:extLst>
                <a:ext uri="{FF2B5EF4-FFF2-40B4-BE49-F238E27FC236}">
                  <a16:creationId xmlns:a16="http://schemas.microsoft.com/office/drawing/2014/main" xmlns="" id="{9BC07C6F-FF27-4C7D-BF5D-4B4B8880B8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3B062B0F-BCEB-436F-AB59-970CC5EEE54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A2CDB5C4-8E76-40DC-A3EA-AF3D5066EA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5188252B-68F7-4FD1-98ED-39451A985BD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643015DC-C4C8-408D-91FE-CB52233190B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9E420DB7-0D88-4E37-B948-6FB4A8AD86A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08BA96C9-4B69-43D0-A129-4C2DF6571D6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AB9C0CB4-8BF5-4813-A26B-7B3C36368E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A1A6261E-C71C-43D5-8164-2B8BB8DFAC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50" r="50000" b="8100"/>
          <a:stretch/>
        </p:blipFill>
        <p:spPr bwMode="auto">
          <a:xfrm>
            <a:off x="5153229" y="35200"/>
            <a:ext cx="3990771" cy="686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0139" y="812209"/>
            <a:ext cx="4047892" cy="5704624"/>
          </a:xfrm>
          <a:ln>
            <a:noFill/>
          </a:ln>
        </p:spPr>
        <p:txBody>
          <a:bodyPr anchor="b">
            <a:noAutofit/>
          </a:bodyPr>
          <a:lstStyle/>
          <a:p>
            <a:pPr algn="l"/>
            <a:r>
              <a:rPr lang="en-US" sz="3600" b="1" dirty="0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Lip reading</a:t>
            </a:r>
            <a:br>
              <a:rPr lang="en-US" sz="3600" b="1" dirty="0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</a:br>
            <a:r>
              <a:rPr lang="en-US" sz="3600" b="1" dirty="0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/>
            </a:r>
            <a:br>
              <a:rPr lang="en-US" sz="3600" b="1" dirty="0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</a:br>
            <a:r>
              <a:rPr lang="uk-UA" sz="3600" b="1" dirty="0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/>
            </a:r>
            <a:br>
              <a:rPr lang="uk-UA" sz="3600" b="1" dirty="0">
                <a:solidFill>
                  <a:srgbClr val="005081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</a:br>
            <a:r>
              <a:rPr lang="ru-RU" sz="20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Це</a:t>
            </a:r>
            <a:r>
              <a:rPr lang="ru-RU" sz="20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найулюбленіша</a:t>
            </a:r>
            <a:r>
              <a:rPr lang="ru-RU" sz="20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активність</a:t>
            </a:r>
            <a:r>
              <a:rPr lang="ru-RU" sz="20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харизматичного</a:t>
            </a:r>
            <a:r>
              <a:rPr lang="ru-RU" sz="2000" dirty="0" smtClean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спікера</a:t>
            </a:r>
            <a:r>
              <a:rPr lang="ru-RU" sz="20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та тренера </a:t>
            </a:r>
            <a:r>
              <a:rPr lang="en-US" sz="20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Gregg </a:t>
            </a:r>
            <a:r>
              <a:rPr lang="en-US" sz="20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Sotiropoulos</a:t>
            </a:r>
            <a:r>
              <a:rPr lang="en-US" sz="20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, </a:t>
            </a:r>
            <a:r>
              <a:rPr lang="ru-RU" sz="20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з </a:t>
            </a:r>
            <a:r>
              <a:rPr lang="ru-RU" sz="20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якої</a:t>
            </a:r>
            <a:r>
              <a:rPr lang="ru-RU" sz="20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він</a:t>
            </a:r>
            <a:r>
              <a:rPr lang="ru-RU" sz="20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розпочинає</a:t>
            </a:r>
            <a:r>
              <a:rPr lang="ru-RU" sz="20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свої</a:t>
            </a:r>
            <a:r>
              <a:rPr lang="ru-RU" sz="20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уроки </a:t>
            </a:r>
            <a:r>
              <a:rPr lang="ru-RU" sz="20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англійської</a:t>
            </a:r>
            <a:r>
              <a:rPr lang="ru-RU" sz="20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. </a:t>
            </a:r>
            <a:r>
              <a:rPr lang="ru-RU" sz="20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Скажіть</a:t>
            </a:r>
            <a:r>
              <a:rPr lang="ru-RU" sz="20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декілька</a:t>
            </a:r>
            <a:r>
              <a:rPr lang="ru-RU" sz="20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слів</a:t>
            </a:r>
            <a:r>
              <a:rPr lang="ru-RU" sz="20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відомих</a:t>
            </a:r>
            <a:r>
              <a:rPr lang="ru-RU" sz="20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учням</a:t>
            </a:r>
            <a:r>
              <a:rPr lang="ru-RU" sz="20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попередніх</a:t>
            </a:r>
            <a:r>
              <a:rPr lang="ru-RU" sz="20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уроків</a:t>
            </a:r>
            <a:r>
              <a:rPr lang="ru-RU" sz="20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, не </a:t>
            </a:r>
            <a:r>
              <a:rPr lang="ru-RU" sz="20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видаючи</a:t>
            </a:r>
            <a:r>
              <a:rPr lang="ru-RU" sz="20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жодного</a:t>
            </a:r>
            <a:r>
              <a:rPr lang="ru-RU" sz="20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звуку. </a:t>
            </a:r>
            <a:r>
              <a:rPr lang="ru-RU" sz="20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Учні</a:t>
            </a:r>
            <a:r>
              <a:rPr lang="ru-RU" sz="20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уважно</a:t>
            </a:r>
            <a:r>
              <a:rPr lang="ru-RU" sz="20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слідкують</a:t>
            </a:r>
            <a:r>
              <a:rPr lang="ru-RU" sz="20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за вашими губами, </a:t>
            </a:r>
            <a:r>
              <a:rPr lang="ru-RU" sz="20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щоб</a:t>
            </a:r>
            <a:r>
              <a:rPr lang="ru-RU" sz="20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вгадати</a:t>
            </a:r>
            <a:r>
              <a:rPr lang="ru-RU" sz="20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слово. Коли </a:t>
            </a:r>
            <a:r>
              <a:rPr lang="ru-RU" sz="20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учні</a:t>
            </a:r>
            <a:r>
              <a:rPr lang="ru-RU" sz="20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вгадали</a:t>
            </a:r>
            <a:r>
              <a:rPr lang="ru-RU" sz="20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слова, </a:t>
            </a:r>
            <a:r>
              <a:rPr lang="ru-RU" sz="20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оберіть</a:t>
            </a:r>
            <a:r>
              <a:rPr lang="ru-RU" sz="20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учнів</a:t>
            </a:r>
            <a:r>
              <a:rPr lang="ru-RU" sz="20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щоб</a:t>
            </a:r>
            <a:r>
              <a:rPr lang="ru-RU" sz="20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вони </a:t>
            </a:r>
            <a:r>
              <a:rPr lang="ru-RU" sz="20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вийшли</a:t>
            </a:r>
            <a:r>
              <a:rPr lang="ru-RU" sz="20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перед </a:t>
            </a:r>
            <a:r>
              <a:rPr lang="ru-RU" sz="20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класом</a:t>
            </a:r>
            <a:r>
              <a:rPr lang="ru-RU" sz="20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зробили</a:t>
            </a:r>
            <a:r>
              <a:rPr lang="ru-RU" sz="20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 те </a:t>
            </a:r>
            <a:r>
              <a:rPr lang="ru-RU" sz="2000" dirty="0" err="1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саме</a:t>
            </a:r>
            <a:r>
              <a:rPr lang="ru-RU" sz="2000" dirty="0">
                <a:solidFill>
                  <a:srgbClr val="000000"/>
                </a:solidFill>
                <a:effectLst>
                  <a:glow rad="152400">
                    <a:schemeClr val="bg1"/>
                  </a:glow>
                </a:effectLst>
                <a:cs typeface="Calibri Light"/>
              </a:rPr>
              <a:t>.</a:t>
            </a:r>
            <a:endParaRPr lang="uk-UA" sz="2000" dirty="0">
              <a:solidFill>
                <a:srgbClr val="000000"/>
              </a:solidFill>
              <a:effectLst>
                <a:glow rad="152400">
                  <a:schemeClr val="bg1"/>
                </a:glow>
              </a:effectLst>
              <a:latin typeface="Posteram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249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09" y="4533900"/>
            <a:ext cx="4108450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6" y="1251717"/>
            <a:ext cx="3936196" cy="2991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19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ploreVTI">
  <a:themeElements>
    <a:clrScheme name="AnalogousFromDarkSeedLeftStep">
      <a:dk1>
        <a:srgbClr val="000000"/>
      </a:dk1>
      <a:lt1>
        <a:srgbClr val="FFFFFF"/>
      </a:lt1>
      <a:dk2>
        <a:srgbClr val="412F24"/>
      </a:dk2>
      <a:lt2>
        <a:srgbClr val="E8E2E6"/>
      </a:lt2>
      <a:accent1>
        <a:srgbClr val="47B56C"/>
      </a:accent1>
      <a:accent2>
        <a:srgbClr val="45B13B"/>
      </a:accent2>
      <a:accent3>
        <a:srgbClr val="7BB145"/>
      </a:accent3>
      <a:accent4>
        <a:srgbClr val="9EA838"/>
      </a:accent4>
      <a:accent5>
        <a:srgbClr val="C39C4D"/>
      </a:accent5>
      <a:accent6>
        <a:srgbClr val="B1583B"/>
      </a:accent6>
      <a:hlink>
        <a:srgbClr val="928130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7577</TotalTime>
  <Words>8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ExploreVTI</vt:lpstr>
      <vt:lpstr>IDEAS FOR THE FIRST LESSON</vt:lpstr>
      <vt:lpstr>За матеріалами статті  Анни Гезь  - методиста видавництва MM Publications в Україні</vt:lpstr>
      <vt:lpstr>Guess who  Попросіть учнів написати пару речень про себе на аркуші паперу, не зазначаючи свого імені. Зберіть аркуші та покладіть в магічний мішечок. Учні по черзі підходять до мішечка та читають речення вголос. Клас має вгадати про кого йде мова.</vt:lpstr>
      <vt:lpstr>    Підготуйте картинки місць для відпочинку та набір карток (людей / будинків / страв на ваш смак).  Напишіть цифри на звороті картки з набору, так само пронумеруйте інший набір карток. Отже, одна картка з місцем відпочинку має на звороті цифру «1», а одна картка з іншого набору має такий самий номер. Таким чином, у вас вийде два набори з однаковими номерами. Покладіть картинки догори вниз. Попросіть половину своїх учнів підійти до дошки й вибрати зображення, яке їм подобається.  Потім попросіть другу половину прийти та вибрати людей / будинки / страви (незалежно від другого набору). Оскільки зараз у всіх є картки, попросіть учнів знайти партнера з однаковим номером. Нові пари cідають разом й обговорюють свої малюнки. </vt:lpstr>
      <vt:lpstr>Lip reading   Це найулюбленіша активність харизматичного спікера та тренера Gregg Sotiropoulos, з якої він розпочинає свої уроки англійської. Скажіть декілька слів, відомих учням з попередніх уроків, не видаючи жодного звуку. Учні уважно слідкують за вашими губами, щоб вгадати слово. Коли учні вгадали слова, оберіть учнів, щоб вони вийшли перед класом і зробили те саме.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XTreme.ws</cp:lastModifiedBy>
  <cp:revision>102</cp:revision>
  <dcterms:created xsi:type="dcterms:W3CDTF">2021-07-14T08:47:54Z</dcterms:created>
  <dcterms:modified xsi:type="dcterms:W3CDTF">2021-09-06T13:46:20Z</dcterms:modified>
</cp:coreProperties>
</file>