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9" r:id="rId3"/>
    <p:sldId id="281" r:id="rId4"/>
    <p:sldId id="258" r:id="rId5"/>
    <p:sldId id="257" r:id="rId6"/>
    <p:sldId id="259" r:id="rId7"/>
    <p:sldId id="277" r:id="rId8"/>
    <p:sldId id="278" r:id="rId9"/>
    <p:sldId id="267" r:id="rId10"/>
    <p:sldId id="273" r:id="rId11"/>
    <p:sldId id="268" r:id="rId12"/>
    <p:sldId id="272" r:id="rId13"/>
    <p:sldId id="274" r:id="rId14"/>
    <p:sldId id="275" r:id="rId15"/>
    <p:sldId id="261" r:id="rId16"/>
    <p:sldId id="263" r:id="rId17"/>
    <p:sldId id="276" r:id="rId18"/>
    <p:sldId id="266" r:id="rId19"/>
    <p:sldId id="264" r:id="rId20"/>
    <p:sldId id="265" r:id="rId21"/>
    <p:sldId id="282" r:id="rId22"/>
    <p:sldId id="271"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snapToGrid="0">
      <p:cViewPr varScale="1">
        <p:scale>
          <a:sx n="69" d="100"/>
          <a:sy n="69" d="100"/>
        </p:scale>
        <p:origin x="-65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DED6AAE-6F75-49FF-9E36-EE08F3D8046C}" type="datetimeFigureOut">
              <a:rPr lang="ru-RU" smtClean="0"/>
              <a:pPr/>
              <a:t>29.08.2021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010981-B21F-46D3-B866-51DCBD753B52}" type="slidenum">
              <a:rPr lang="ru-RU" smtClean="0"/>
              <a:pPr/>
              <a:t>‹#›</a:t>
            </a:fld>
            <a:endParaRPr lang="ru-RU"/>
          </a:p>
        </p:txBody>
      </p:sp>
    </p:spTree>
    <p:extLst>
      <p:ext uri="{BB962C8B-B14F-4D97-AF65-F5344CB8AC3E}">
        <p14:creationId xmlns="" xmlns:p14="http://schemas.microsoft.com/office/powerpoint/2010/main" val="209906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ED6AAE-6F75-49FF-9E36-EE08F3D8046C}" type="datetimeFigureOut">
              <a:rPr lang="ru-RU" smtClean="0"/>
              <a:pPr/>
              <a:t>29.08.2021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010981-B21F-46D3-B866-51DCBD753B52}" type="slidenum">
              <a:rPr lang="ru-RU" smtClean="0"/>
              <a:pPr/>
              <a:t>‹#›</a:t>
            </a:fld>
            <a:endParaRPr lang="ru-RU"/>
          </a:p>
        </p:txBody>
      </p:sp>
    </p:spTree>
    <p:extLst>
      <p:ext uri="{BB962C8B-B14F-4D97-AF65-F5344CB8AC3E}">
        <p14:creationId xmlns="" xmlns:p14="http://schemas.microsoft.com/office/powerpoint/2010/main" val="84233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ED6AAE-6F75-49FF-9E36-EE08F3D8046C}" type="datetimeFigureOut">
              <a:rPr lang="ru-RU" smtClean="0"/>
              <a:pPr/>
              <a:t>29.08.2021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010981-B21F-46D3-B866-51DCBD753B52}" type="slidenum">
              <a:rPr lang="ru-RU" smtClean="0"/>
              <a:pPr/>
              <a:t>‹#›</a:t>
            </a:fld>
            <a:endParaRPr lang="ru-RU"/>
          </a:p>
        </p:txBody>
      </p:sp>
    </p:spTree>
    <p:extLst>
      <p:ext uri="{BB962C8B-B14F-4D97-AF65-F5344CB8AC3E}">
        <p14:creationId xmlns="" xmlns:p14="http://schemas.microsoft.com/office/powerpoint/2010/main" val="225317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ED6AAE-6F75-49FF-9E36-EE08F3D8046C}" type="datetimeFigureOut">
              <a:rPr lang="ru-RU" smtClean="0"/>
              <a:pPr/>
              <a:t>29.08.2021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010981-B21F-46D3-B866-51DCBD753B52}" type="slidenum">
              <a:rPr lang="ru-RU" smtClean="0"/>
              <a:pPr/>
              <a:t>‹#›</a:t>
            </a:fld>
            <a:endParaRPr lang="ru-RU"/>
          </a:p>
        </p:txBody>
      </p:sp>
    </p:spTree>
    <p:extLst>
      <p:ext uri="{BB962C8B-B14F-4D97-AF65-F5344CB8AC3E}">
        <p14:creationId xmlns="" xmlns:p14="http://schemas.microsoft.com/office/powerpoint/2010/main" val="97800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DED6AAE-6F75-49FF-9E36-EE08F3D8046C}" type="datetimeFigureOut">
              <a:rPr lang="ru-RU" smtClean="0"/>
              <a:pPr/>
              <a:t>29.08.2021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010981-B21F-46D3-B866-51DCBD753B52}" type="slidenum">
              <a:rPr lang="ru-RU" smtClean="0"/>
              <a:pPr/>
              <a:t>‹#›</a:t>
            </a:fld>
            <a:endParaRPr lang="ru-RU"/>
          </a:p>
        </p:txBody>
      </p:sp>
    </p:spTree>
    <p:extLst>
      <p:ext uri="{BB962C8B-B14F-4D97-AF65-F5344CB8AC3E}">
        <p14:creationId xmlns="" xmlns:p14="http://schemas.microsoft.com/office/powerpoint/2010/main" val="89766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ED6AAE-6F75-49FF-9E36-EE08F3D8046C}" type="datetimeFigureOut">
              <a:rPr lang="ru-RU" smtClean="0"/>
              <a:pPr/>
              <a:t>29.08.2021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010981-B21F-46D3-B866-51DCBD753B52}" type="slidenum">
              <a:rPr lang="ru-RU" smtClean="0"/>
              <a:pPr/>
              <a:t>‹#›</a:t>
            </a:fld>
            <a:endParaRPr lang="ru-RU"/>
          </a:p>
        </p:txBody>
      </p:sp>
    </p:spTree>
    <p:extLst>
      <p:ext uri="{BB962C8B-B14F-4D97-AF65-F5344CB8AC3E}">
        <p14:creationId xmlns="" xmlns:p14="http://schemas.microsoft.com/office/powerpoint/2010/main" val="54015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DED6AAE-6F75-49FF-9E36-EE08F3D8046C}" type="datetimeFigureOut">
              <a:rPr lang="ru-RU" smtClean="0"/>
              <a:pPr/>
              <a:t>29.08.2021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010981-B21F-46D3-B866-51DCBD753B52}" type="slidenum">
              <a:rPr lang="ru-RU" smtClean="0"/>
              <a:pPr/>
              <a:t>‹#›</a:t>
            </a:fld>
            <a:endParaRPr lang="ru-RU"/>
          </a:p>
        </p:txBody>
      </p:sp>
    </p:spTree>
    <p:extLst>
      <p:ext uri="{BB962C8B-B14F-4D97-AF65-F5344CB8AC3E}">
        <p14:creationId xmlns="" xmlns:p14="http://schemas.microsoft.com/office/powerpoint/2010/main" val="2489904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ED6AAE-6F75-49FF-9E36-EE08F3D8046C}" type="datetimeFigureOut">
              <a:rPr lang="ru-RU" smtClean="0"/>
              <a:pPr/>
              <a:t>29.08.2021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010981-B21F-46D3-B866-51DCBD753B52}" type="slidenum">
              <a:rPr lang="ru-RU" smtClean="0"/>
              <a:pPr/>
              <a:t>‹#›</a:t>
            </a:fld>
            <a:endParaRPr lang="ru-RU"/>
          </a:p>
        </p:txBody>
      </p:sp>
    </p:spTree>
    <p:extLst>
      <p:ext uri="{BB962C8B-B14F-4D97-AF65-F5344CB8AC3E}">
        <p14:creationId xmlns="" xmlns:p14="http://schemas.microsoft.com/office/powerpoint/2010/main" val="176437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ED6AAE-6F75-49FF-9E36-EE08F3D8046C}" type="datetimeFigureOut">
              <a:rPr lang="ru-RU" smtClean="0"/>
              <a:pPr/>
              <a:t>29.08.2021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010981-B21F-46D3-B866-51DCBD753B52}" type="slidenum">
              <a:rPr lang="ru-RU" smtClean="0"/>
              <a:pPr/>
              <a:t>‹#›</a:t>
            </a:fld>
            <a:endParaRPr lang="ru-RU"/>
          </a:p>
        </p:txBody>
      </p:sp>
    </p:spTree>
    <p:extLst>
      <p:ext uri="{BB962C8B-B14F-4D97-AF65-F5344CB8AC3E}">
        <p14:creationId xmlns="" xmlns:p14="http://schemas.microsoft.com/office/powerpoint/2010/main" val="172877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DED6AAE-6F75-49FF-9E36-EE08F3D8046C}" type="datetimeFigureOut">
              <a:rPr lang="ru-RU" smtClean="0"/>
              <a:pPr/>
              <a:t>29.08.2021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010981-B21F-46D3-B866-51DCBD753B52}" type="slidenum">
              <a:rPr lang="ru-RU" smtClean="0"/>
              <a:pPr/>
              <a:t>‹#›</a:t>
            </a:fld>
            <a:endParaRPr lang="ru-RU"/>
          </a:p>
        </p:txBody>
      </p:sp>
    </p:spTree>
    <p:extLst>
      <p:ext uri="{BB962C8B-B14F-4D97-AF65-F5344CB8AC3E}">
        <p14:creationId xmlns="" xmlns:p14="http://schemas.microsoft.com/office/powerpoint/2010/main" val="72905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DED6AAE-6F75-49FF-9E36-EE08F3D8046C}" type="datetimeFigureOut">
              <a:rPr lang="ru-RU" smtClean="0"/>
              <a:pPr/>
              <a:t>29.08.2021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010981-B21F-46D3-B866-51DCBD753B52}" type="slidenum">
              <a:rPr lang="ru-RU" smtClean="0"/>
              <a:pPr/>
              <a:t>‹#›</a:t>
            </a:fld>
            <a:endParaRPr lang="ru-RU"/>
          </a:p>
        </p:txBody>
      </p:sp>
    </p:spTree>
    <p:extLst>
      <p:ext uri="{BB962C8B-B14F-4D97-AF65-F5344CB8AC3E}">
        <p14:creationId xmlns="" xmlns:p14="http://schemas.microsoft.com/office/powerpoint/2010/main" val="135937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D6AAE-6F75-49FF-9E36-EE08F3D8046C}" type="datetimeFigureOut">
              <a:rPr lang="ru-RU" smtClean="0"/>
              <a:pPr/>
              <a:t>29.08.2021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10981-B21F-46D3-B866-51DCBD753B52}" type="slidenum">
              <a:rPr lang="ru-RU" smtClean="0"/>
              <a:pPr/>
              <a:t>‹#›</a:t>
            </a:fld>
            <a:endParaRPr lang="ru-RU"/>
          </a:p>
        </p:txBody>
      </p:sp>
    </p:spTree>
    <p:extLst>
      <p:ext uri="{BB962C8B-B14F-4D97-AF65-F5344CB8AC3E}">
        <p14:creationId xmlns="" xmlns:p14="http://schemas.microsoft.com/office/powerpoint/2010/main" val="2930930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mon.gov.ua/ua/osvita/zagalna-serednya-osvita/navchalni-programi"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spreadsheets/d/16NyRYEKgeQ4T5BE68La-s2gn0q2MPyIWSWx-Vdw-zmA/edit"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sp>
        <p:nvSpPr>
          <p:cNvPr id="4" name="Прямоугольник 3"/>
          <p:cNvSpPr/>
          <p:nvPr/>
        </p:nvSpPr>
        <p:spPr>
          <a:xfrm>
            <a:off x="2170611" y="1183145"/>
            <a:ext cx="7850777" cy="4247317"/>
          </a:xfrm>
          <a:prstGeom prst="rect">
            <a:avLst/>
          </a:prstGeom>
        </p:spPr>
        <p:txBody>
          <a:bodyPr wrap="square">
            <a:spAutoFit/>
          </a:bodyPr>
          <a:lstStyle/>
          <a:p>
            <a:pPr lvl="0" algn="ctr"/>
            <a:r>
              <a:rPr lang="uk-UA" sz="5400" b="1" dirty="0">
                <a:ln w="22225">
                  <a:solidFill>
                    <a:schemeClr val="tx1"/>
                  </a:solidFill>
                  <a:prstDash val="solid"/>
                </a:ln>
                <a:solidFill>
                  <a:srgbClr val="C00000"/>
                </a:solidFill>
                <a:latin typeface="Times New Roman" panose="02020603050405020304" pitchFamily="18" charset="0"/>
                <a:cs typeface="Times New Roman" panose="02020603050405020304" pitchFamily="18" charset="0"/>
              </a:rPr>
              <a:t>Про організацію освітнього процесу</a:t>
            </a:r>
          </a:p>
          <a:p>
            <a:pPr lvl="0" algn="ctr"/>
            <a:r>
              <a:rPr lang="uk-UA" sz="5400" b="1" dirty="0">
                <a:ln w="22225">
                  <a:solidFill>
                    <a:schemeClr val="tx1"/>
                  </a:solidFill>
                  <a:prstDash val="solid"/>
                </a:ln>
                <a:solidFill>
                  <a:srgbClr val="C00000"/>
                </a:solidFill>
                <a:latin typeface="Times New Roman" panose="02020603050405020304" pitchFamily="18" charset="0"/>
                <a:cs typeface="Times New Roman" panose="02020603050405020304" pitchFamily="18" charset="0"/>
              </a:rPr>
              <a:t> з української мови та літератури </a:t>
            </a:r>
          </a:p>
          <a:p>
            <a:pPr lvl="0" algn="ctr"/>
            <a:r>
              <a:rPr lang="uk-UA" sz="5400" b="1" dirty="0">
                <a:ln w="22225">
                  <a:solidFill>
                    <a:schemeClr val="tx1"/>
                  </a:solidFill>
                  <a:prstDash val="solid"/>
                </a:ln>
                <a:solidFill>
                  <a:srgbClr val="C00000"/>
                </a:solidFill>
                <a:latin typeface="Times New Roman" panose="02020603050405020304" pitchFamily="18" charset="0"/>
                <a:cs typeface="Times New Roman" panose="02020603050405020304" pitchFamily="18" charset="0"/>
              </a:rPr>
              <a:t>у 2021-2022 н. р.</a:t>
            </a:r>
            <a:endParaRPr lang="ru-RU" sz="5400" b="1" dirty="0">
              <a:ln w="22225">
                <a:solidFill>
                  <a:schemeClr val="tx1"/>
                </a:solidFill>
                <a:prstDash val="solid"/>
              </a:ln>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10398741"/>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2103120" y="276386"/>
            <a:ext cx="9849393" cy="7209153"/>
          </a:xfrm>
          <a:prstGeom prst="rect">
            <a:avLst/>
          </a:prstGeom>
        </p:spPr>
        <p:txBody>
          <a:bodyPr wrap="square">
            <a:spAutoFit/>
          </a:bodyPr>
          <a:lstStyle/>
          <a:p>
            <a:pPr algn="ctr"/>
            <a:r>
              <a:rPr lang="uk-UA" sz="2400" dirty="0">
                <a:latin typeface="Times New Roman" panose="02020603050405020304" pitchFamily="18" charset="0"/>
                <a:ea typeface="Calibri" panose="020F0502020204030204" pitchFamily="34" charset="0"/>
              </a:rPr>
              <a:t>Сучасні соціокультурні умови, інтеграція української освіти в європейський контекст зумовлює введення до навчальних програм такого виду письмових робіт, як </a:t>
            </a:r>
            <a:r>
              <a:rPr lang="uk-UA" sz="3600" dirty="0" smtClean="0">
                <a:solidFill>
                  <a:srgbClr val="FF0000"/>
                </a:solidFill>
                <a:latin typeface="Times New Roman" panose="02020603050405020304" pitchFamily="18" charset="0"/>
                <a:ea typeface="Calibri" panose="020F0502020204030204" pitchFamily="34" charset="0"/>
              </a:rPr>
              <a:t>есе</a:t>
            </a:r>
            <a:endParaRPr lang="uk-UA" sz="3600" dirty="0">
              <a:solidFill>
                <a:srgbClr val="FF0000"/>
              </a:solidFill>
              <a:latin typeface="Times New Roman" panose="02020603050405020304" pitchFamily="18" charset="0"/>
              <a:ea typeface="Calibri" panose="020F0502020204030204" pitchFamily="34" charset="0"/>
            </a:endParaRPr>
          </a:p>
          <a:p>
            <a:pPr algn="ctr"/>
            <a:r>
              <a:rPr lang="uk-UA" sz="4000" b="1" i="1" dirty="0">
                <a:solidFill>
                  <a:srgbClr val="FF0000"/>
                </a:solidFill>
              </a:rPr>
              <a:t>Есе</a:t>
            </a:r>
            <a:r>
              <a:rPr lang="uk-UA" sz="3200" b="1" i="1" dirty="0">
                <a:solidFill>
                  <a:srgbClr val="FF0000"/>
                </a:solidFill>
              </a:rPr>
              <a:t> </a:t>
            </a:r>
            <a:r>
              <a:rPr lang="uk-UA" sz="2400" b="1" dirty="0">
                <a:solidFill>
                  <a:srgbClr val="FF0000"/>
                </a:solidFill>
              </a:rPr>
              <a:t>–</a:t>
            </a:r>
            <a:r>
              <a:rPr lang="uk-UA" sz="2400" b="1" i="1" dirty="0">
                <a:solidFill>
                  <a:srgbClr val="FF0000"/>
                </a:solidFill>
              </a:rPr>
              <a:t> </a:t>
            </a:r>
            <a:r>
              <a:rPr lang="uk-UA" sz="2400" b="1" dirty="0">
                <a:solidFill>
                  <a:srgbClr val="FF0000"/>
                </a:solidFill>
              </a:rPr>
              <a:t>самостійна творча письмова робота,</a:t>
            </a:r>
            <a:r>
              <a:rPr lang="uk-UA" sz="2400" b="1" i="1" dirty="0">
                <a:solidFill>
                  <a:srgbClr val="FF0000"/>
                </a:solidFill>
              </a:rPr>
              <a:t> </a:t>
            </a:r>
            <a:r>
              <a:rPr lang="uk-UA" sz="2400" b="1" dirty="0">
                <a:solidFill>
                  <a:srgbClr val="FF0000"/>
                </a:solidFill>
              </a:rPr>
              <a:t>ознакою якої є особистісний</a:t>
            </a:r>
            <a:r>
              <a:rPr lang="uk-UA" sz="2400" b="1" i="1" dirty="0">
                <a:solidFill>
                  <a:srgbClr val="FF0000"/>
                </a:solidFill>
              </a:rPr>
              <a:t> </a:t>
            </a:r>
            <a:r>
              <a:rPr lang="uk-UA" sz="2400" b="1" dirty="0">
                <a:solidFill>
                  <a:srgbClr val="FF0000"/>
                </a:solidFill>
              </a:rPr>
              <a:t>характер сприймання проблеми та її осмислення, невеликий обсяг, вільна композиція, невимушеність та емоційність викладу</a:t>
            </a:r>
            <a:r>
              <a:rPr lang="uk-UA" sz="2400" b="1" dirty="0" smtClean="0">
                <a:solidFill>
                  <a:srgbClr val="FF0000"/>
                </a:solidFill>
              </a:rPr>
              <a:t>.</a:t>
            </a:r>
            <a:endParaRPr lang="ru-RU" sz="2400" b="1" dirty="0">
              <a:solidFill>
                <a:srgbClr val="FF0000"/>
              </a:solidFill>
            </a:endParaRPr>
          </a:p>
          <a:p>
            <a:r>
              <a:rPr lang="uk-UA" sz="2400" b="1" u="sng" dirty="0">
                <a:solidFill>
                  <a:srgbClr val="7030A0"/>
                </a:solidFill>
              </a:rPr>
              <a:t>Види есе: вільне і </a:t>
            </a:r>
            <a:r>
              <a:rPr lang="uk-UA" sz="2400" b="1" u="sng" dirty="0" smtClean="0">
                <a:solidFill>
                  <a:srgbClr val="7030A0"/>
                </a:solidFill>
              </a:rPr>
              <a:t>формальне;</a:t>
            </a:r>
          </a:p>
          <a:p>
            <a:pPr algn="ctr"/>
            <a:r>
              <a:rPr lang="uk-UA" sz="2400" b="1" u="sng" dirty="0" smtClean="0">
                <a:solidFill>
                  <a:srgbClr val="7030A0"/>
                </a:solidFill>
              </a:rPr>
              <a:t>Структура есе:</a:t>
            </a:r>
          </a:p>
          <a:p>
            <a:pPr>
              <a:lnSpc>
                <a:spcPct val="107000"/>
              </a:lnSpc>
              <a:spcAft>
                <a:spcPts val="800"/>
              </a:spcAft>
            </a:pPr>
            <a:r>
              <a:rPr lang="uk-UA" sz="2000" dirty="0">
                <a:latin typeface="Times New Roman" panose="02020603050405020304" pitchFamily="18" charset="0"/>
                <a:ea typeface="Calibri" panose="020F0502020204030204" pitchFamily="34" charset="0"/>
              </a:rPr>
              <a:t>Есе складається з таких частин – </a:t>
            </a:r>
            <a:r>
              <a:rPr lang="uk-UA" sz="2000" i="1" dirty="0">
                <a:latin typeface="Times New Roman" panose="02020603050405020304" pitchFamily="18" charset="0"/>
                <a:ea typeface="Calibri" panose="020F0502020204030204" pitchFamily="34" charset="0"/>
              </a:rPr>
              <a:t>вступ,</a:t>
            </a:r>
            <a:r>
              <a:rPr lang="uk-UA" sz="2000" dirty="0">
                <a:latin typeface="Times New Roman" panose="02020603050405020304" pitchFamily="18" charset="0"/>
                <a:ea typeface="Calibri" panose="020F0502020204030204" pitchFamily="34" charset="0"/>
              </a:rPr>
              <a:t> </a:t>
            </a:r>
            <a:r>
              <a:rPr lang="uk-UA" sz="2000" i="1" dirty="0">
                <a:latin typeface="Times New Roman" panose="02020603050405020304" pitchFamily="18" charset="0"/>
                <a:ea typeface="Calibri" panose="020F0502020204030204" pitchFamily="34" charset="0"/>
              </a:rPr>
              <a:t>основна частина,</a:t>
            </a:r>
            <a:r>
              <a:rPr lang="uk-UA" sz="2000" dirty="0">
                <a:latin typeface="Times New Roman" panose="02020603050405020304" pitchFamily="18" charset="0"/>
                <a:ea typeface="Calibri" panose="020F0502020204030204" pitchFamily="34" charset="0"/>
              </a:rPr>
              <a:t> </a:t>
            </a:r>
            <a:r>
              <a:rPr lang="uk-UA" sz="2000" i="1" dirty="0">
                <a:latin typeface="Times New Roman" panose="02020603050405020304" pitchFamily="18" charset="0"/>
                <a:ea typeface="Calibri" panose="020F0502020204030204" pitchFamily="34" charset="0"/>
              </a:rPr>
              <a:t>висновок</a:t>
            </a:r>
            <a:r>
              <a:rPr lang="uk-UA" sz="2000" dirty="0">
                <a:latin typeface="Times New Roman" panose="02020603050405020304" pitchFamily="18" charset="0"/>
                <a:ea typeface="Calibri" panose="020F0502020204030204" pitchFamily="34" charset="0"/>
              </a:rPr>
              <a:t>.</a:t>
            </a:r>
            <a:endParaRPr lang="ru-RU" sz="2000" dirty="0">
              <a:latin typeface="Times New Roman" panose="02020603050405020304" pitchFamily="18" charset="0"/>
              <a:ea typeface="Calibri" panose="020F0502020204030204" pitchFamily="34" charset="0"/>
            </a:endParaRPr>
          </a:p>
          <a:p>
            <a:pPr>
              <a:lnSpc>
                <a:spcPct val="107000"/>
              </a:lnSpc>
              <a:spcAft>
                <a:spcPts val="800"/>
              </a:spcAft>
            </a:pPr>
            <a:r>
              <a:rPr lang="uk-UA" sz="2000" i="1" dirty="0">
                <a:latin typeface="Times New Roman" panose="02020603050405020304" pitchFamily="18" charset="0"/>
                <a:ea typeface="Calibri" panose="020F0502020204030204" pitchFamily="34" charset="0"/>
              </a:rPr>
              <a:t>Вступ </a:t>
            </a:r>
            <a:r>
              <a:rPr lang="uk-UA" sz="2000" dirty="0">
                <a:latin typeface="Times New Roman" panose="02020603050405020304" pitchFamily="18" charset="0"/>
                <a:ea typeface="Calibri" panose="020F0502020204030204" pitchFamily="34" charset="0"/>
              </a:rPr>
              <a:t>–</a:t>
            </a:r>
            <a:r>
              <a:rPr lang="uk-UA" sz="2000" i="1" dirty="0">
                <a:latin typeface="Times New Roman" panose="02020603050405020304" pitchFamily="18" charset="0"/>
                <a:ea typeface="Calibri" panose="020F0502020204030204" pitchFamily="34" charset="0"/>
              </a:rPr>
              <a:t> </a:t>
            </a:r>
            <a:r>
              <a:rPr lang="uk-UA" sz="2000" dirty="0">
                <a:latin typeface="Times New Roman" panose="02020603050405020304" pitchFamily="18" charset="0"/>
                <a:ea typeface="Calibri" panose="020F0502020204030204" pitchFamily="34" charset="0"/>
              </a:rPr>
              <a:t>обґрунтування вибору теми есе.</a:t>
            </a:r>
            <a:endParaRPr lang="ru-RU" sz="2000" dirty="0">
              <a:latin typeface="Times New Roman" panose="02020603050405020304" pitchFamily="18" charset="0"/>
              <a:ea typeface="Calibri" panose="020F0502020204030204" pitchFamily="34" charset="0"/>
            </a:endParaRPr>
          </a:p>
          <a:p>
            <a:pPr>
              <a:lnSpc>
                <a:spcPct val="107000"/>
              </a:lnSpc>
              <a:spcAft>
                <a:spcPts val="800"/>
              </a:spcAft>
            </a:pPr>
            <a:r>
              <a:rPr lang="uk-UA" sz="2000" i="1" dirty="0">
                <a:latin typeface="Times New Roman" panose="02020603050405020304" pitchFamily="18" charset="0"/>
                <a:ea typeface="Calibri" panose="020F0502020204030204" pitchFamily="34" charset="0"/>
              </a:rPr>
              <a:t>Основна частина </a:t>
            </a:r>
            <a:r>
              <a:rPr lang="uk-UA" sz="2000" dirty="0">
                <a:latin typeface="Times New Roman" panose="02020603050405020304" pitchFamily="18" charset="0"/>
                <a:ea typeface="Calibri" panose="020F0502020204030204" pitchFamily="34" charset="0"/>
              </a:rPr>
              <a:t>–</a:t>
            </a:r>
            <a:r>
              <a:rPr lang="uk-UA" sz="2000" i="1" dirty="0">
                <a:latin typeface="Times New Roman" panose="02020603050405020304" pitchFamily="18" charset="0"/>
                <a:ea typeface="Calibri" panose="020F0502020204030204" pitchFamily="34" charset="0"/>
              </a:rPr>
              <a:t> </a:t>
            </a:r>
            <a:r>
              <a:rPr lang="uk-UA" sz="2000" dirty="0">
                <a:latin typeface="Times New Roman" panose="02020603050405020304" pitchFamily="18" charset="0"/>
                <a:ea typeface="Calibri" panose="020F0502020204030204" pitchFamily="34" charset="0"/>
              </a:rPr>
              <a:t>теоретичні основи обраної проблеми й виклад основного</a:t>
            </a:r>
            <a:r>
              <a:rPr lang="uk-UA" sz="2000" i="1" dirty="0">
                <a:latin typeface="Times New Roman" panose="02020603050405020304" pitchFamily="18" charset="0"/>
                <a:ea typeface="Calibri" panose="020F0502020204030204" pitchFamily="34" charset="0"/>
              </a:rPr>
              <a:t> </a:t>
            </a:r>
            <a:r>
              <a:rPr lang="uk-UA" sz="2000" dirty="0">
                <a:latin typeface="Times New Roman" panose="02020603050405020304" pitchFamily="18" charset="0"/>
                <a:ea typeface="Calibri" panose="020F0502020204030204" pitchFamily="34" charset="0"/>
              </a:rPr>
              <a:t>питання. Ця частина припускає розвиток аргументації й аналізу, а також обґрунтування їх, виходячи з наявних даних, інших аргументів і позицій.</a:t>
            </a:r>
            <a:endParaRPr lang="ru-RU" sz="2000" dirty="0">
              <a:latin typeface="Times New Roman" panose="02020603050405020304" pitchFamily="18" charset="0"/>
              <a:ea typeface="Calibri" panose="020F0502020204030204" pitchFamily="34" charset="0"/>
            </a:endParaRPr>
          </a:p>
          <a:p>
            <a:pPr>
              <a:lnSpc>
                <a:spcPct val="107000"/>
              </a:lnSpc>
              <a:spcAft>
                <a:spcPts val="800"/>
              </a:spcAft>
            </a:pPr>
            <a:r>
              <a:rPr lang="uk-UA" sz="2000" i="1" dirty="0">
                <a:latin typeface="Times New Roman" panose="02020603050405020304" pitchFamily="18" charset="0"/>
                <a:ea typeface="Calibri" panose="020F0502020204030204" pitchFamily="34" charset="0"/>
              </a:rPr>
              <a:t>Висновок </a:t>
            </a:r>
            <a:r>
              <a:rPr lang="uk-UA" sz="2000" dirty="0">
                <a:latin typeface="Times New Roman" panose="02020603050405020304" pitchFamily="18" charset="0"/>
                <a:ea typeface="Calibri" panose="020F0502020204030204" pitchFamily="34" charset="0"/>
              </a:rPr>
              <a:t>–</a:t>
            </a:r>
            <a:r>
              <a:rPr lang="uk-UA" sz="2000" i="1" dirty="0">
                <a:latin typeface="Times New Roman" panose="02020603050405020304" pitchFamily="18" charset="0"/>
                <a:ea typeface="Calibri" panose="020F0502020204030204" pitchFamily="34" charset="0"/>
              </a:rPr>
              <a:t> </a:t>
            </a:r>
            <a:r>
              <a:rPr lang="uk-UA" sz="2000" dirty="0">
                <a:latin typeface="Times New Roman" panose="02020603050405020304" pitchFamily="18" charset="0"/>
                <a:ea typeface="Calibri" panose="020F0502020204030204" pitchFamily="34" charset="0"/>
              </a:rPr>
              <a:t>узагальнення й аргументовані висновки до теми тощо.</a:t>
            </a:r>
            <a:r>
              <a:rPr lang="uk-UA" sz="2000" i="1" dirty="0">
                <a:latin typeface="Times New Roman" panose="02020603050405020304" pitchFamily="18" charset="0"/>
                <a:ea typeface="Calibri" panose="020F0502020204030204" pitchFamily="34" charset="0"/>
              </a:rPr>
              <a:t> </a:t>
            </a:r>
            <a:r>
              <a:rPr lang="uk-UA" sz="2000" dirty="0">
                <a:latin typeface="Times New Roman" panose="02020603050405020304" pitchFamily="18" charset="0"/>
                <a:ea typeface="Calibri" panose="020F0502020204030204" pitchFamily="34" charset="0"/>
              </a:rPr>
              <a:t>Підсумовує</a:t>
            </a:r>
            <a:r>
              <a:rPr lang="uk-UA" sz="2000" i="1" dirty="0">
                <a:latin typeface="Times New Roman" panose="02020603050405020304" pitchFamily="18" charset="0"/>
                <a:ea typeface="Calibri" panose="020F0502020204030204" pitchFamily="34" charset="0"/>
              </a:rPr>
              <a:t> </a:t>
            </a:r>
            <a:r>
              <a:rPr lang="uk-UA" sz="2000" dirty="0">
                <a:latin typeface="Times New Roman" panose="02020603050405020304" pitchFamily="18" charset="0"/>
                <a:ea typeface="Calibri" panose="020F0502020204030204" pitchFamily="34" charset="0"/>
              </a:rPr>
              <a:t>есе або ще раз вносить пояснення, підкріплює зміст і значення викладеного в основній частині.</a:t>
            </a:r>
            <a:endParaRPr lang="ru-RU" sz="2000" dirty="0">
              <a:latin typeface="Times New Roman" panose="02020603050405020304" pitchFamily="18" charset="0"/>
              <a:ea typeface="Calibri" panose="020F0502020204030204" pitchFamily="34" charset="0"/>
            </a:endParaRPr>
          </a:p>
          <a:p>
            <a:endParaRPr lang="ru-RU" sz="2400" dirty="0"/>
          </a:p>
          <a:p>
            <a:endParaRPr lang="ru-RU" dirty="0"/>
          </a:p>
        </p:txBody>
      </p:sp>
    </p:spTree>
    <p:extLst>
      <p:ext uri="{BB962C8B-B14F-4D97-AF65-F5344CB8AC3E}">
        <p14:creationId xmlns="" xmlns:p14="http://schemas.microsoft.com/office/powerpoint/2010/main" val="2210055148"/>
      </p:ext>
    </p:extLst>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1854926" y="0"/>
            <a:ext cx="9980023" cy="6928050"/>
          </a:xfrm>
          <a:prstGeom prst="rect">
            <a:avLst/>
          </a:prstGeom>
        </p:spPr>
        <p:txBody>
          <a:bodyPr wrap="square">
            <a:spAutoFit/>
          </a:bodyPr>
          <a:lstStyle/>
          <a:p>
            <a:pPr>
              <a:lnSpc>
                <a:spcPct val="107000"/>
              </a:lnSpc>
              <a:spcAft>
                <a:spcPts val="800"/>
              </a:spcAft>
            </a:pPr>
            <a:r>
              <a:rPr lang="uk-UA" sz="2800" b="1" i="1" u="sng" dirty="0">
                <a:solidFill>
                  <a:schemeClr val="accent6">
                    <a:lumMod val="50000"/>
                  </a:schemeClr>
                </a:solidFill>
                <a:latin typeface="Times New Roman" panose="02020603050405020304" pitchFamily="18" charset="0"/>
                <a:ea typeface="Calibri" panose="020F0502020204030204" pitchFamily="34" charset="0"/>
              </a:rPr>
              <a:t>Розподіл годин між розділами</a:t>
            </a:r>
            <a:endParaRPr lang="ru-RU" sz="2800" b="1" u="sng" dirty="0">
              <a:solidFill>
                <a:schemeClr val="accent6">
                  <a:lumMod val="50000"/>
                </a:schemeClr>
              </a:solidFill>
              <a:latin typeface="Times New Roman" panose="02020603050405020304" pitchFamily="18" charset="0"/>
              <a:ea typeface="Calibri" panose="020F0502020204030204" pitchFamily="34" charset="0"/>
            </a:endParaRPr>
          </a:p>
          <a:p>
            <a:pPr>
              <a:lnSpc>
                <a:spcPct val="107000"/>
              </a:lnSpc>
              <a:spcAft>
                <a:spcPts val="800"/>
              </a:spcAft>
            </a:pPr>
            <a:r>
              <a:rPr lang="uk-UA" sz="2000" dirty="0">
                <a:latin typeface="Times New Roman" panose="02020603050405020304" pitchFamily="18" charset="0"/>
                <a:ea typeface="Calibri" panose="020F0502020204030204" pitchFamily="34" charset="0"/>
              </a:rPr>
              <a:t>Зазначаємо, шо вказаний у навчальних </a:t>
            </a:r>
            <a:r>
              <a:rPr lang="uk-UA" sz="2000" dirty="0">
                <a:solidFill>
                  <a:srgbClr val="FF0000"/>
                </a:solidFill>
                <a:latin typeface="Times New Roman" panose="02020603050405020304" pitchFamily="18" charset="0"/>
                <a:ea typeface="Calibri" panose="020F0502020204030204" pitchFamily="34" charset="0"/>
              </a:rPr>
              <a:t>програмах </a:t>
            </a:r>
            <a:r>
              <a:rPr lang="uk-UA" sz="2000" i="1" dirty="0">
                <a:solidFill>
                  <a:srgbClr val="FF0000"/>
                </a:solidFill>
                <a:latin typeface="Times New Roman" panose="02020603050405020304" pitchFamily="18" charset="0"/>
                <a:ea typeface="Calibri" panose="020F0502020204030204" pitchFamily="34" charset="0"/>
              </a:rPr>
              <a:t>розподіл годин між</a:t>
            </a:r>
            <a:r>
              <a:rPr lang="uk-UA" sz="2000" dirty="0">
                <a:solidFill>
                  <a:srgbClr val="FF0000"/>
                </a:solidFill>
                <a:latin typeface="Times New Roman" panose="02020603050405020304" pitchFamily="18" charset="0"/>
                <a:ea typeface="Calibri" panose="020F0502020204030204" pitchFamily="34" charset="0"/>
              </a:rPr>
              <a:t> </a:t>
            </a:r>
            <a:r>
              <a:rPr lang="uk-UA" sz="2000" i="1" dirty="0">
                <a:solidFill>
                  <a:srgbClr val="FF0000"/>
                </a:solidFill>
                <a:latin typeface="Times New Roman" panose="02020603050405020304" pitchFamily="18" charset="0"/>
                <a:ea typeface="Calibri" panose="020F0502020204030204" pitchFamily="34" charset="0"/>
              </a:rPr>
              <a:t>розділами вважається орієнтовним.</a:t>
            </a:r>
            <a:r>
              <a:rPr lang="uk-UA" sz="2000" i="1" dirty="0">
                <a:latin typeface="Times New Roman" panose="02020603050405020304" pitchFamily="18" charset="0"/>
                <a:ea typeface="Calibri" panose="020F0502020204030204" pitchFamily="34" charset="0"/>
              </a:rPr>
              <a:t> </a:t>
            </a:r>
            <a:r>
              <a:rPr lang="uk-UA" sz="2000" dirty="0">
                <a:latin typeface="Times New Roman" panose="02020603050405020304" pitchFamily="18" charset="0"/>
                <a:ea typeface="Calibri" panose="020F0502020204030204" pitchFamily="34" charset="0"/>
              </a:rPr>
              <a:t>У разі потреби вчитель має право</a:t>
            </a:r>
            <a:r>
              <a:rPr lang="uk-UA" sz="2000" i="1" dirty="0">
                <a:latin typeface="Times New Roman" panose="02020603050405020304" pitchFamily="18" charset="0"/>
                <a:ea typeface="Calibri" panose="020F0502020204030204" pitchFamily="34" charset="0"/>
              </a:rPr>
              <a:t> </a:t>
            </a:r>
            <a:r>
              <a:rPr lang="uk-UA" sz="2000" dirty="0">
                <a:latin typeface="Times New Roman" panose="02020603050405020304" pitchFamily="18" charset="0"/>
                <a:ea typeface="Calibri" panose="020F0502020204030204" pitchFamily="34" charset="0"/>
              </a:rPr>
              <a:t>самостійно змінювати обсяг годин у межах розділу, а також послідовність вивчення розділів.</a:t>
            </a:r>
            <a:endParaRPr lang="ru-RU" sz="2000" dirty="0">
              <a:latin typeface="Times New Roman" panose="02020603050405020304" pitchFamily="18" charset="0"/>
              <a:ea typeface="Calibri" panose="020F0502020204030204" pitchFamily="34" charset="0"/>
            </a:endParaRPr>
          </a:p>
          <a:p>
            <a:pPr>
              <a:lnSpc>
                <a:spcPct val="107000"/>
              </a:lnSpc>
              <a:spcAft>
                <a:spcPts val="800"/>
              </a:spcAft>
            </a:pPr>
            <a:r>
              <a:rPr lang="uk-UA" sz="2800" b="1" i="1" u="sng" dirty="0">
                <a:solidFill>
                  <a:schemeClr val="accent6">
                    <a:lumMod val="50000"/>
                  </a:schemeClr>
                </a:solidFill>
                <a:latin typeface="Times New Roman" panose="02020603050405020304" pitchFamily="18" charset="0"/>
                <a:ea typeface="Calibri" panose="020F0502020204030204" pitchFamily="34" charset="0"/>
              </a:rPr>
              <a:t>Кількість фронтальних та індивідуальних видів контрольних робіт з української мови</a:t>
            </a:r>
            <a:endParaRPr lang="ru-RU" sz="2800" b="1" u="sng" dirty="0">
              <a:solidFill>
                <a:schemeClr val="accent6">
                  <a:lumMod val="50000"/>
                </a:schemeClr>
              </a:solidFill>
              <a:latin typeface="Times New Roman" panose="02020603050405020304" pitchFamily="18" charset="0"/>
              <a:ea typeface="Calibri" panose="020F0502020204030204" pitchFamily="34" charset="0"/>
            </a:endParaRPr>
          </a:p>
          <a:p>
            <a:pPr>
              <a:lnSpc>
                <a:spcPct val="107000"/>
              </a:lnSpc>
              <a:spcAft>
                <a:spcPts val="800"/>
              </a:spcAft>
            </a:pPr>
            <a:r>
              <a:rPr lang="uk-UA" sz="2400" dirty="0">
                <a:latin typeface="Times New Roman" panose="02020603050405020304" pitchFamily="18" charset="0"/>
                <a:ea typeface="Calibri" panose="020F0502020204030204" pitchFamily="34" charset="0"/>
              </a:rPr>
              <a:t>Звертаємо увагу на </a:t>
            </a:r>
            <a:r>
              <a:rPr lang="uk-UA" sz="2400" i="1" dirty="0">
                <a:latin typeface="Times New Roman" panose="02020603050405020304" pitchFamily="18" charset="0"/>
                <a:ea typeface="Calibri" panose="020F0502020204030204" pitchFamily="34" charset="0"/>
              </a:rPr>
              <a:t>кількість фронтальних та індивідуальних видів</a:t>
            </a:r>
            <a:r>
              <a:rPr lang="uk-UA" sz="2400" dirty="0">
                <a:latin typeface="Times New Roman" panose="02020603050405020304" pitchFamily="18" charset="0"/>
                <a:ea typeface="Calibri" panose="020F0502020204030204" pitchFamily="34" charset="0"/>
              </a:rPr>
              <a:t> </a:t>
            </a:r>
            <a:r>
              <a:rPr lang="uk-UA" sz="2400" i="1" dirty="0">
                <a:latin typeface="Times New Roman" panose="02020603050405020304" pitchFamily="18" charset="0"/>
                <a:ea typeface="Calibri" panose="020F0502020204030204" pitchFamily="34" charset="0"/>
              </a:rPr>
              <a:t>контрольних робіт з української мови </a:t>
            </a:r>
            <a:r>
              <a:rPr lang="uk-UA" sz="2400" dirty="0">
                <a:latin typeface="Times New Roman" panose="02020603050405020304" pitchFamily="18" charset="0"/>
                <a:ea typeface="Calibri" panose="020F0502020204030204" pitchFamily="34" charset="0"/>
              </a:rPr>
              <a:t>в закладах загальної середньої освіти з</a:t>
            </a:r>
            <a:r>
              <a:rPr lang="uk-UA" sz="2400" i="1"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українською мовою навчання.</a:t>
            </a:r>
            <a:endParaRPr lang="ru-RU" sz="2400" dirty="0">
              <a:latin typeface="Times New Roman" panose="02020603050405020304" pitchFamily="18" charset="0"/>
              <a:ea typeface="Calibri" panose="020F0502020204030204" pitchFamily="34" charset="0"/>
            </a:endParaRPr>
          </a:p>
          <a:p>
            <a:pPr>
              <a:lnSpc>
                <a:spcPct val="107000"/>
              </a:lnSpc>
              <a:spcAft>
                <a:spcPts val="800"/>
              </a:spcAft>
            </a:pPr>
            <a:r>
              <a:rPr lang="uk-UA" sz="2400" i="1" dirty="0">
                <a:solidFill>
                  <a:srgbClr val="C00000"/>
                </a:solidFill>
                <a:latin typeface="Times New Roman" panose="02020603050405020304" pitchFamily="18" charset="0"/>
                <a:ea typeface="Calibri" panose="020F0502020204030204" pitchFamily="34" charset="0"/>
              </a:rPr>
              <a:t>Фронтально оцінюють диктант, письмовий переказ і письмовий твір </a:t>
            </a:r>
            <a:r>
              <a:rPr lang="uk-UA" sz="2400" dirty="0">
                <a:latin typeface="Times New Roman" panose="02020603050405020304" pitchFamily="18" charset="0"/>
                <a:ea typeface="Calibri" panose="020F0502020204030204" pitchFamily="34" charset="0"/>
              </a:rPr>
              <a:t>(навчальні чи контрольні види робіт), </a:t>
            </a:r>
            <a:r>
              <a:rPr lang="uk-UA" sz="2400" i="1" dirty="0" err="1">
                <a:latin typeface="Times New Roman" panose="02020603050405020304" pitchFamily="18" charset="0"/>
                <a:ea typeface="Calibri" panose="020F0502020204030204" pitchFamily="34" charset="0"/>
              </a:rPr>
              <a:t>мовні</a:t>
            </a:r>
            <a:r>
              <a:rPr lang="uk-UA" sz="2400" i="1" dirty="0">
                <a:latin typeface="Times New Roman" panose="02020603050405020304" pitchFamily="18" charset="0"/>
                <a:ea typeface="Calibri" panose="020F0502020204030204" pitchFamily="34" charset="0"/>
              </a:rPr>
              <a:t> знання й уміння</a:t>
            </a:r>
            <a:r>
              <a:rPr lang="uk-UA" sz="2400" dirty="0">
                <a:latin typeface="Times New Roman" panose="02020603050405020304" pitchFamily="18" charset="0"/>
                <a:ea typeface="Calibri" panose="020F0502020204030204" pitchFamily="34" charset="0"/>
              </a:rPr>
              <a:t>, запис яких здійснюють на сторінці класного журналу «Зміст уроку».</a:t>
            </a:r>
            <a:endParaRPr lang="ru-RU" sz="2400" dirty="0">
              <a:latin typeface="Times New Roman" panose="02020603050405020304" pitchFamily="18" charset="0"/>
              <a:ea typeface="Calibri" panose="020F0502020204030204" pitchFamily="34" charset="0"/>
            </a:endParaRPr>
          </a:p>
          <a:p>
            <a:pPr>
              <a:lnSpc>
                <a:spcPct val="107000"/>
              </a:lnSpc>
              <a:spcAft>
                <a:spcPts val="800"/>
              </a:spcAft>
            </a:pPr>
            <a:r>
              <a:rPr lang="uk-UA" sz="2400" i="1" dirty="0">
                <a:solidFill>
                  <a:srgbClr val="FF0000"/>
                </a:solidFill>
                <a:latin typeface="Times New Roman" panose="02020603050405020304" pitchFamily="18" charset="0"/>
                <a:ea typeface="Calibri" panose="020F0502020204030204" pitchFamily="34" charset="0"/>
              </a:rPr>
              <a:t>Індивідуально оцінюють говоріння </a:t>
            </a:r>
            <a:r>
              <a:rPr lang="uk-UA" sz="2400" dirty="0">
                <a:latin typeface="Times New Roman" panose="02020603050405020304" pitchFamily="18" charset="0"/>
                <a:ea typeface="Calibri" panose="020F0502020204030204" pitchFamily="34" charset="0"/>
              </a:rPr>
              <a:t>(діалог,</a:t>
            </a:r>
            <a:r>
              <a:rPr lang="uk-UA" sz="2400" i="1"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усний переказ,</a:t>
            </a:r>
            <a:r>
              <a:rPr lang="uk-UA" sz="2400" i="1"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усний твір)</a:t>
            </a:r>
            <a:r>
              <a:rPr lang="uk-UA" sz="2400" i="1"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і</a:t>
            </a:r>
            <a:r>
              <a:rPr lang="uk-UA" sz="2400" i="1" dirty="0">
                <a:latin typeface="Times New Roman" panose="02020603050405020304" pitchFamily="18" charset="0"/>
                <a:ea typeface="Calibri" panose="020F0502020204030204" pitchFamily="34" charset="0"/>
              </a:rPr>
              <a:t> </a:t>
            </a:r>
            <a:r>
              <a:rPr lang="uk-UA" sz="2400" i="1" dirty="0">
                <a:solidFill>
                  <a:srgbClr val="FF0000"/>
                </a:solidFill>
                <a:latin typeface="Times New Roman" panose="02020603050405020304" pitchFamily="18" charset="0"/>
                <a:ea typeface="Calibri" panose="020F0502020204030204" pitchFamily="34" charset="0"/>
              </a:rPr>
              <a:t>читання вголос</a:t>
            </a:r>
            <a:r>
              <a:rPr lang="uk-UA" sz="2400" dirty="0">
                <a:latin typeface="Times New Roman" panose="02020603050405020304" pitchFamily="18" charset="0"/>
                <a:ea typeface="Calibri" panose="020F0502020204030204" pitchFamily="34" charset="0"/>
              </a:rPr>
              <a:t>.</a:t>
            </a:r>
            <a:r>
              <a:rPr lang="uk-UA" sz="2400" i="1"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Для цих видів діяльності не відводять окремого уроку,</a:t>
            </a:r>
            <a:r>
              <a:rPr lang="uk-UA" sz="2400" i="1"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проте</a:t>
            </a:r>
            <a:r>
              <a:rPr lang="uk-UA" sz="2400" i="1"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визначають окрему колонку без дати на сторінці класного журналу «Облік навчальних досягнень».</a:t>
            </a:r>
            <a:endParaRPr lang="ru-RU" sz="2400" dirty="0">
              <a:latin typeface="Times New Roman" panose="02020603050405020304" pitchFamily="18" charset="0"/>
              <a:ea typeface="Calibri" panose="020F0502020204030204" pitchFamily="34" charset="0"/>
            </a:endParaRPr>
          </a:p>
        </p:txBody>
      </p:sp>
    </p:spTree>
    <p:extLst>
      <p:ext uri="{BB962C8B-B14F-4D97-AF65-F5344CB8AC3E}">
        <p14:creationId xmlns="" xmlns:p14="http://schemas.microsoft.com/office/powerpoint/2010/main" val="1947932961"/>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2064327" y="417231"/>
            <a:ext cx="8825346" cy="5167248"/>
          </a:xfrm>
          <a:prstGeom prst="rect">
            <a:avLst/>
          </a:prstGeom>
        </p:spPr>
        <p:txBody>
          <a:bodyPr wrap="square">
            <a:spAutoFit/>
          </a:bodyPr>
          <a:lstStyle/>
          <a:p>
            <a:pPr>
              <a:lnSpc>
                <a:spcPct val="107000"/>
              </a:lnSpc>
              <a:spcAft>
                <a:spcPts val="800"/>
              </a:spcAft>
            </a:pPr>
            <a:r>
              <a:rPr lang="uk-UA" sz="2400" dirty="0" smtClean="0">
                <a:solidFill>
                  <a:srgbClr val="FF0000"/>
                </a:solidFill>
                <a:latin typeface="Times New Roman" panose="02020603050405020304" pitchFamily="18" charset="0"/>
                <a:ea typeface="Calibri" panose="020F0502020204030204" pitchFamily="34" charset="0"/>
              </a:rPr>
              <a:t>У </a:t>
            </a:r>
            <a:r>
              <a:rPr lang="uk-UA" sz="2400" i="1" dirty="0" smtClean="0">
                <a:solidFill>
                  <a:srgbClr val="FF0000"/>
                </a:solidFill>
                <a:latin typeface="Times New Roman" panose="02020603050405020304" pitchFamily="18" charset="0"/>
                <a:ea typeface="Calibri" panose="020F0502020204030204" pitchFamily="34" charset="0"/>
              </a:rPr>
              <a:t>І семестрі </a:t>
            </a:r>
            <a:r>
              <a:rPr lang="uk-UA" sz="2400" dirty="0" smtClean="0">
                <a:latin typeface="Times New Roman" panose="02020603050405020304" pitchFamily="18" charset="0"/>
                <a:ea typeface="Calibri" panose="020F0502020204030204" pitchFamily="34" charset="0"/>
              </a:rPr>
              <a:t>проводять оцінювання двох видів мовленнєвої діяльності</a:t>
            </a:r>
            <a:r>
              <a:rPr lang="uk-UA" sz="2400" i="1" dirty="0" smtClean="0">
                <a:latin typeface="Times New Roman" panose="02020603050405020304" pitchFamily="18" charset="0"/>
                <a:ea typeface="Calibri" panose="020F0502020204030204" pitchFamily="34" charset="0"/>
              </a:rPr>
              <a:t> </a:t>
            </a:r>
            <a:r>
              <a:rPr lang="uk-UA" sz="2400" dirty="0" smtClean="0">
                <a:latin typeface="Times New Roman" panose="02020603050405020304" pitchFamily="18" charset="0"/>
                <a:ea typeface="Calibri" panose="020F0502020204030204" pitchFamily="34" charset="0"/>
              </a:rPr>
              <a:t>(усний переказ, діалог). </a:t>
            </a:r>
          </a:p>
          <a:p>
            <a:pPr>
              <a:lnSpc>
                <a:spcPct val="107000"/>
              </a:lnSpc>
              <a:spcAft>
                <a:spcPts val="800"/>
              </a:spcAft>
            </a:pPr>
            <a:r>
              <a:rPr lang="uk-UA" sz="2400" dirty="0" smtClean="0">
                <a:solidFill>
                  <a:srgbClr val="FF0000"/>
                </a:solidFill>
                <a:latin typeface="Times New Roman" panose="02020603050405020304" pitchFamily="18" charset="0"/>
                <a:ea typeface="Calibri" panose="020F0502020204030204" pitchFamily="34" charset="0"/>
              </a:rPr>
              <a:t>У</a:t>
            </a:r>
            <a:r>
              <a:rPr lang="uk-UA" sz="2400" dirty="0" smtClean="0">
                <a:latin typeface="Times New Roman" panose="02020603050405020304" pitchFamily="18" charset="0"/>
                <a:ea typeface="Calibri" panose="020F0502020204030204" pitchFamily="34" charset="0"/>
              </a:rPr>
              <a:t> </a:t>
            </a:r>
            <a:r>
              <a:rPr lang="uk-UA" sz="2400" i="1" dirty="0" smtClean="0">
                <a:solidFill>
                  <a:srgbClr val="FF0000"/>
                </a:solidFill>
                <a:latin typeface="Times New Roman" panose="02020603050405020304" pitchFamily="18" charset="0"/>
                <a:ea typeface="Calibri" panose="020F0502020204030204" pitchFamily="34" charset="0"/>
              </a:rPr>
              <a:t>ІІ семестрі</a:t>
            </a:r>
            <a:r>
              <a:rPr lang="uk-UA" sz="2400" dirty="0" smtClean="0">
                <a:solidFill>
                  <a:srgbClr val="FF0000"/>
                </a:solidFill>
                <a:latin typeface="Times New Roman" panose="02020603050405020304" pitchFamily="18" charset="0"/>
                <a:ea typeface="Calibri" panose="020F0502020204030204" pitchFamily="34" charset="0"/>
              </a:rPr>
              <a:t> </a:t>
            </a:r>
            <a:r>
              <a:rPr lang="uk-UA" sz="2400" dirty="0" smtClean="0">
                <a:latin typeface="Times New Roman" panose="02020603050405020304" pitchFamily="18" charset="0"/>
                <a:ea typeface="Calibri" panose="020F0502020204030204" pitchFamily="34" charset="0"/>
              </a:rPr>
              <a:t>– оцінювання таких видів мовленнєвої діяльності, як усний твір і читання вголос</a:t>
            </a:r>
            <a:r>
              <a:rPr lang="uk-UA" sz="2400" i="1" dirty="0" smtClean="0">
                <a:latin typeface="Times New Roman" panose="02020603050405020304" pitchFamily="18" charset="0"/>
                <a:ea typeface="Calibri" panose="020F0502020204030204" pitchFamily="34" charset="0"/>
              </a:rPr>
              <a:t>,</a:t>
            </a:r>
            <a:r>
              <a:rPr lang="uk-UA" sz="2400" dirty="0" smtClean="0">
                <a:latin typeface="Times New Roman" panose="02020603050405020304" pitchFamily="18" charset="0"/>
                <a:ea typeface="Calibri" panose="020F0502020204030204" pitchFamily="34" charset="0"/>
              </a:rPr>
              <a:t> що здійснюється в 5 – 9 класах.</a:t>
            </a:r>
            <a:endParaRPr lang="ru-RU" sz="2400" dirty="0" smtClean="0">
              <a:latin typeface="Times New Roman" panose="02020603050405020304" pitchFamily="18" charset="0"/>
              <a:ea typeface="Calibri" panose="020F0502020204030204" pitchFamily="34" charset="0"/>
            </a:endParaRPr>
          </a:p>
          <a:p>
            <a:pPr>
              <a:lnSpc>
                <a:spcPct val="107000"/>
              </a:lnSpc>
              <a:spcAft>
                <a:spcPts val="800"/>
              </a:spcAft>
            </a:pPr>
            <a:r>
              <a:rPr lang="uk-UA" sz="2400" dirty="0" smtClean="0">
                <a:latin typeface="Times New Roman" panose="02020603050405020304" pitchFamily="18" charset="0"/>
                <a:ea typeface="Calibri" panose="020F0502020204030204" pitchFamily="34" charset="0"/>
              </a:rPr>
              <a:t>Результати оцінювання </a:t>
            </a:r>
            <a:r>
              <a:rPr lang="uk-UA" sz="2400" i="1" dirty="0" smtClean="0">
                <a:solidFill>
                  <a:srgbClr val="FF0000"/>
                </a:solidFill>
                <a:latin typeface="Times New Roman" panose="02020603050405020304" pitchFamily="18" charset="0"/>
                <a:ea typeface="Calibri" panose="020F0502020204030204" pitchFamily="34" charset="0"/>
              </a:rPr>
              <a:t>говоріння</a:t>
            </a:r>
            <a:r>
              <a:rPr lang="uk-UA" sz="2400" dirty="0" smtClean="0">
                <a:latin typeface="Times New Roman" panose="02020603050405020304" pitchFamily="18" charset="0"/>
                <a:ea typeface="Calibri" panose="020F0502020204030204" pitchFamily="34" charset="0"/>
              </a:rPr>
              <a:t> (діалог, усний переказ, усний твір) і </a:t>
            </a:r>
            <a:r>
              <a:rPr lang="uk-UA" sz="2400" i="1" dirty="0" smtClean="0">
                <a:solidFill>
                  <a:srgbClr val="FF0000"/>
                </a:solidFill>
                <a:latin typeface="Times New Roman" panose="02020603050405020304" pitchFamily="18" charset="0"/>
                <a:ea typeface="Calibri" panose="020F0502020204030204" pitchFamily="34" charset="0"/>
              </a:rPr>
              <a:t>читання вголос </a:t>
            </a:r>
            <a:r>
              <a:rPr lang="uk-UA" sz="2400" dirty="0" smtClean="0">
                <a:latin typeface="Times New Roman" panose="02020603050405020304" pitchFamily="18" charset="0"/>
                <a:ea typeface="Calibri" panose="020F0502020204030204" pitchFamily="34" charset="0"/>
              </a:rPr>
              <a:t>протягом семестру виставляють у колонку без дати й</a:t>
            </a:r>
            <a:r>
              <a:rPr lang="uk-UA" sz="2400" i="1" dirty="0" smtClean="0">
                <a:latin typeface="Times New Roman" panose="02020603050405020304" pitchFamily="18" charset="0"/>
                <a:ea typeface="Calibri" panose="020F0502020204030204" pitchFamily="34" charset="0"/>
              </a:rPr>
              <a:t> </a:t>
            </a:r>
            <a:r>
              <a:rPr lang="uk-UA" sz="2400" dirty="0" smtClean="0">
                <a:latin typeface="Times New Roman" panose="02020603050405020304" pitchFamily="18" charset="0"/>
                <a:ea typeface="Calibri" panose="020F0502020204030204" pitchFamily="34" charset="0"/>
              </a:rPr>
              <a:t>ураховують у семестрову оцінку.</a:t>
            </a:r>
            <a:endParaRPr lang="ru-RU" sz="2400" dirty="0" smtClean="0">
              <a:latin typeface="Times New Roman" panose="02020603050405020304" pitchFamily="18" charset="0"/>
              <a:ea typeface="Calibri" panose="020F0502020204030204" pitchFamily="34" charset="0"/>
            </a:endParaRPr>
          </a:p>
          <a:p>
            <a:pPr>
              <a:lnSpc>
                <a:spcPct val="107000"/>
              </a:lnSpc>
              <a:spcAft>
                <a:spcPts val="800"/>
              </a:spcAft>
            </a:pPr>
            <a:r>
              <a:rPr lang="uk-UA" sz="2400" dirty="0" smtClean="0">
                <a:latin typeface="Times New Roman" panose="02020603050405020304" pitchFamily="18" charset="0"/>
                <a:ea typeface="Calibri" panose="020F0502020204030204" pitchFamily="34" charset="0"/>
              </a:rPr>
              <a:t>Повторне оцінювання із зазначених видів мовленнєвої діяльності не проводять.</a:t>
            </a:r>
            <a:endParaRPr lang="ru-RU" sz="2400" dirty="0" smtClean="0">
              <a:latin typeface="Times New Roman" panose="02020603050405020304" pitchFamily="18" charset="0"/>
              <a:ea typeface="Calibri" panose="020F0502020204030204" pitchFamily="34" charset="0"/>
            </a:endParaRPr>
          </a:p>
          <a:p>
            <a:r>
              <a:rPr lang="uk-UA" sz="2400" dirty="0" smtClean="0">
                <a:latin typeface="Times New Roman" panose="02020603050405020304" pitchFamily="18" charset="0"/>
                <a:ea typeface="Calibri" panose="020F0502020204030204" pitchFamily="34" charset="0"/>
              </a:rPr>
              <a:t>Перевірка </a:t>
            </a:r>
            <a:r>
              <a:rPr lang="uk-UA" sz="2400" dirty="0" err="1" smtClean="0">
                <a:latin typeface="Times New Roman" panose="02020603050405020304" pitchFamily="18" charset="0"/>
                <a:ea typeface="Calibri" panose="020F0502020204030204" pitchFamily="34" charset="0"/>
              </a:rPr>
              <a:t>мовних</a:t>
            </a:r>
            <a:r>
              <a:rPr lang="uk-UA" sz="2400" dirty="0" smtClean="0">
                <a:latin typeface="Times New Roman" panose="02020603050405020304" pitchFamily="18" charset="0"/>
                <a:ea typeface="Calibri" panose="020F0502020204030204" pitchFamily="34" charset="0"/>
              </a:rPr>
              <a:t> знань і вмінь здійснюється за допомогою завдань, визначених учителем (тести, диктант тощо) залежно від змісту матеріалу, що вивчається.</a:t>
            </a:r>
            <a:endParaRPr lang="ru-RU" sz="2400" dirty="0"/>
          </a:p>
        </p:txBody>
      </p:sp>
    </p:spTree>
    <p:extLst>
      <p:ext uri="{BB962C8B-B14F-4D97-AF65-F5344CB8AC3E}">
        <p14:creationId xmlns="" xmlns:p14="http://schemas.microsoft.com/office/powerpoint/2010/main" val="3787654226"/>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1870364" y="263236"/>
            <a:ext cx="9545781" cy="6459461"/>
          </a:xfrm>
          <a:prstGeom prst="rect">
            <a:avLst/>
          </a:prstGeom>
        </p:spPr>
        <p:txBody>
          <a:bodyPr wrap="square">
            <a:spAutoFit/>
          </a:bodyPr>
          <a:lstStyle/>
          <a:p>
            <a:pPr>
              <a:lnSpc>
                <a:spcPct val="107000"/>
              </a:lnSpc>
              <a:spcAft>
                <a:spcPts val="800"/>
              </a:spcAft>
            </a:pPr>
            <a:r>
              <a:rPr lang="uk-UA" sz="3200" b="1" i="1" u="sng" dirty="0">
                <a:solidFill>
                  <a:schemeClr val="accent6">
                    <a:lumMod val="50000"/>
                  </a:schemeClr>
                </a:solidFill>
                <a:latin typeface="Times New Roman" panose="02020603050405020304" pitchFamily="18" charset="0"/>
                <a:ea typeface="Calibri" panose="020F0502020204030204" pitchFamily="34" charset="0"/>
              </a:rPr>
              <a:t>Тематичні і семестрові оцінки</a:t>
            </a:r>
            <a:endParaRPr lang="ru-RU" sz="3200" b="1" u="sng" dirty="0">
              <a:solidFill>
                <a:schemeClr val="accent6">
                  <a:lumMod val="50000"/>
                </a:schemeClr>
              </a:solidFill>
              <a:latin typeface="Times New Roman" panose="02020603050405020304" pitchFamily="18" charset="0"/>
              <a:ea typeface="Calibri" panose="020F0502020204030204" pitchFamily="34" charset="0"/>
            </a:endParaRPr>
          </a:p>
          <a:p>
            <a:pPr>
              <a:lnSpc>
                <a:spcPct val="107000"/>
              </a:lnSpc>
              <a:spcAft>
                <a:spcPts val="800"/>
              </a:spcAft>
            </a:pPr>
            <a:r>
              <a:rPr lang="uk-UA" sz="2400" i="1" dirty="0">
                <a:solidFill>
                  <a:srgbClr val="FF0000"/>
                </a:solidFill>
                <a:latin typeface="Times New Roman" panose="02020603050405020304" pitchFamily="18" charset="0"/>
                <a:ea typeface="Calibri" panose="020F0502020204030204" pitchFamily="34" charset="0"/>
              </a:rPr>
              <a:t>Тематичну оцінку </a:t>
            </a:r>
            <a:r>
              <a:rPr lang="uk-UA" sz="2400" dirty="0">
                <a:latin typeface="Times New Roman" panose="02020603050405020304" pitchFamily="18" charset="0"/>
                <a:ea typeface="Calibri" panose="020F0502020204030204" pitchFamily="34" charset="0"/>
              </a:rPr>
              <a:t>виставляють на підставі поточних оцінок з</a:t>
            </a:r>
            <a:r>
              <a:rPr lang="uk-UA" sz="2400" i="1"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урахуванням контрольних робіт.</a:t>
            </a:r>
            <a:endParaRPr lang="ru-RU" sz="2400" dirty="0">
              <a:latin typeface="Times New Roman" panose="02020603050405020304" pitchFamily="18" charset="0"/>
              <a:ea typeface="Calibri" panose="020F0502020204030204" pitchFamily="34" charset="0"/>
            </a:endParaRPr>
          </a:p>
          <a:p>
            <a:pPr>
              <a:lnSpc>
                <a:spcPct val="107000"/>
              </a:lnSpc>
              <a:spcAft>
                <a:spcPts val="800"/>
              </a:spcAft>
            </a:pPr>
            <a:r>
              <a:rPr lang="uk-UA" sz="2400" i="1" dirty="0">
                <a:solidFill>
                  <a:srgbClr val="FF0000"/>
                </a:solidFill>
                <a:latin typeface="Times New Roman" panose="02020603050405020304" pitchFamily="18" charset="0"/>
                <a:ea typeface="Calibri" panose="020F0502020204030204" pitchFamily="34" charset="0"/>
              </a:rPr>
              <a:t>Семестрову</a:t>
            </a:r>
            <a:r>
              <a:rPr lang="uk-UA" sz="2400" i="1"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a:t>
            </a:r>
            <a:r>
              <a:rPr lang="uk-UA" sz="2400" i="1"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на основі тематичного оцінювання та результатів</a:t>
            </a:r>
            <a:r>
              <a:rPr lang="uk-UA" sz="2400" i="1"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оцінювання певного виду діяльності</a:t>
            </a:r>
            <a:r>
              <a:rPr lang="uk-UA" sz="2400" dirty="0">
                <a:solidFill>
                  <a:srgbClr val="FF0000"/>
                </a:solidFill>
                <a:latin typeface="Times New Roman" panose="02020603050405020304" pitchFamily="18" charset="0"/>
                <a:ea typeface="Calibri" panose="020F0502020204030204" pitchFamily="34" charset="0"/>
              </a:rPr>
              <a:t>: </a:t>
            </a:r>
            <a:r>
              <a:rPr lang="uk-UA" sz="2400" i="1" dirty="0">
                <a:solidFill>
                  <a:srgbClr val="FF0000"/>
                </a:solidFill>
                <a:latin typeface="Times New Roman" panose="02020603050405020304" pitchFamily="18" charset="0"/>
                <a:ea typeface="Calibri" panose="020F0502020204030204" pitchFamily="34" charset="0"/>
              </a:rPr>
              <a:t>говоріння</a:t>
            </a:r>
            <a:r>
              <a:rPr lang="uk-UA" sz="2400" dirty="0">
                <a:solidFill>
                  <a:srgbClr val="FF0000"/>
                </a:solidFill>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(діалог, усний переказ, усний твір) або </a:t>
            </a:r>
            <a:r>
              <a:rPr lang="uk-UA" sz="2400" i="1" dirty="0">
                <a:solidFill>
                  <a:srgbClr val="FF0000"/>
                </a:solidFill>
                <a:latin typeface="Times New Roman" panose="02020603050405020304" pitchFamily="18" charset="0"/>
                <a:ea typeface="Calibri" panose="020F0502020204030204" pitchFamily="34" charset="0"/>
              </a:rPr>
              <a:t>читання вголос</a:t>
            </a:r>
            <a:r>
              <a:rPr lang="uk-UA" sz="2400" dirty="0">
                <a:solidFill>
                  <a:srgbClr val="FF0000"/>
                </a:solidFill>
                <a:latin typeface="Times New Roman" panose="02020603050405020304" pitchFamily="18" charset="0"/>
                <a:ea typeface="Calibri" panose="020F0502020204030204" pitchFamily="34" charset="0"/>
              </a:rPr>
              <a:t>.</a:t>
            </a:r>
            <a:endParaRPr lang="ru-RU" sz="2400" dirty="0">
              <a:solidFill>
                <a:srgbClr val="FF0000"/>
              </a:solidFill>
              <a:latin typeface="Times New Roman" panose="02020603050405020304" pitchFamily="18" charset="0"/>
              <a:ea typeface="Calibri" panose="020F0502020204030204" pitchFamily="34" charset="0"/>
            </a:endParaRPr>
          </a:p>
          <a:p>
            <a:pPr>
              <a:lnSpc>
                <a:spcPct val="107000"/>
              </a:lnSpc>
              <a:spcAft>
                <a:spcPts val="800"/>
              </a:spcAft>
            </a:pPr>
            <a:r>
              <a:rPr lang="uk-UA" sz="2400" dirty="0">
                <a:latin typeface="Times New Roman" panose="02020603050405020304" pitchFamily="18" charset="0"/>
                <a:ea typeface="Calibri" panose="020F0502020204030204" pitchFamily="34" charset="0"/>
              </a:rPr>
              <a:t>Якщо дитина прохворіла частину семестру, пропустила, наприклад, одну тематичну, не має оцінки за якийсь вид мовленнєвої діяльності, то оцінка за семестр виводиться на розсуд учителя в залежності від динаміки особистих навчальних досягнень учня (учениці), важливості пропущеної теми чи теми, за яку учня (ученицю) атестовано, - (тривалість вивчення, складність змісту, ступінь узагальнення матеріалу). За таких умов оцінка за семестр може бути такою, як тематична (якщо вона одна), або знижена на кілька балів (на розсуд учителя).</a:t>
            </a:r>
            <a:endParaRPr lang="ru-RU" sz="2000" dirty="0">
              <a:latin typeface="Times New Roman" panose="02020603050405020304" pitchFamily="18" charset="0"/>
              <a:ea typeface="Calibri" panose="020F0502020204030204" pitchFamily="34" charset="0"/>
            </a:endParaRPr>
          </a:p>
        </p:txBody>
      </p:sp>
    </p:spTree>
    <p:extLst>
      <p:ext uri="{BB962C8B-B14F-4D97-AF65-F5344CB8AC3E}">
        <p14:creationId xmlns="" xmlns:p14="http://schemas.microsoft.com/office/powerpoint/2010/main" val="141392850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1981200" y="431074"/>
            <a:ext cx="8926285" cy="5874300"/>
          </a:xfrm>
          <a:prstGeom prst="rect">
            <a:avLst/>
          </a:prstGeom>
        </p:spPr>
        <p:txBody>
          <a:bodyPr wrap="square">
            <a:spAutoFit/>
          </a:bodyPr>
          <a:lstStyle/>
          <a:p>
            <a:pPr>
              <a:lnSpc>
                <a:spcPct val="107000"/>
              </a:lnSpc>
              <a:spcAft>
                <a:spcPts val="800"/>
              </a:spcAft>
            </a:pPr>
            <a:r>
              <a:rPr lang="uk-UA" sz="3200" b="1" i="1" u="sng" dirty="0">
                <a:solidFill>
                  <a:schemeClr val="accent6">
                    <a:lumMod val="50000"/>
                  </a:schemeClr>
                </a:solidFill>
                <a:latin typeface="Times New Roman" panose="02020603050405020304" pitchFamily="18" charset="0"/>
                <a:ea typeface="Calibri" panose="020F0502020204030204" pitchFamily="34" charset="0"/>
              </a:rPr>
              <a:t>Кількість робочих зошитів</a:t>
            </a:r>
            <a:r>
              <a:rPr lang="uk-UA" sz="2400" i="1"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з української мови за класами:</a:t>
            </a:r>
            <a:endParaRPr lang="ru-RU" sz="2400" dirty="0">
              <a:latin typeface="Times New Roman" panose="02020603050405020304" pitchFamily="18" charset="0"/>
              <a:ea typeface="Calibri" panose="020F0502020204030204" pitchFamily="34" charset="0"/>
            </a:endParaRPr>
          </a:p>
          <a:p>
            <a:pPr>
              <a:lnSpc>
                <a:spcPct val="107000"/>
              </a:lnSpc>
              <a:spcAft>
                <a:spcPts val="800"/>
              </a:spcAft>
            </a:pPr>
            <a:r>
              <a:rPr lang="uk-UA" sz="2400" dirty="0">
                <a:solidFill>
                  <a:srgbClr val="FF0000"/>
                </a:solidFill>
                <a:latin typeface="Times New Roman" panose="02020603050405020304" pitchFamily="18" charset="0"/>
                <a:ea typeface="Calibri" panose="020F0502020204030204" pitchFamily="34" charset="0"/>
              </a:rPr>
              <a:t>5 – 9 класи </a:t>
            </a:r>
            <a:r>
              <a:rPr lang="uk-UA" sz="2400" dirty="0">
                <a:latin typeface="Times New Roman" panose="02020603050405020304" pitchFamily="18" charset="0"/>
                <a:ea typeface="Calibri" panose="020F0502020204030204" pitchFamily="34" charset="0"/>
              </a:rPr>
              <a:t>– по два зошити;</a:t>
            </a:r>
            <a:endParaRPr lang="ru-RU" sz="2400" dirty="0">
              <a:latin typeface="Times New Roman" panose="02020603050405020304" pitchFamily="18" charset="0"/>
              <a:ea typeface="Calibri" panose="020F0502020204030204" pitchFamily="34" charset="0"/>
            </a:endParaRPr>
          </a:p>
          <a:p>
            <a:pPr>
              <a:lnSpc>
                <a:spcPct val="107000"/>
              </a:lnSpc>
              <a:spcAft>
                <a:spcPts val="800"/>
              </a:spcAft>
            </a:pPr>
            <a:r>
              <a:rPr lang="uk-UA" sz="2400" dirty="0">
                <a:solidFill>
                  <a:srgbClr val="FF0000"/>
                </a:solidFill>
                <a:latin typeface="Times New Roman" panose="02020603050405020304" pitchFamily="18" charset="0"/>
                <a:ea typeface="Calibri" panose="020F0502020204030204" pitchFamily="34" charset="0"/>
              </a:rPr>
              <a:t>10 – 11 класи </a:t>
            </a:r>
            <a:r>
              <a:rPr lang="uk-UA" sz="2400" dirty="0">
                <a:latin typeface="Times New Roman" panose="02020603050405020304" pitchFamily="18" charset="0"/>
                <a:ea typeface="Calibri" panose="020F0502020204030204" pitchFamily="34" charset="0"/>
              </a:rPr>
              <a:t>– по одному зошиту.</a:t>
            </a:r>
            <a:endParaRPr lang="ru-RU" sz="2400" dirty="0">
              <a:latin typeface="Times New Roman" panose="02020603050405020304" pitchFamily="18" charset="0"/>
              <a:ea typeface="Calibri" panose="020F0502020204030204" pitchFamily="34" charset="0"/>
            </a:endParaRPr>
          </a:p>
          <a:p>
            <a:pPr>
              <a:lnSpc>
                <a:spcPct val="107000"/>
              </a:lnSpc>
              <a:spcAft>
                <a:spcPts val="800"/>
              </a:spcAft>
            </a:pPr>
            <a:r>
              <a:rPr lang="uk-UA" sz="2400" dirty="0">
                <a:latin typeface="Times New Roman" panose="02020603050405020304" pitchFamily="18" charset="0"/>
                <a:ea typeface="Calibri" panose="020F0502020204030204" pitchFamily="34" charset="0"/>
              </a:rPr>
              <a:t>Для контрольних робіт з української мови в усіх класах використовують по одному зошиту.</a:t>
            </a:r>
            <a:endParaRPr lang="ru-RU" sz="2400" dirty="0">
              <a:latin typeface="Times New Roman" panose="02020603050405020304" pitchFamily="18" charset="0"/>
              <a:ea typeface="Calibri" panose="020F0502020204030204" pitchFamily="34" charset="0"/>
            </a:endParaRPr>
          </a:p>
          <a:p>
            <a:pPr>
              <a:lnSpc>
                <a:spcPct val="107000"/>
              </a:lnSpc>
              <a:spcAft>
                <a:spcPts val="800"/>
              </a:spcAft>
            </a:pPr>
            <a:r>
              <a:rPr lang="uk-UA" sz="2400" dirty="0">
                <a:latin typeface="Times New Roman" panose="02020603050405020304" pitchFamily="18" charset="0"/>
                <a:ea typeface="Calibri" panose="020F0502020204030204" pitchFamily="34" charset="0"/>
              </a:rPr>
              <a:t>Ведення зошитів оцінюють від 1 до 12 балів щомісяця протягом семестру і вважається поточною оцінкою, що зараховують до найближчої тематичної. Під час перевірки зошитів ураховують наявність різних видів робіт, грамотність, охайність, уміння правильно оформити роботи.</a:t>
            </a:r>
            <a:endParaRPr lang="ru-RU" sz="2400" dirty="0">
              <a:latin typeface="Times New Roman" panose="02020603050405020304" pitchFamily="18" charset="0"/>
              <a:ea typeface="Calibri" panose="020F0502020204030204" pitchFamily="34" charset="0"/>
            </a:endParaRPr>
          </a:p>
          <a:p>
            <a:pPr>
              <a:lnSpc>
                <a:spcPct val="107000"/>
              </a:lnSpc>
              <a:spcAft>
                <a:spcPts val="800"/>
              </a:spcAft>
            </a:pPr>
            <a:r>
              <a:rPr lang="uk-UA" sz="2400" dirty="0">
                <a:latin typeface="Times New Roman" panose="02020603050405020304" pitchFamily="18" charset="0"/>
                <a:ea typeface="Calibri" panose="020F0502020204030204" pitchFamily="34" charset="0"/>
              </a:rPr>
              <a:t>У разі відсутності учня на </a:t>
            </a:r>
            <a:r>
              <a:rPr lang="uk-UA" sz="2400" dirty="0" err="1">
                <a:latin typeface="Times New Roman" panose="02020603050405020304" pitchFamily="18" charset="0"/>
                <a:ea typeface="Calibri" panose="020F0502020204030204" pitchFamily="34" charset="0"/>
              </a:rPr>
              <a:t>уроках</a:t>
            </a:r>
            <a:r>
              <a:rPr lang="uk-UA" sz="2400" dirty="0">
                <a:latin typeface="Times New Roman" panose="02020603050405020304" pitchFamily="18" charset="0"/>
                <a:ea typeface="Calibri" panose="020F0502020204030204" pitchFamily="34" charset="0"/>
              </a:rPr>
              <a:t> протягом місяця рекомендуємо в колонці за ведення зошита зазначати н/о (нема оцінки).</a:t>
            </a:r>
            <a:endParaRPr lang="ru-RU" sz="2400" dirty="0">
              <a:latin typeface="Times New Roman" panose="02020603050405020304" pitchFamily="18" charset="0"/>
              <a:ea typeface="Calibri" panose="020F0502020204030204" pitchFamily="34" charset="0"/>
            </a:endParaRPr>
          </a:p>
        </p:txBody>
      </p:sp>
    </p:spTree>
    <p:extLst>
      <p:ext uri="{BB962C8B-B14F-4D97-AF65-F5344CB8AC3E}">
        <p14:creationId xmlns="" xmlns:p14="http://schemas.microsoft.com/office/powerpoint/2010/main" val="1990828409"/>
      </p:ext>
    </p:extLst>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1683571" y="162477"/>
            <a:ext cx="10311206" cy="6370975"/>
          </a:xfrm>
          <a:prstGeom prst="rect">
            <a:avLst/>
          </a:prstGeom>
        </p:spPr>
        <p:txBody>
          <a:bodyPr wrap="square">
            <a:spAutoFit/>
          </a:bodyPr>
          <a:lstStyle/>
          <a:p>
            <a:pPr algn="ct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Особливим</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викликом</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2021/2022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навчального</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року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залишається</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проблема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якісного</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надання</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освітніх</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послуг</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в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умовах</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невпинного</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загострення</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епідемічної</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ситуації</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в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країні</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p>
          <a:p>
            <a:pPr algn="ctr"/>
            <a:r>
              <a:rPr lang="ru-RU" sz="2400" b="1" dirty="0" err="1" smtClean="0">
                <a:latin typeface="Times New Roman" panose="02020603050405020304" pitchFamily="18" charset="0"/>
                <a:cs typeface="Times New Roman" panose="02020603050405020304" pitchFamily="18" charset="0"/>
              </a:rPr>
              <a:t>Оскільки</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навчання</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дистанційно</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може</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здійснюватися</a:t>
            </a:r>
            <a:r>
              <a:rPr lang="ru-RU" sz="2400" b="1" dirty="0" smtClean="0">
                <a:latin typeface="Times New Roman" panose="02020603050405020304" pitchFamily="18" charset="0"/>
                <a:cs typeface="Times New Roman" panose="02020603050405020304" pitchFamily="18" charset="0"/>
              </a:rPr>
              <a:t> в синхронному і асинхронному режимах, то, </a:t>
            </a:r>
            <a:r>
              <a:rPr lang="ru-RU" sz="2400" b="1" dirty="0" err="1" smtClean="0">
                <a:latin typeface="Times New Roman" panose="02020603050405020304" pitchFamily="18" charset="0"/>
                <a:cs typeface="Times New Roman" panose="02020603050405020304" pitchFamily="18" charset="0"/>
              </a:rPr>
              <a:t>відповідно</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зміст</a:t>
            </a:r>
            <a:r>
              <a:rPr lang="ru-RU" sz="2400" b="1" dirty="0" smtClean="0">
                <a:latin typeface="Times New Roman" panose="02020603050405020304" pitchFamily="18" charset="0"/>
                <a:cs typeface="Times New Roman" panose="02020603050405020304" pitchFamily="18" charset="0"/>
              </a:rPr>
              <a:t> і характер </a:t>
            </a:r>
            <a:r>
              <a:rPr lang="ru-RU" sz="2400" b="1" dirty="0" err="1" smtClean="0">
                <a:latin typeface="Times New Roman" panose="02020603050405020304" pitchFamily="18" charset="0"/>
                <a:cs typeface="Times New Roman" panose="02020603050405020304" pitchFamily="18" charset="0"/>
              </a:rPr>
              <a:t>вправ</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методичне</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забезпечення</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їх</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виконання</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повинні</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залежати</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від</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особливостей</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співпраці</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учня</a:t>
            </a:r>
            <a:r>
              <a:rPr lang="ru-RU" sz="2400" b="1" dirty="0" smtClean="0">
                <a:latin typeface="Times New Roman" panose="02020603050405020304" pitchFamily="18" charset="0"/>
                <a:cs typeface="Times New Roman" panose="02020603050405020304" pitchFamily="18" charset="0"/>
              </a:rPr>
              <a:t> і </a:t>
            </a:r>
            <a:r>
              <a:rPr lang="ru-RU" sz="2400" b="1" dirty="0" err="1" smtClean="0">
                <a:latin typeface="Times New Roman" panose="02020603050405020304" pitchFamily="18" charset="0"/>
                <a:cs typeface="Times New Roman" panose="02020603050405020304" pitchFamily="18" charset="0"/>
              </a:rPr>
              <a:t>вчителя</a:t>
            </a:r>
            <a:r>
              <a:rPr lang="ru-RU" sz="2400" b="1" dirty="0" smtClean="0">
                <a:latin typeface="Times New Roman" panose="02020603050405020304" pitchFamily="18" charset="0"/>
                <a:cs typeface="Times New Roman" panose="02020603050405020304" pitchFamily="18" charset="0"/>
              </a:rPr>
              <a:t> в </a:t>
            </a:r>
            <a:r>
              <a:rPr lang="ru-RU" sz="2400" b="1" dirty="0" err="1" smtClean="0">
                <a:latin typeface="Times New Roman" panose="02020603050405020304" pitchFamily="18" charset="0"/>
                <a:cs typeface="Times New Roman" panose="02020603050405020304" pitchFamily="18" charset="0"/>
              </a:rPr>
              <a:t>умовах</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цих</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двох</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режимів</a:t>
            </a:r>
            <a:r>
              <a:rPr lang="ru-RU" sz="2400" b="1" dirty="0" smtClean="0">
                <a:latin typeface="Times New Roman" panose="02020603050405020304" pitchFamily="18" charset="0"/>
                <a:cs typeface="Times New Roman" panose="02020603050405020304" pitchFamily="18" charset="0"/>
              </a:rPr>
              <a:t>.</a:t>
            </a:r>
          </a:p>
          <a:p>
            <a:pPr algn="ctr"/>
            <a:r>
              <a:rPr lang="ru-RU" sz="2800" b="1" dirty="0" err="1" smtClean="0">
                <a:solidFill>
                  <a:srgbClr val="FF0000"/>
                </a:solidFill>
                <a:latin typeface="Times New Roman" panose="02020603050405020304" pitchFamily="18" charset="0"/>
                <a:cs typeface="Times New Roman" panose="02020603050405020304" pitchFamily="18" charset="0"/>
              </a:rPr>
              <a:t>Синхронний</a:t>
            </a:r>
            <a:r>
              <a:rPr lang="ru-RU" sz="2800" b="1" dirty="0" smtClean="0">
                <a:solidFill>
                  <a:srgbClr val="FF0000"/>
                </a:solidFill>
                <a:latin typeface="Times New Roman" panose="02020603050405020304" pitchFamily="18" charset="0"/>
                <a:cs typeface="Times New Roman" panose="02020603050405020304" pitchFamily="18" charset="0"/>
              </a:rPr>
              <a:t> режим</a:t>
            </a:r>
            <a:r>
              <a:rPr lang="ru-RU" sz="2400" dirty="0" smtClean="0">
                <a:latin typeface="Times New Roman" panose="02020603050405020304" pitchFamily="18" charset="0"/>
                <a:cs typeface="Times New Roman" panose="02020603050405020304" pitchFamily="18" charset="0"/>
              </a:rPr>
              <a:t>, коли </a:t>
            </a:r>
            <a:r>
              <a:rPr lang="ru-RU" sz="2400" dirty="0" err="1" smtClean="0">
                <a:latin typeface="Times New Roman" panose="02020603050405020304" pitchFamily="18" charset="0"/>
                <a:cs typeface="Times New Roman" panose="02020603050405020304" pitchFamily="18" charset="0"/>
              </a:rPr>
              <a:t>всі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учасники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освітнього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процесу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одночасно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перебувають</a:t>
            </a:r>
            <a:r>
              <a:rPr lang="ru-RU" sz="2400" dirty="0" smtClean="0">
                <a:latin typeface="Times New Roman" panose="02020603050405020304" pitchFamily="18" charset="0"/>
                <a:cs typeface="Times New Roman" panose="02020603050405020304" pitchFamily="18" charset="0"/>
              </a:rPr>
              <a:t> у </a:t>
            </a:r>
            <a:r>
              <a:rPr lang="ru-RU" sz="2400" dirty="0" err="1" smtClean="0">
                <a:latin typeface="Times New Roman" panose="02020603050405020304" pitchFamily="18" charset="0"/>
                <a:cs typeface="Times New Roman" panose="02020603050405020304" pitchFamily="18" charset="0"/>
              </a:rPr>
              <a:t>вебсередовищі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передбачає</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співпрацю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вчителя</a:t>
            </a:r>
            <a:r>
              <a:rPr lang="ru-RU" sz="2400" dirty="0" smtClean="0">
                <a:latin typeface="Times New Roman" panose="02020603050405020304" pitchFamily="18" charset="0"/>
                <a:cs typeface="Times New Roman" panose="02020603050405020304" pitchFamily="18" charset="0"/>
              </a:rPr>
              <a:t> й </a:t>
            </a:r>
            <a:r>
              <a:rPr lang="ru-RU" sz="2400" dirty="0" err="1" smtClean="0">
                <a:latin typeface="Times New Roman" panose="02020603050405020304" pitchFamily="18" charset="0"/>
                <a:cs typeface="Times New Roman" panose="02020603050405020304" pitchFamily="18" charset="0"/>
              </a:rPr>
              <a:t>учнів</a:t>
            </a:r>
            <a:r>
              <a:rPr lang="ru-RU" sz="2400" dirty="0" smtClean="0">
                <a:latin typeface="Times New Roman" panose="02020603050405020304" pitchFamily="18" charset="0"/>
                <a:cs typeface="Times New Roman" panose="02020603050405020304" pitchFamily="18" charset="0"/>
              </a:rPr>
              <a:t> у реальному </a:t>
            </a:r>
            <a:r>
              <a:rPr lang="ru-RU" sz="2400" dirty="0" err="1" smtClean="0">
                <a:latin typeface="Times New Roman" panose="02020603050405020304" pitchFamily="18" charset="0"/>
                <a:cs typeface="Times New Roman" panose="02020603050405020304" pitchFamily="18" charset="0"/>
              </a:rPr>
              <a:t>часі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Це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може</a:t>
            </a:r>
            <a:r>
              <a:rPr lang="ru-RU" sz="2400" dirty="0" smtClean="0">
                <a:latin typeface="Times New Roman" panose="02020603050405020304" pitchFamily="18" charset="0"/>
                <a:cs typeface="Times New Roman" panose="02020603050405020304" pitchFamily="18" charset="0"/>
              </a:rPr>
              <a:t> бути </a:t>
            </a:r>
            <a:r>
              <a:rPr lang="ru-RU" sz="2400" dirty="0" err="1" smtClean="0">
                <a:latin typeface="Times New Roman" panose="02020603050405020304" pitchFamily="18" charset="0"/>
                <a:cs typeface="Times New Roman" panose="02020603050405020304" pitchFamily="18" charset="0"/>
              </a:rPr>
              <a:t>відео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аудіозв’язок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спілкування</a:t>
            </a:r>
            <a:r>
              <a:rPr lang="ru-RU" sz="2400" dirty="0" smtClean="0">
                <a:latin typeface="Times New Roman" panose="02020603050405020304" pitchFamily="18" charset="0"/>
                <a:cs typeface="Times New Roman" panose="02020603050405020304" pitchFamily="18" charset="0"/>
              </a:rPr>
              <a:t> в </a:t>
            </a:r>
            <a:r>
              <a:rPr lang="ru-RU" sz="2400" dirty="0" err="1" smtClean="0">
                <a:latin typeface="Times New Roman" panose="02020603050405020304" pitchFamily="18" charset="0"/>
                <a:cs typeface="Times New Roman" panose="02020603050405020304" pitchFamily="18" charset="0"/>
              </a:rPr>
              <a:t>чаті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Перевагою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синхронності</a:t>
            </a:r>
            <a:r>
              <a:rPr lang="ru-RU" sz="2400" dirty="0" smtClean="0">
                <a:latin typeface="Times New Roman" panose="02020603050405020304" pitchFamily="18" charset="0"/>
                <a:cs typeface="Times New Roman" panose="02020603050405020304" pitchFamily="18" charset="0"/>
              </a:rPr>
              <a:t> є </a:t>
            </a:r>
            <a:r>
              <a:rPr lang="ru-RU" sz="2400" dirty="0" err="1" smtClean="0">
                <a:latin typeface="Times New Roman" panose="02020603050405020304" pitchFamily="18" charset="0"/>
                <a:cs typeface="Times New Roman" panose="02020603050405020304" pitchFamily="18" charset="0"/>
              </a:rPr>
              <a:t>одночасний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зворотний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зв’язок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миттєве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залучення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учасників</a:t>
            </a:r>
            <a:r>
              <a:rPr lang="ru-RU" sz="2400" dirty="0" smtClean="0">
                <a:latin typeface="Times New Roman" panose="02020603050405020304" pitchFamily="18" charset="0"/>
                <a:cs typeface="Times New Roman" panose="02020603050405020304" pitchFamily="18" charset="0"/>
              </a:rPr>
              <a:t> у </a:t>
            </a:r>
            <a:r>
              <a:rPr lang="ru-RU" sz="2400" dirty="0" err="1" smtClean="0">
                <a:latin typeface="Times New Roman" panose="02020603050405020304" pitchFamily="18" charset="0"/>
                <a:cs typeface="Times New Roman" panose="02020603050405020304" pitchFamily="18" charset="0"/>
              </a:rPr>
              <a:t>визначений</a:t>
            </a:r>
            <a:r>
              <a:rPr lang="ru-RU" sz="2400" dirty="0" smtClean="0">
                <a:latin typeface="Times New Roman" panose="02020603050405020304" pitchFamily="18" charset="0"/>
                <a:cs typeface="Times New Roman" panose="02020603050405020304" pitchFamily="18" charset="0"/>
              </a:rPr>
              <a:t> час. </a:t>
            </a:r>
            <a:r>
              <a:rPr lang="ru-RU" sz="2400" dirty="0" err="1" smtClean="0">
                <a:latin typeface="Times New Roman" panose="02020603050405020304" pitchFamily="18" charset="0"/>
                <a:cs typeface="Times New Roman" panose="02020603050405020304" pitchFamily="18" charset="0"/>
              </a:rPr>
              <a:t>Зворотний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зв’язок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має</a:t>
            </a:r>
            <a:r>
              <a:rPr lang="ru-RU" sz="2400" dirty="0" smtClean="0">
                <a:latin typeface="Times New Roman" panose="02020603050405020304" pitchFamily="18" charset="0"/>
                <a:cs typeface="Times New Roman" panose="02020603050405020304" pitchFamily="18" charset="0"/>
              </a:rPr>
              <a:t> бути </a:t>
            </a:r>
            <a:r>
              <a:rPr lang="ru-RU" sz="2400" dirty="0" err="1" smtClean="0">
                <a:latin typeface="Times New Roman" panose="02020603050405020304" pitchFamily="18" charset="0"/>
                <a:cs typeface="Times New Roman" panose="02020603050405020304" pitchFamily="18" charset="0"/>
              </a:rPr>
              <a:t>постійним</a:t>
            </a:r>
            <a:r>
              <a:rPr lang="ru-RU" sz="2400" dirty="0" smtClean="0">
                <a:latin typeface="Times New Roman" panose="02020603050405020304" pitchFamily="18" charset="0"/>
                <a:cs typeface="Times New Roman" panose="02020603050405020304" pitchFamily="18" charset="0"/>
              </a:rPr>
              <a:t> і </a:t>
            </a:r>
            <a:r>
              <a:rPr lang="ru-RU" sz="2400" dirty="0" err="1" smtClean="0">
                <a:latin typeface="Times New Roman" panose="02020603050405020304" pitchFamily="18" charset="0"/>
                <a:cs typeface="Times New Roman" panose="02020603050405020304" pitchFamily="18" charset="0"/>
              </a:rPr>
              <a:t>своєчасним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Ефективним</a:t>
            </a:r>
            <a:r>
              <a:rPr lang="ru-RU" sz="2400" dirty="0" smtClean="0">
                <a:latin typeface="Times New Roman" panose="02020603050405020304" pitchFamily="18" charset="0"/>
                <a:cs typeface="Times New Roman" panose="02020603050405020304" pitchFamily="18" charset="0"/>
              </a:rPr>
              <a:t> є </a:t>
            </a:r>
            <a:r>
              <a:rPr lang="ru-RU" sz="2400" dirty="0" err="1" smtClean="0">
                <a:latin typeface="Times New Roman" panose="02020603050405020304" pitchFamily="18" charset="0"/>
                <a:cs typeface="Times New Roman" panose="02020603050405020304" pitchFamily="18" charset="0"/>
              </a:rPr>
              <a:t>застосування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інтерактивних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вправ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розташованих</a:t>
            </a:r>
            <a:r>
              <a:rPr lang="ru-RU" sz="2400" dirty="0" smtClean="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різноманітних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електронних</a:t>
            </a:r>
            <a:r>
              <a:rPr lang="ru-RU" sz="2400" dirty="0" smtClean="0">
                <a:latin typeface="Times New Roman" panose="02020603050405020304" pitchFamily="18" charset="0"/>
                <a:cs typeface="Times New Roman" panose="02020603050405020304" pitchFamily="18" charset="0"/>
              </a:rPr>
              <a:t> ресурсах, </a:t>
            </a:r>
            <a:r>
              <a:rPr lang="ru-RU" sz="2400" dirty="0" err="1" smtClean="0">
                <a:latin typeface="Times New Roman" panose="02020603050405020304" pitchFamily="18" charset="0"/>
                <a:cs typeface="Times New Roman" panose="02020603050405020304" pitchFamily="18" charset="0"/>
              </a:rPr>
              <a:t>наприклад</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що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спонукає</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учнів</a:t>
            </a:r>
            <a:r>
              <a:rPr lang="ru-RU" sz="2400" dirty="0" smtClean="0">
                <a:latin typeface="Times New Roman" panose="02020603050405020304" pitchFamily="18" charset="0"/>
                <a:cs typeface="Times New Roman" panose="02020603050405020304" pitchFamily="18" charset="0"/>
              </a:rPr>
              <a:t> до </a:t>
            </a:r>
            <a:r>
              <a:rPr lang="ru-RU" sz="2400" dirty="0" err="1" smtClean="0">
                <a:latin typeface="Times New Roman" panose="02020603050405020304" pitchFamily="18" charset="0"/>
                <a:cs typeface="Times New Roman" panose="02020603050405020304" pitchFamily="18" charset="0"/>
              </a:rPr>
              <a:t>повторення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узагальнення</a:t>
            </a:r>
            <a:r>
              <a:rPr lang="ru-RU" sz="2400" dirty="0" smtClean="0">
                <a:latin typeface="Times New Roman" panose="02020603050405020304" pitchFamily="18" charset="0"/>
                <a:cs typeface="Times New Roman" panose="02020603050405020304" pitchFamily="18" charset="0"/>
              </a:rPr>
              <a:t> і </a:t>
            </a:r>
            <a:r>
              <a:rPr lang="ru-RU" sz="2400" dirty="0" err="1" smtClean="0">
                <a:latin typeface="Times New Roman" panose="02020603050405020304" pitchFamily="18" charset="0"/>
                <a:cs typeface="Times New Roman" panose="02020603050405020304" pitchFamily="18" charset="0"/>
              </a:rPr>
              <a:t>систематизації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знань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формування</a:t>
            </a:r>
            <a:r>
              <a:rPr lang="ru-RU" sz="2400" dirty="0" smtClean="0">
                <a:latin typeface="Times New Roman" panose="02020603050405020304" pitchFamily="18" charset="0"/>
                <a:cs typeface="Times New Roman" panose="02020603050405020304" pitchFamily="18" charset="0"/>
              </a:rPr>
              <a:t> в них </a:t>
            </a:r>
            <a:r>
              <a:rPr lang="ru-RU" sz="2400" dirty="0" err="1" smtClean="0">
                <a:latin typeface="Times New Roman" panose="02020603050405020304" pitchFamily="18" charset="0"/>
                <a:cs typeface="Times New Roman" panose="02020603050405020304" pitchFamily="18" charset="0"/>
              </a:rPr>
              <a:t>стійких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умінь</a:t>
            </a:r>
            <a:r>
              <a:rPr lang="ru-RU" sz="2400" dirty="0" smtClean="0">
                <a:latin typeface="Times New Roman" panose="02020603050405020304" pitchFamily="18" charset="0"/>
                <a:cs typeface="Times New Roman" panose="02020603050405020304" pitchFamily="18" charset="0"/>
              </a:rPr>
              <a:t> і </a:t>
            </a:r>
            <a:r>
              <a:rPr lang="ru-RU" sz="2400" dirty="0" err="1" smtClean="0">
                <a:latin typeface="Times New Roman" panose="02020603050405020304" pitchFamily="18" charset="0"/>
                <a:cs typeface="Times New Roman" panose="02020603050405020304" pitchFamily="18" charset="0"/>
              </a:rPr>
              <a:t>навичок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Крім</a:t>
            </a:r>
            <a:r>
              <a:rPr lang="ru-RU" sz="2400" dirty="0" smtClean="0">
                <a:latin typeface="Times New Roman" panose="02020603050405020304" pitchFamily="18" charset="0"/>
                <a:cs typeface="Times New Roman" panose="02020603050405020304" pitchFamily="18" charset="0"/>
              </a:rPr>
              <a:t> того, </a:t>
            </a:r>
            <a:r>
              <a:rPr lang="ru-RU" sz="2400" dirty="0" err="1" smtClean="0">
                <a:latin typeface="Times New Roman" panose="02020603050405020304" pitchFamily="18" charset="0"/>
                <a:cs typeface="Times New Roman" panose="02020603050405020304" pitchFamily="18" charset="0"/>
              </a:rPr>
              <a:t>можливість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відразу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перевірити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правильність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виконання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вправ</a:t>
            </a:r>
            <a:r>
              <a:rPr lang="ru-RU" sz="2400" dirty="0" smtClean="0">
                <a:latin typeface="Times New Roman" panose="02020603050405020304" pitchFamily="18" charset="0"/>
                <a:cs typeface="Times New Roman" panose="02020603050405020304" pitchFamily="18" charset="0"/>
              </a:rPr>
              <a:t> і </a:t>
            </a:r>
            <a:r>
              <a:rPr lang="ru-RU" sz="2400" dirty="0" err="1" smtClean="0">
                <a:latin typeface="Times New Roman" panose="02020603050405020304" pitchFamily="18" charset="0"/>
                <a:cs typeface="Times New Roman" panose="02020603050405020304" pitchFamily="18" charset="0"/>
              </a:rPr>
              <a:t>завдань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спонукає</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здобувачів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освіти</a:t>
            </a:r>
            <a:r>
              <a:rPr lang="ru-RU" sz="2400" dirty="0" smtClean="0">
                <a:latin typeface="Times New Roman" panose="02020603050405020304" pitchFamily="18" charset="0"/>
                <a:cs typeface="Times New Roman" panose="02020603050405020304" pitchFamily="18" charset="0"/>
              </a:rPr>
              <a:t> до </a:t>
            </a:r>
            <a:r>
              <a:rPr lang="ru-RU" sz="2400" dirty="0" err="1" smtClean="0">
                <a:latin typeface="Times New Roman" panose="02020603050405020304" pitchFamily="18" charset="0"/>
                <a:cs typeface="Times New Roman" panose="02020603050405020304" pitchFamily="18" charset="0"/>
              </a:rPr>
              <a:t>рефлексії</a:t>
            </a:r>
            <a:r>
              <a:rPr lang="ru-RU" sz="2400" dirty="0" smtClean="0">
                <a:latin typeface="Times New Roman" panose="02020603050405020304" pitchFamily="18" charset="0"/>
                <a:cs typeface="Times New Roman" panose="02020603050405020304" pitchFamily="18" charset="0"/>
              </a:rPr>
              <a:t>.</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2481916" y="2582847"/>
            <a:ext cx="1735178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 xmlns:p14="http://schemas.microsoft.com/office/powerpoint/2010/main" val="1398296639"/>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0"/>
            <a:ext cx="12191999" cy="6858000"/>
          </a:xfrm>
          <a:prstGeom prst="rect">
            <a:avLst/>
          </a:prstGeom>
        </p:spPr>
      </p:pic>
      <p:graphicFrame>
        <p:nvGraphicFramePr>
          <p:cNvPr id="2" name="Таблица 1"/>
          <p:cNvGraphicFramePr>
            <a:graphicFrameLocks noGrp="1"/>
          </p:cNvGraphicFramePr>
          <p:nvPr>
            <p:extLst>
              <p:ext uri="{D42A27DB-BD31-4B8C-83A1-F6EECF244321}">
                <p14:modId xmlns="" xmlns:p14="http://schemas.microsoft.com/office/powerpoint/2010/main" val="4172040940"/>
              </p:ext>
            </p:extLst>
          </p:nvPr>
        </p:nvGraphicFramePr>
        <p:xfrm>
          <a:off x="1940547" y="781423"/>
          <a:ext cx="9520517" cy="5902579"/>
        </p:xfrm>
        <a:graphic>
          <a:graphicData uri="http://schemas.openxmlformats.org/drawingml/2006/table">
            <a:tbl>
              <a:tblPr firstRow="1" firstCol="1" bandRow="1"/>
              <a:tblGrid>
                <a:gridCol w="1726746">
                  <a:extLst>
                    <a:ext uri="{9D8B030D-6E8A-4147-A177-3AD203B41FA5}">
                      <a16:colId xmlns="" xmlns:a16="http://schemas.microsoft.com/office/drawing/2014/main" val="1118848610"/>
                    </a:ext>
                  </a:extLst>
                </a:gridCol>
                <a:gridCol w="4047059">
                  <a:extLst>
                    <a:ext uri="{9D8B030D-6E8A-4147-A177-3AD203B41FA5}">
                      <a16:colId xmlns="" xmlns:a16="http://schemas.microsoft.com/office/drawing/2014/main" val="1509595049"/>
                    </a:ext>
                  </a:extLst>
                </a:gridCol>
                <a:gridCol w="3746712">
                  <a:extLst>
                    <a:ext uri="{9D8B030D-6E8A-4147-A177-3AD203B41FA5}">
                      <a16:colId xmlns="" xmlns:a16="http://schemas.microsoft.com/office/drawing/2014/main" val="2353811502"/>
                    </a:ext>
                  </a:extLst>
                </a:gridCol>
              </a:tblGrid>
              <a:tr h="286081">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Синхронний</a:t>
                      </a:r>
                      <a:r>
                        <a:rPr lang="ru-RU"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формат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Асинхронний</a:t>
                      </a:r>
                      <a:r>
                        <a:rPr lang="ru-RU"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формат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0415315"/>
                  </a:ext>
                </a:extLst>
              </a:tr>
              <a:tr h="1716481">
                <a:tc>
                  <a:txBody>
                    <a:bodyPr/>
                    <a:lstStyle/>
                    <a:p>
                      <a:pPr>
                        <a:lnSpc>
                          <a:spcPct val="107000"/>
                        </a:lnSpc>
                        <a:spcAft>
                          <a:spcPts val="0"/>
                        </a:spcAft>
                      </a:pP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Можливості</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швидкий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зворотний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зв'язок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педагога: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можна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відразу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пояснити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концепції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поняття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викликають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слухачів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складності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організація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групових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активностей; </a:t>
                      </a:r>
                    </a:p>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розвиток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навичок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комунікації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колаборації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мотивація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навчання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процесі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спілкування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гнучкість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графіка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навчання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легше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поєднувати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роботою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іншими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заняттями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можливість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освоїти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програму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власному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темпі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доступність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навчальних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матеріалів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 будь-</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час;</a:t>
                      </a:r>
                    </a:p>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розвиток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навичок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самоорганізації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вміння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вчитися</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23013339"/>
                  </a:ext>
                </a:extLst>
              </a:tr>
              <a:tr h="2002562">
                <a:tc>
                  <a:txBody>
                    <a:bodyPr/>
                    <a:lstStyle/>
                    <a:p>
                      <a:pPr>
                        <a:lnSpc>
                          <a:spcPct val="107000"/>
                        </a:lnSpc>
                        <a:spcAft>
                          <a:spcPts val="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Обмеження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необхідність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синхронізувати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графік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підлаштовуватися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загальний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темп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навчання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індивідуальна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увага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педагога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потрібна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кільком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слухачам,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іншим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доводиться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чекати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залежність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ефективності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навчання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особистості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педагога;</a:t>
                      </a:r>
                    </a:p>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високі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вимоги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якості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зв’язку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час занять.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неможливість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швидко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отримати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пояснення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педагога,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розумієш</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матеріал</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складність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розвитку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навичок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вимагають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взаємодії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педагогом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час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відпрацювання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високі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вимоги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організаціїсамостійного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навчання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89629566"/>
                  </a:ext>
                </a:extLst>
              </a:tr>
            </a:tbl>
          </a:graphicData>
        </a:graphic>
      </p:graphicFrame>
      <p:sp>
        <p:nvSpPr>
          <p:cNvPr id="3" name="Прямоугольник 2"/>
          <p:cNvSpPr/>
          <p:nvPr/>
        </p:nvSpPr>
        <p:spPr>
          <a:xfrm>
            <a:off x="1762048" y="246866"/>
            <a:ext cx="9779344" cy="461665"/>
          </a:xfrm>
          <a:prstGeom prst="rect">
            <a:avLst/>
          </a:prstGeom>
        </p:spPr>
        <p:txBody>
          <a:bodyPr wrap="none">
            <a:spAutoFit/>
          </a:bodyPr>
          <a:lstStyle/>
          <a:p>
            <a:r>
              <a:rPr lang="ru-RU" sz="24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ПОРІВНЯННЯ СИНХРОННОГО Й АСИНХРОННОГО ФОРМАТІВ</a:t>
            </a:r>
            <a:endParaRPr lang="ru-RU" sz="24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00916875"/>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2314303" y="531561"/>
            <a:ext cx="7563393" cy="4901855"/>
          </a:xfrm>
          <a:prstGeom prst="rect">
            <a:avLst/>
          </a:prstGeom>
        </p:spPr>
        <p:txBody>
          <a:bodyPr wrap="square">
            <a:spAutoFit/>
          </a:bodyPr>
          <a:lstStyle/>
          <a:p>
            <a:pPr>
              <a:lnSpc>
                <a:spcPct val="107000"/>
              </a:lnSpc>
              <a:spcAft>
                <a:spcPts val="800"/>
              </a:spcAft>
            </a:pPr>
            <a:r>
              <a:rPr lang="uk-UA" sz="3200" dirty="0">
                <a:ln w="0">
                  <a:solidFill>
                    <a:schemeClr val="tx1">
                      <a:lumMod val="95000"/>
                      <a:lumOff val="5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В умовах нового формату освітньої діяльності в Україні – дистанційної форми навчання в період карантинних заходів у режимі онлайн і </a:t>
            </a:r>
            <a:r>
              <a:rPr lang="uk-UA" sz="3200" dirty="0" err="1">
                <a:ln w="0">
                  <a:solidFill>
                    <a:schemeClr val="tx1">
                      <a:lumMod val="95000"/>
                      <a:lumOff val="5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офлайн</a:t>
            </a:r>
            <a:r>
              <a:rPr lang="uk-UA" sz="3200" dirty="0">
                <a:ln w="0">
                  <a:solidFill>
                    <a:schemeClr val="tx1">
                      <a:lumMod val="95000"/>
                      <a:lumOff val="5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учителям рекомендуємо використовувати сучасні електронні ресурси</a:t>
            </a:r>
            <a:r>
              <a:rPr lang="uk-UA" sz="3200" dirty="0" smtClean="0">
                <a:ln w="0">
                  <a:solidFill>
                    <a:schemeClr val="tx1">
                      <a:lumMod val="95000"/>
                      <a:lumOff val="5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a:t>
            </a:r>
          </a:p>
          <a:p>
            <a:pPr>
              <a:lnSpc>
                <a:spcPct val="107000"/>
              </a:lnSpc>
              <a:spcAft>
                <a:spcPts val="800"/>
              </a:spcAft>
            </a:pPr>
            <a:r>
              <a:rPr lang="uk-UA" sz="3200" dirty="0" smtClean="0">
                <a:ln w="0">
                  <a:solidFill>
                    <a:schemeClr val="tx1">
                      <a:lumMod val="95000"/>
                      <a:lumOff val="5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uk-UA" sz="3200" u="sng" dirty="0">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ZOOM, </a:t>
            </a:r>
            <a:r>
              <a:rPr lang="uk-UA" sz="3200" u="sng" dirty="0" err="1">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Viber</a:t>
            </a:r>
            <a:r>
              <a:rPr lang="uk-UA" sz="3200" u="sng" dirty="0">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Skype, безкоштовні платформи </a:t>
            </a:r>
            <a:r>
              <a:rPr lang="uk-UA" sz="3200" u="sng" dirty="0" err="1">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Google</a:t>
            </a:r>
            <a:r>
              <a:rPr lang="uk-UA" sz="3200" u="sng" dirty="0">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uk-UA" sz="3200" u="sng" dirty="0" err="1">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Classroom</a:t>
            </a:r>
            <a:r>
              <a:rPr lang="uk-UA" sz="3200" u="sng" dirty="0">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uk-UA" sz="3200" u="sng" dirty="0" err="1">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Moodle</a:t>
            </a:r>
            <a:r>
              <a:rPr lang="uk-UA" sz="3200" u="sng" dirty="0">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Microsoft </a:t>
            </a:r>
            <a:r>
              <a:rPr lang="uk-UA" sz="3200" u="sng" dirty="0" err="1">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Teams</a:t>
            </a:r>
            <a:r>
              <a:rPr lang="uk-UA" sz="3200" u="sng" dirty="0">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тощо</a:t>
            </a:r>
            <a:r>
              <a:rPr lang="uk-UA" sz="3200" dirty="0">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a:t>
            </a:r>
            <a:endParaRPr lang="ru-RU" sz="3200" dirty="0">
              <a:ln w="0">
                <a:solidFill>
                  <a:schemeClr val="tx1">
                    <a:lumMod val="95000"/>
                    <a:lumOff val="5000"/>
                  </a:schemeClr>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endParaRPr>
          </a:p>
        </p:txBody>
      </p:sp>
    </p:spTree>
    <p:extLst>
      <p:ext uri="{BB962C8B-B14F-4D97-AF65-F5344CB8AC3E}">
        <p14:creationId xmlns="" xmlns:p14="http://schemas.microsoft.com/office/powerpoint/2010/main" val="18528065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pic>
        <p:nvPicPr>
          <p:cNvPr id="3" name="Рисунок 2"/>
          <p:cNvPicPr>
            <a:picLocks noChangeAspect="1"/>
          </p:cNvPicPr>
          <p:nvPr/>
        </p:nvPicPr>
        <p:blipFill>
          <a:blip r:embed="rId3" cstate="print"/>
          <a:stretch>
            <a:fillRect/>
          </a:stretch>
        </p:blipFill>
        <p:spPr>
          <a:xfrm>
            <a:off x="1854924" y="2406810"/>
            <a:ext cx="9927771" cy="4291149"/>
          </a:xfrm>
          <a:prstGeom prst="rect">
            <a:avLst/>
          </a:prstGeom>
        </p:spPr>
      </p:pic>
      <p:sp>
        <p:nvSpPr>
          <p:cNvPr id="4" name="Прямоугольник 3"/>
          <p:cNvSpPr/>
          <p:nvPr/>
        </p:nvSpPr>
        <p:spPr>
          <a:xfrm>
            <a:off x="2312124" y="0"/>
            <a:ext cx="9013372" cy="2246769"/>
          </a:xfrm>
          <a:prstGeom prst="rect">
            <a:avLst/>
          </a:prstGeom>
        </p:spPr>
        <p:txBody>
          <a:bodyPr wrap="square">
            <a:spAutoFit/>
          </a:bodyPr>
          <a:lstStyle/>
          <a:p>
            <a:pPr algn="ct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Прикметною</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ознакою</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сучасного</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освітнього</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процесу</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є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змішане</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навчання</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що</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зумовлює</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поєднання</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традиційних</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і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новітніх</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технологій</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які</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в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результаті</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їх</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поєднання</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й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змішування</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допомагають</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реалізувати</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поставлені</a:t>
            </a:r>
            <a:r>
              <a:rPr lang="ru-RU" sz="2800" b="1" dirty="0"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ru-RU" sz="2800" b="1" dirty="0" err="1" smtClean="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завдання</a:t>
            </a:r>
            <a:endParaRPr lang="ru-RU" sz="28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50307077"/>
      </p:ext>
    </p:extLst>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pic>
        <p:nvPicPr>
          <p:cNvPr id="3" name="Рисунок 2"/>
          <p:cNvPicPr>
            <a:picLocks noChangeAspect="1"/>
          </p:cNvPicPr>
          <p:nvPr/>
        </p:nvPicPr>
        <p:blipFill>
          <a:blip r:embed="rId3" cstate="print"/>
          <a:stretch>
            <a:fillRect/>
          </a:stretch>
        </p:blipFill>
        <p:spPr>
          <a:xfrm>
            <a:off x="2115911" y="744583"/>
            <a:ext cx="9745163" cy="5747657"/>
          </a:xfrm>
          <a:prstGeom prst="rect">
            <a:avLst/>
          </a:prstGeom>
          <a:effectLst>
            <a:softEdge rad="63500"/>
          </a:effectLst>
        </p:spPr>
      </p:pic>
    </p:spTree>
    <p:extLst>
      <p:ext uri="{BB962C8B-B14F-4D97-AF65-F5344CB8AC3E}">
        <p14:creationId xmlns="" xmlns:p14="http://schemas.microsoft.com/office/powerpoint/2010/main" val="3133310255"/>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361" name="Rectangle 1"/>
          <p:cNvSpPr>
            <a:spLocks noChangeArrowheads="1"/>
          </p:cNvSpPr>
          <p:nvPr/>
        </p:nvSpPr>
        <p:spPr bwMode="auto">
          <a:xfrm>
            <a:off x="1939638" y="439776"/>
            <a:ext cx="9642762"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своїй діяльності колективи ЗЗСО керуються </a:t>
            </a:r>
            <a:r>
              <a:rPr kumimoji="0" lang="uk-UA" sz="24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основними нормативно-правовими актами,</a:t>
            </a: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зокрема </a:t>
            </a:r>
            <a:r>
              <a:rPr kumimoji="0" lang="uk-UA"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Конституцією України, Законами України «Про освіту», «Про загальну середню освіту», «Про забезпечення функціонування української мови як державної», Національною програмою «Освіта» («Україна XXI століття»), постановами Кабінету Міністрів України. </a:t>
            </a:r>
            <a:endParaRPr kumimoji="0" lang="uk-UA"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endParaRPr>
          </a:p>
          <a:p>
            <a:r>
              <a:rPr lang="uk-UA" sz="2000" dirty="0" smtClean="0">
                <a:latin typeface="Times New Roman" pitchFamily="18" charset="0"/>
                <a:cs typeface="Times New Roman" pitchFamily="18" charset="0"/>
              </a:rPr>
              <a:t>Відповідно до ст. 7 Закону «Про освіту» мовою освітнього простору в закладах освіти є державна мова. Але мало знати мову, треба вміти правильно нею користуватися. Основна вимога до мовлення сьогодні – це грамотність. Питання грамотності є актуальним в усьому світі. Починаючи з 1966 року ЮНЕСКО (Організація ООН з питань культури, науки та освіти) відзначає </a:t>
            </a:r>
            <a:r>
              <a:rPr lang="uk-UA" sz="2000" b="1" dirty="0" smtClean="0">
                <a:solidFill>
                  <a:srgbClr val="C00000"/>
                </a:solidFill>
                <a:latin typeface="Times New Roman" pitchFamily="18" charset="0"/>
                <a:cs typeface="Times New Roman" pitchFamily="18" charset="0"/>
              </a:rPr>
              <a:t>Міжнародний день грамотності (8 вересня</a:t>
            </a:r>
            <a:r>
              <a:rPr lang="uk-UA" sz="2000" b="1" dirty="0" smtClean="0">
                <a:latin typeface="Times New Roman" pitchFamily="18" charset="0"/>
                <a:cs typeface="Times New Roman" pitchFamily="18" charset="0"/>
              </a:rPr>
              <a:t>)</a:t>
            </a:r>
            <a:r>
              <a:rPr lang="uk-UA" sz="2000" dirty="0" smtClean="0">
                <a:latin typeface="Times New Roman" pitchFamily="18" charset="0"/>
                <a:cs typeface="Times New Roman" pitchFamily="18" charset="0"/>
              </a:rPr>
              <a:t>, намагаючись саме в такий спосіб мобілізувати міжнародну суспільну думку та привернути увагу суспільства, щоб викликати його інтерес до активізації зусиль, спрямованих на розповсюдження грамотності – однієї з головних сфер діяльності ЮНЕСКО.</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Виконання всіма учасниками освітнього процесу основних положень цих документів сприятиме створенню оптимального мовного простору в школі, а також необхідних умов для формування духовного світу учнів, цілісних світоглядних уявлень та загальнолюдських орієнтирів.</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487953290"/>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pic>
        <p:nvPicPr>
          <p:cNvPr id="3" name="Рисунок 2"/>
          <p:cNvPicPr>
            <a:picLocks noChangeAspect="1"/>
          </p:cNvPicPr>
          <p:nvPr/>
        </p:nvPicPr>
        <p:blipFill>
          <a:blip r:embed="rId3" cstate="print"/>
          <a:stretch>
            <a:fillRect/>
          </a:stretch>
        </p:blipFill>
        <p:spPr>
          <a:xfrm>
            <a:off x="1824646" y="444137"/>
            <a:ext cx="10234780" cy="5930537"/>
          </a:xfrm>
          <a:prstGeom prst="rect">
            <a:avLst/>
          </a:prstGeom>
          <a:effectLst>
            <a:softEdge rad="63500"/>
          </a:effectLst>
        </p:spPr>
      </p:pic>
    </p:spTree>
    <p:extLst>
      <p:ext uri="{BB962C8B-B14F-4D97-AF65-F5344CB8AC3E}">
        <p14:creationId xmlns="" xmlns:p14="http://schemas.microsoft.com/office/powerpoint/2010/main" val="2740235936"/>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0" y="0"/>
            <a:ext cx="12192000" cy="6858000"/>
          </a:xfrm>
          <a:prstGeom prst="rect">
            <a:avLst/>
          </a:prstGeom>
        </p:spPr>
      </p:pic>
      <p:sp>
        <p:nvSpPr>
          <p:cNvPr id="35843" name="Rectangle 3"/>
          <p:cNvSpPr>
            <a:spLocks noChangeArrowheads="1"/>
          </p:cNvSpPr>
          <p:nvPr/>
        </p:nvSpPr>
        <p:spPr bwMode="auto">
          <a:xfrm>
            <a:off x="2105890" y="375961"/>
            <a:ext cx="9413731"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2800" b="1" i="0" u="sng"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Реалізація реформи </a:t>
            </a:r>
            <a:r>
              <a:rPr kumimoji="0" lang="uk-UA" sz="2800" b="1" i="0" u="sng" strike="noStrike" cap="none" normalizeH="0" baseline="0" dirty="0" err="1" smtClean="0">
                <a:ln>
                  <a:noFill/>
                </a:ln>
                <a:solidFill>
                  <a:schemeClr val="accent6">
                    <a:lumMod val="50000"/>
                  </a:schemeClr>
                </a:solidFill>
                <a:effectLst/>
                <a:latin typeface="Times New Roman" pitchFamily="18" charset="0"/>
                <a:ea typeface="Calibri" pitchFamily="34" charset="0"/>
                <a:cs typeface="Times New Roman" pitchFamily="18" charset="0"/>
              </a:rPr>
              <a:t>“Нова</a:t>
            </a:r>
            <a:r>
              <a:rPr kumimoji="0" lang="uk-UA" sz="2800" b="1" i="0" u="sng"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 українська </a:t>
            </a:r>
            <a:r>
              <a:rPr kumimoji="0" lang="uk-UA" sz="2800" b="1" i="0" u="sng" strike="noStrike" cap="none" normalizeH="0" baseline="0" dirty="0" err="1" smtClean="0">
                <a:ln>
                  <a:noFill/>
                </a:ln>
                <a:solidFill>
                  <a:schemeClr val="accent6">
                    <a:lumMod val="50000"/>
                  </a:schemeClr>
                </a:solidFill>
                <a:effectLst/>
                <a:latin typeface="Times New Roman" pitchFamily="18" charset="0"/>
                <a:ea typeface="Calibri" pitchFamily="34" charset="0"/>
                <a:cs typeface="Times New Roman" pitchFamily="18" charset="0"/>
              </a:rPr>
              <a:t>школа”</a:t>
            </a:r>
            <a:r>
              <a:rPr kumimoji="0" lang="uk-UA" sz="2800" b="1" i="0" u="sng"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 в 5-9 класах</a:t>
            </a:r>
            <a:r>
              <a:rPr kumimoji="0" lang="uk-UA" sz="2800" b="1" i="0" u="sng"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 вересня 2021 року </a:t>
            </a:r>
            <a:r>
              <a:rPr kumimoji="0" lang="uk-UA"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почанається</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пілотування нового стандарту в 5-х класах. Для усіх учителів пілотних класів буде проведено навчання.</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Тут вчителям важливо ретельно вивчити, як працює стандарт. Від ключових </a:t>
            </a:r>
            <a:r>
              <a:rPr kumimoji="0" lang="uk-UA"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компетентностей</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наскрізних умінь до розкриття потенціалу мовно-літературної галузі, а також необхідно ознайомитися з Методичними рекомендаціями щодо оцінювання результатів </a:t>
            </a:r>
            <a:r>
              <a:rPr lang="uk-UA" sz="2400" dirty="0" smtClean="0">
                <a:latin typeface="Times New Roman" pitchFamily="18" charset="0"/>
                <a:cs typeface="Times New Roman" pitchFamily="18" charset="0"/>
              </a:rPr>
              <a:t>навчання учнів  четвертих класів Нової української школи, що затверджені наказом Міністерства освіти і науки України від 16.09.2020 № 1146. Особливу увагу звернути на критерії, за якими здійснюється формувальне та підсумкове оцінювання, щоби зберегти цінність формувального оцінювання.</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2464129" y="1728189"/>
            <a:ext cx="7895110" cy="2215991"/>
          </a:xfrm>
          <a:prstGeom prst="rect">
            <a:avLst/>
          </a:prstGeom>
          <a:noFill/>
        </p:spPr>
        <p:txBody>
          <a:bodyPr wrap="none" rtlCol="0">
            <a:spAutoFit/>
          </a:bodyPr>
          <a:lstStyle/>
          <a:p>
            <a:r>
              <a:rPr lang="uk-UA" sz="11500" dirty="0" smtClean="0">
                <a:solidFill>
                  <a:srgbClr val="00B0F0"/>
                </a:solidFill>
                <a:latin typeface="Gabriola" panose="04040605051002020D02" pitchFamily="82" charset="0"/>
              </a:rPr>
              <a:t>Дякую за увагу</a:t>
            </a:r>
            <a:r>
              <a:rPr lang="uk-UA" sz="13800" dirty="0" smtClean="0">
                <a:solidFill>
                  <a:srgbClr val="00B0F0"/>
                </a:solidFill>
              </a:rPr>
              <a:t>!</a:t>
            </a:r>
            <a:endParaRPr lang="ru-RU" sz="13800" dirty="0">
              <a:solidFill>
                <a:srgbClr val="00B0F0"/>
              </a:solidFill>
            </a:endParaRPr>
          </a:p>
        </p:txBody>
      </p:sp>
    </p:spTree>
    <p:extLst>
      <p:ext uri="{BB962C8B-B14F-4D97-AF65-F5344CB8AC3E}">
        <p14:creationId xmlns="" xmlns:p14="http://schemas.microsoft.com/office/powerpoint/2010/main" val="1546046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4818" name="Rectangle 2"/>
          <p:cNvSpPr>
            <a:spLocks noChangeArrowheads="1"/>
          </p:cNvSpPr>
          <p:nvPr/>
        </p:nvSpPr>
        <p:spPr bwMode="auto">
          <a:xfrm>
            <a:off x="2119745" y="467087"/>
            <a:ext cx="9019309"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Основні завдання у визначеному напрямку педагогічні колективи закладів повинні вбачати у створенні належних умов для поліпшення вивчення української мови з метою досягнення високого рівня володіння нею випускниками школи, розширенні сфери її функціонування, вихованні шанобливого ставлення до неї, зміцненні статусу української мови як державної. </a:t>
            </a:r>
          </a:p>
          <a:p>
            <a:pPr indent="449263" algn="just" fontAlgn="base">
              <a:spcBef>
                <a:spcPct val="0"/>
              </a:spcBef>
              <a:spcAft>
                <a:spcPct val="0"/>
              </a:spcAft>
            </a:pPr>
            <a:r>
              <a:rPr lang="uk-UA" sz="2400" b="1" u="sng" dirty="0" smtClean="0">
                <a:solidFill>
                  <a:schemeClr val="accent6">
                    <a:lumMod val="50000"/>
                  </a:schemeClr>
                </a:solidFill>
                <a:latin typeface="Times New Roman" pitchFamily="18" charset="0"/>
                <a:cs typeface="Times New Roman" pitchFamily="18" charset="0"/>
              </a:rPr>
              <a:t>З метою належної організації</a:t>
            </a:r>
            <a:r>
              <a:rPr lang="uk-UA" sz="24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цієї надважливої ділянки роботи</a:t>
            </a:r>
            <a:r>
              <a:rPr lang="uk-UA" sz="2400" b="1" dirty="0" smtClean="0">
                <a:solidFill>
                  <a:srgbClr val="C00000"/>
                </a:solidFill>
                <a:latin typeface="Times New Roman" pitchFamily="18" charset="0"/>
                <a:cs typeface="Times New Roman" pitchFamily="18" charset="0"/>
              </a:rPr>
              <a:t> рекомендуємо</a:t>
            </a:r>
            <a:r>
              <a:rPr lang="uk-UA" sz="2000" dirty="0" smtClean="0">
                <a:latin typeface="Times New Roman" pitchFamily="18" charset="0"/>
                <a:cs typeface="Times New Roman" pitchFamily="18" charset="0"/>
              </a:rPr>
              <a:t> запланувати на 2021/2022 </a:t>
            </a:r>
            <a:r>
              <a:rPr lang="uk-UA" sz="2000" dirty="0" err="1" smtClean="0">
                <a:latin typeface="Times New Roman" pitchFamily="18" charset="0"/>
                <a:cs typeface="Times New Roman" pitchFamily="18" charset="0"/>
              </a:rPr>
              <a:t>н.р</a:t>
            </a:r>
            <a:r>
              <a:rPr lang="uk-UA" sz="2000" dirty="0" smtClean="0">
                <a:latin typeface="Times New Roman" pitchFamily="18" charset="0"/>
                <a:cs typeface="Times New Roman" pitchFamily="18" charset="0"/>
              </a:rPr>
              <a:t>. та затвердити наказом керівника заходи, які проводитимуться у закладі, спрямовані на підвищення якості знань здобувачів освіти, залучення учнів і вчителів до популяризації української мови та культури, бо найголовніше у мовному питанні є те, що </a:t>
            </a:r>
            <a:r>
              <a:rPr lang="uk-UA" sz="2000" dirty="0" smtClean="0">
                <a:latin typeface="Times New Roman" pitchFamily="18" charset="0"/>
                <a:cs typeface="Times New Roman" pitchFamily="18" charset="0"/>
              </a:rPr>
              <a:t>вчителі</a:t>
            </a:r>
            <a:r>
              <a:rPr lang="uk-UA" sz="2000" dirty="0" smtClean="0">
                <a:latin typeface="Times New Roman" pitchFamily="18" charset="0"/>
                <a:cs typeface="Times New Roman" pitchFamily="18" charset="0"/>
              </a:rPr>
              <a:t>, зокрема не тільки української мови, повинні розвивати й популяризувати українську мову, починаючи, найперше, з себе та свого найближчого оточення. Безперечно, провідниками мовної політики в закладі є, в першу чергу, учителі української мови та літератури. Педагог під час виконання своїх безпосередніх обов’язків виступає в різних комунікативних ролях, тому високий рівень його лінгвістичної компетентності є невід’ємною умовою ефективної діяльності закладу освіти в цілому.</a:t>
            </a:r>
            <a:endParaRPr lang="ru-RU" sz="2000" dirty="0" smtClean="0">
              <a:latin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487953290"/>
      </p:ext>
    </p:extLst>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1802674" y="237197"/>
            <a:ext cx="10110652" cy="6155531"/>
          </a:xfrm>
          <a:prstGeom prst="rect">
            <a:avLst/>
          </a:prstGeom>
        </p:spPr>
        <p:txBody>
          <a:bodyPr wrap="square">
            <a:spAutoFit/>
          </a:bodyPr>
          <a:lstStyle/>
          <a:p>
            <a:pPr algn="ctr"/>
            <a:r>
              <a:rPr lang="ru-RU" sz="2400" b="1" i="0" dirty="0" smtClean="0">
                <a:solidFill>
                  <a:schemeClr val="accent1">
                    <a:lumMod val="75000"/>
                  </a:schemeClr>
                </a:solidFill>
                <a:effectLst/>
                <a:latin typeface="Times New Roman" panose="02020603050405020304" pitchFamily="18" charset="0"/>
                <a:cs typeface="Times New Roman" panose="02020603050405020304" pitchFamily="18" charset="0"/>
              </a:rPr>
              <a:t>2021/2022 </a:t>
            </a:r>
            <a:r>
              <a:rPr lang="ru-RU" sz="2400" b="1" i="0" dirty="0" err="1" smtClean="0">
                <a:solidFill>
                  <a:schemeClr val="accent1">
                    <a:lumMod val="75000"/>
                  </a:schemeClr>
                </a:solidFill>
                <a:effectLst/>
                <a:latin typeface="Times New Roman" panose="02020603050405020304" pitchFamily="18" charset="0"/>
                <a:cs typeface="Times New Roman" panose="02020603050405020304" pitchFamily="18" charset="0"/>
              </a:rPr>
              <a:t>навчальний</a:t>
            </a:r>
            <a:r>
              <a:rPr lang="ru-RU" sz="2400" b="1" i="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ru-RU" sz="2400" b="1" i="0" dirty="0" err="1" smtClean="0">
                <a:solidFill>
                  <a:schemeClr val="accent1">
                    <a:lumMod val="75000"/>
                  </a:schemeClr>
                </a:solidFill>
                <a:effectLst/>
                <a:latin typeface="Times New Roman" panose="02020603050405020304" pitchFamily="18" charset="0"/>
                <a:cs typeface="Times New Roman" panose="02020603050405020304" pitchFamily="18" charset="0"/>
              </a:rPr>
              <a:t>рік</a:t>
            </a:r>
            <a:r>
              <a:rPr lang="ru-RU" sz="2400" b="1" i="0" dirty="0" smtClean="0">
                <a:solidFill>
                  <a:schemeClr val="accent1">
                    <a:lumMod val="75000"/>
                  </a:schemeClr>
                </a:solidFill>
                <a:effectLst/>
                <a:latin typeface="Times New Roman" panose="02020603050405020304" pitchFamily="18" charset="0"/>
                <a:cs typeface="Times New Roman" panose="02020603050405020304" pitchFamily="18" charset="0"/>
              </a:rPr>
              <a:t> є </a:t>
            </a:r>
            <a:r>
              <a:rPr lang="ru-RU" sz="2400" b="1" i="0" dirty="0" err="1" smtClean="0">
                <a:solidFill>
                  <a:schemeClr val="accent1">
                    <a:lumMod val="75000"/>
                  </a:schemeClr>
                </a:solidFill>
                <a:effectLst/>
                <a:latin typeface="Times New Roman" panose="02020603050405020304" pitchFamily="18" charset="0"/>
                <a:cs typeface="Times New Roman" panose="02020603050405020304" pitchFamily="18" charset="0"/>
              </a:rPr>
              <a:t>перехідним</a:t>
            </a:r>
            <a:r>
              <a:rPr lang="ru-RU" sz="2400" b="1" i="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ru-RU" sz="2400" b="1" i="0" dirty="0" err="1" smtClean="0">
                <a:solidFill>
                  <a:schemeClr val="accent1">
                    <a:lumMod val="75000"/>
                  </a:schemeClr>
                </a:solidFill>
                <a:effectLst/>
                <a:latin typeface="Times New Roman" panose="02020603050405020304" pitchFamily="18" charset="0"/>
                <a:cs typeface="Times New Roman" panose="02020603050405020304" pitchFamily="18" charset="0"/>
              </a:rPr>
              <a:t>між</a:t>
            </a:r>
            <a:r>
              <a:rPr lang="ru-RU" sz="2400" b="1" i="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ru-RU" sz="2400" b="1" i="0" dirty="0" err="1" smtClean="0">
                <a:solidFill>
                  <a:schemeClr val="accent1">
                    <a:lumMod val="75000"/>
                  </a:schemeClr>
                </a:solidFill>
                <a:effectLst/>
                <a:latin typeface="Times New Roman" panose="02020603050405020304" pitchFamily="18" charset="0"/>
                <a:cs typeface="Times New Roman" panose="02020603050405020304" pitchFamily="18" charset="0"/>
              </a:rPr>
              <a:t>дією</a:t>
            </a:r>
            <a:r>
              <a:rPr lang="ru-RU" sz="2400" b="1" i="0" dirty="0" smtClean="0">
                <a:solidFill>
                  <a:schemeClr val="accent1">
                    <a:lumMod val="75000"/>
                  </a:schemeClr>
                </a:solidFill>
                <a:effectLst/>
                <a:latin typeface="Times New Roman" panose="02020603050405020304" pitchFamily="18" charset="0"/>
                <a:cs typeface="Times New Roman" panose="02020603050405020304" pitchFamily="18" charset="0"/>
              </a:rPr>
              <a:t> чинного Державного стандарту і </a:t>
            </a:r>
            <a:r>
              <a:rPr lang="ru-RU" sz="2400" b="1" i="0" dirty="0" err="1" smtClean="0">
                <a:solidFill>
                  <a:schemeClr val="accent1">
                    <a:lumMod val="75000"/>
                  </a:schemeClr>
                </a:solidFill>
                <a:effectLst/>
                <a:latin typeface="Times New Roman" panose="02020603050405020304" pitchFamily="18" charset="0"/>
                <a:cs typeface="Times New Roman" panose="02020603050405020304" pitchFamily="18" charset="0"/>
              </a:rPr>
              <a:t>впровадженням</a:t>
            </a:r>
            <a:r>
              <a:rPr lang="ru-RU" sz="2400" b="1" i="0" dirty="0" smtClean="0">
                <a:solidFill>
                  <a:schemeClr val="accent1">
                    <a:lumMod val="75000"/>
                  </a:schemeClr>
                </a:solidFill>
                <a:effectLst/>
                <a:latin typeface="Times New Roman" panose="02020603050405020304" pitchFamily="18" charset="0"/>
                <a:cs typeface="Times New Roman" panose="02020603050405020304" pitchFamily="18" charset="0"/>
              </a:rPr>
              <a:t> нового державного документа.</a:t>
            </a:r>
            <a:endParaRPr lang="ru-RU" sz="24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У </a:t>
            </a:r>
            <a:r>
              <a:rPr lang="ru-RU" dirty="0" err="1">
                <a:latin typeface="Times New Roman" panose="02020603050405020304" pitchFamily="18" charset="0"/>
                <a:cs typeface="Times New Roman" panose="02020603050405020304" pitchFamily="18" charset="0"/>
              </a:rPr>
              <a:t>вересні</a:t>
            </a:r>
            <a:r>
              <a:rPr lang="ru-RU" dirty="0">
                <a:latin typeface="Times New Roman" panose="02020603050405020304" pitchFamily="18" charset="0"/>
                <a:cs typeface="Times New Roman" panose="02020603050405020304" pitchFamily="18" charset="0"/>
              </a:rPr>
              <a:t> 2020 року </a:t>
            </a:r>
            <a:r>
              <a:rPr lang="ru-RU" dirty="0" err="1">
                <a:latin typeface="Times New Roman" panose="02020603050405020304" pitchFamily="18" charset="0"/>
                <a:cs typeface="Times New Roman" panose="02020603050405020304" pitchFamily="18" charset="0"/>
              </a:rPr>
              <a:t>Кабінетом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Міністрів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затверджено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Державний</a:t>
            </a:r>
            <a:r>
              <a:rPr lang="ru-RU" dirty="0">
                <a:latin typeface="Times New Roman" panose="02020603050405020304" pitchFamily="18" charset="0"/>
                <a:cs typeface="Times New Roman" panose="02020603050405020304" pitchFamily="18" charset="0"/>
              </a:rPr>
              <a:t> стандарт </a:t>
            </a:r>
            <a:r>
              <a:rPr lang="ru-RU" dirty="0" err="1">
                <a:latin typeface="Times New Roman" panose="02020603050405020304" pitchFamily="18" charset="0"/>
                <a:cs typeface="Times New Roman" panose="02020603050405020304" pitchFamily="18" charset="0"/>
              </a:rPr>
              <a:t>базової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середньої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Державний</a:t>
            </a:r>
            <a:r>
              <a:rPr lang="ru-RU" dirty="0">
                <a:latin typeface="Times New Roman" panose="02020603050405020304" pitchFamily="18" charset="0"/>
                <a:cs typeface="Times New Roman" panose="02020603050405020304" pitchFamily="18" charset="0"/>
              </a:rPr>
              <a:t> документ </a:t>
            </a:r>
            <a:r>
              <a:rPr lang="ru-RU" dirty="0" err="1">
                <a:latin typeface="Times New Roman" panose="02020603050405020304" pitchFamily="18" charset="0"/>
                <a:cs typeface="Times New Roman" panose="02020603050405020304" pitchFamily="18" charset="0"/>
              </a:rPr>
              <a:t>ґрунтується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Законі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освіту</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ctr"/>
            <a:r>
              <a:rPr lang="ru-RU" dirty="0" err="1" smtClean="0">
                <a:latin typeface="Times New Roman" panose="02020603050405020304" pitchFamily="18" charset="0"/>
                <a:cs typeface="Times New Roman" panose="02020603050405020304" pitchFamily="18" charset="0"/>
              </a:rPr>
              <a:t>Державний</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стандарт </a:t>
            </a:r>
            <a:r>
              <a:rPr lang="ru-RU" dirty="0" err="1">
                <a:latin typeface="Times New Roman" panose="02020603050405020304" pitchFamily="18" charset="0"/>
                <a:cs typeface="Times New Roman" panose="02020603050405020304" pitchFamily="18" charset="0"/>
              </a:rPr>
              <a:t>визначає</a:t>
            </a:r>
            <a:r>
              <a:rPr lang="ru-RU" dirty="0">
                <a:latin typeface="Times New Roman" panose="02020603050405020304" pitchFamily="18" charset="0"/>
                <a:cs typeface="Times New Roman" panose="02020603050405020304" pitchFamily="18" charset="0"/>
              </a:rPr>
              <a:t> мету та </a:t>
            </a:r>
            <a:r>
              <a:rPr lang="ru-RU" dirty="0" err="1">
                <a:latin typeface="Times New Roman" panose="02020603050405020304" pitchFamily="18" charset="0"/>
                <a:cs typeface="Times New Roman" panose="02020603050405020304" pitchFamily="18" charset="0"/>
              </a:rPr>
              <a:t>принципи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освітнього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процесу</a:t>
            </a:r>
            <a:r>
              <a:rPr lang="ru-RU" dirty="0">
                <a:latin typeface="Times New Roman" panose="02020603050405020304" pitchFamily="18" charset="0"/>
                <a:cs typeface="Times New Roman" panose="02020603050405020304" pitchFamily="18" charset="0"/>
              </a:rPr>
              <a:t> в закладах </a:t>
            </a:r>
            <a:r>
              <a:rPr lang="ru-RU" dirty="0" err="1">
                <a:latin typeface="Times New Roman" panose="02020603050405020304" pitchFamily="18" charset="0"/>
                <a:cs typeface="Times New Roman" panose="02020603050405020304" pitchFamily="18" charset="0"/>
              </a:rPr>
              <a:t>базової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середньої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загальну</a:t>
            </a:r>
            <a:r>
              <a:rPr lang="ru-RU" dirty="0">
                <a:latin typeface="Times New Roman" panose="02020603050405020304" pitchFamily="18" charset="0"/>
                <a:cs typeface="Times New Roman" panose="02020603050405020304" pitchFamily="18" charset="0"/>
              </a:rPr>
              <a:t> характеристику </a:t>
            </a:r>
            <a:r>
              <a:rPr lang="ru-RU" dirty="0" err="1">
                <a:latin typeface="Times New Roman" panose="02020603050405020304" pitchFamily="18" charset="0"/>
                <a:cs typeface="Times New Roman" panose="02020603050405020304" pitchFamily="18" charset="0"/>
              </a:rPr>
              <a:t>змісту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містить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вимоги</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обов’язкових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й </a:t>
            </a:r>
            <a:r>
              <a:rPr lang="ru-RU" dirty="0" err="1">
                <a:latin typeface="Times New Roman" panose="02020603050405020304" pitchFamily="18" charset="0"/>
                <a:cs typeface="Times New Roman" panose="02020603050405020304" pitchFamily="18" charset="0"/>
              </a:rPr>
              <a:t>орієнтири</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оцінювання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Документ </a:t>
            </a:r>
            <a:r>
              <a:rPr lang="ru-RU" dirty="0" err="1">
                <a:latin typeface="Times New Roman" panose="02020603050405020304" pitchFamily="18" charset="0"/>
                <a:cs typeface="Times New Roman" panose="02020603050405020304" pitchFamily="18" charset="0"/>
              </a:rPr>
              <a:t>відображає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ключові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компетентності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мають</a:t>
            </a:r>
            <a:r>
              <a:rPr lang="ru-RU" dirty="0">
                <a:latin typeface="Times New Roman" panose="02020603050405020304" pitchFamily="18" charset="0"/>
                <a:cs typeface="Times New Roman" panose="02020603050405020304" pitchFamily="18" charset="0"/>
              </a:rPr>
              <a:t> бути </a:t>
            </a:r>
            <a:r>
              <a:rPr lang="ru-RU" dirty="0" err="1">
                <a:latin typeface="Times New Roman" panose="02020603050405020304" pitchFamily="18" charset="0"/>
                <a:cs typeface="Times New Roman" panose="02020603050405020304" pitchFamily="18" charset="0"/>
              </a:rPr>
              <a:t>сформовані</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школярів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після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закінчення</a:t>
            </a:r>
            <a:r>
              <a:rPr lang="ru-RU" dirty="0">
                <a:latin typeface="Times New Roman" panose="02020603050405020304" pitchFamily="18" charset="0"/>
                <a:cs typeface="Times New Roman" panose="02020603050405020304" pitchFamily="18" charset="0"/>
              </a:rPr>
              <a:t> кожного з </a:t>
            </a:r>
            <a:r>
              <a:rPr lang="ru-RU" b="1" u="sng" dirty="0" err="1">
                <a:solidFill>
                  <a:schemeClr val="accent6">
                    <a:lumMod val="50000"/>
                  </a:schemeClr>
                </a:solidFill>
                <a:latin typeface="Times New Roman" panose="02020603050405020304" pitchFamily="18" charset="0"/>
                <a:cs typeface="Times New Roman" panose="02020603050405020304" pitchFamily="18" charset="0"/>
              </a:rPr>
              <a:t>двох</a:t>
            </a:r>
            <a:r>
              <a:rPr lang="ru-RU" b="1" u="sng" dirty="0">
                <a:solidFill>
                  <a:schemeClr val="accent6">
                    <a:lumMod val="50000"/>
                  </a:schemeClr>
                </a:solidFill>
                <a:latin typeface="Times New Roman" panose="02020603050405020304" pitchFamily="18" charset="0"/>
                <a:cs typeface="Times New Roman" panose="02020603050405020304" pitchFamily="18" charset="0"/>
              </a:rPr>
              <a:t> </a:t>
            </a:r>
            <a:r>
              <a:rPr lang="ru-RU" b="1" u="sng" dirty="0" err="1">
                <a:solidFill>
                  <a:schemeClr val="accent6">
                    <a:lumMod val="50000"/>
                  </a:schemeClr>
                </a:solidFill>
                <a:latin typeface="Times New Roman" panose="02020603050405020304" pitchFamily="18" charset="0"/>
                <a:cs typeface="Times New Roman" panose="02020603050405020304" pitchFamily="18" charset="0"/>
              </a:rPr>
              <a:t>циклів</a:t>
            </a:r>
            <a:r>
              <a:rPr lang="ru-RU" b="1" u="sng" dirty="0">
                <a:solidFill>
                  <a:schemeClr val="accent6">
                    <a:lumMod val="50000"/>
                  </a:schemeClr>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sz="2000" dirty="0" err="1">
                <a:solidFill>
                  <a:srgbClr val="C00000"/>
                </a:solidFill>
                <a:latin typeface="Times New Roman" panose="02020603050405020304" pitchFamily="18" charset="0"/>
                <a:cs typeface="Times New Roman" panose="02020603050405020304" pitchFamily="18" charset="0"/>
              </a:rPr>
              <a:t>адаптаційного</a:t>
            </a:r>
            <a:r>
              <a:rPr lang="ru-RU" sz="2000" dirty="0">
                <a:solidFill>
                  <a:srgbClr val="C00000"/>
                </a:solidFill>
                <a:latin typeface="Times New Roman" panose="02020603050405020304" pitchFamily="18" charset="0"/>
                <a:cs typeface="Times New Roman" panose="02020603050405020304" pitchFamily="18" charset="0"/>
              </a:rPr>
              <a:t> (5-6 </a:t>
            </a:r>
            <a:r>
              <a:rPr lang="ru-RU" sz="2000" dirty="0" err="1">
                <a:solidFill>
                  <a:srgbClr val="C00000"/>
                </a:solidFill>
                <a:latin typeface="Times New Roman" panose="02020603050405020304" pitchFamily="18" charset="0"/>
                <a:cs typeface="Times New Roman" panose="02020603050405020304" pitchFamily="18" charset="0"/>
              </a:rPr>
              <a:t>класи</a:t>
            </a:r>
            <a:r>
              <a:rPr lang="ru-RU" sz="2000" dirty="0">
                <a:solidFill>
                  <a:srgbClr val="C00000"/>
                </a:solidFill>
                <a:latin typeface="Times New Roman" panose="02020603050405020304" pitchFamily="18" charset="0"/>
                <a:cs typeface="Times New Roman" panose="02020603050405020304" pitchFamily="18" charset="0"/>
              </a:rPr>
              <a:t>) і базового предметного </a:t>
            </a:r>
            <a:r>
              <a:rPr lang="ru-RU" sz="2000" dirty="0" err="1">
                <a:solidFill>
                  <a:srgbClr val="C00000"/>
                </a:solidFill>
                <a:latin typeface="Times New Roman" panose="02020603050405020304" pitchFamily="18" charset="0"/>
                <a:cs typeface="Times New Roman" panose="02020603050405020304" pitchFamily="18" charset="0"/>
              </a:rPr>
              <a:t>навчання</a:t>
            </a:r>
            <a:r>
              <a:rPr lang="ru-RU" sz="2000" dirty="0">
                <a:solidFill>
                  <a:srgbClr val="C00000"/>
                </a:solidFill>
                <a:latin typeface="Times New Roman" panose="02020603050405020304" pitchFamily="18" charset="0"/>
                <a:cs typeface="Times New Roman" panose="02020603050405020304" pitchFamily="18" charset="0"/>
              </a:rPr>
              <a:t> (7-9 </a:t>
            </a:r>
            <a:r>
              <a:rPr lang="ru-RU" sz="2000" dirty="0" err="1">
                <a:solidFill>
                  <a:srgbClr val="C00000"/>
                </a:solidFill>
                <a:latin typeface="Times New Roman" panose="02020603050405020304" pitchFamily="18" charset="0"/>
                <a:cs typeface="Times New Roman" panose="02020603050405020304" pitchFamily="18" charset="0"/>
              </a:rPr>
              <a:t>класи</a:t>
            </a:r>
            <a:r>
              <a:rPr lang="ru-RU" sz="2000" dirty="0">
                <a:solidFill>
                  <a:srgbClr val="C00000"/>
                </a:solidFill>
                <a:latin typeface="Times New Roman" panose="02020603050405020304" pitchFamily="18" charset="0"/>
                <a:cs typeface="Times New Roman" panose="02020603050405020304" pitchFamily="18" charset="0"/>
              </a:rPr>
              <a:t>).</a:t>
            </a:r>
            <a:endParaRPr lang="ru-RU" dirty="0">
              <a:solidFill>
                <a:srgbClr val="C00000"/>
              </a:solidFill>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Для </a:t>
            </a:r>
            <a:r>
              <a:rPr lang="ru-RU" dirty="0" err="1">
                <a:latin typeface="Times New Roman" panose="02020603050405020304" pitchFamily="18" charset="0"/>
                <a:cs typeface="Times New Roman" panose="02020603050405020304" pitchFamily="18" charset="0"/>
              </a:rPr>
              <a:t>всіх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ключових</a:t>
            </a:r>
            <a:r>
              <a:rPr lang="ru-RU" dirty="0">
                <a:latin typeface="Times New Roman" panose="02020603050405020304" pitchFamily="18" charset="0"/>
                <a:cs typeface="Times New Roman" panose="02020603050405020304" pitchFamily="18" charset="0"/>
              </a:rPr>
              <a:t> компетентностей у </a:t>
            </a:r>
            <a:r>
              <a:rPr lang="ru-RU" dirty="0" err="1">
                <a:latin typeface="Times New Roman" panose="02020603050405020304" pitchFamily="18" charset="0"/>
                <a:cs typeface="Times New Roman" panose="02020603050405020304" pitchFamily="18" charset="0"/>
              </a:rPr>
              <a:t>документі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вміння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наскрізними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зокрема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читання</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розумінням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уміння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висловлювати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власну</a:t>
            </a:r>
            <a:r>
              <a:rPr lang="ru-RU" dirty="0">
                <a:latin typeface="Times New Roman" panose="02020603050405020304" pitchFamily="18" charset="0"/>
                <a:cs typeface="Times New Roman" panose="02020603050405020304" pitchFamily="18" charset="0"/>
              </a:rPr>
              <a:t> думку </a:t>
            </a:r>
            <a:r>
              <a:rPr lang="ru-RU" dirty="0" err="1">
                <a:latin typeface="Times New Roman" panose="02020603050405020304" pitchFamily="18" charset="0"/>
                <a:cs typeface="Times New Roman" panose="02020603050405020304" pitchFamily="18" charset="0"/>
              </a:rPr>
              <a:t>усно</a:t>
            </a:r>
            <a:r>
              <a:rPr lang="ru-RU" dirty="0">
                <a:latin typeface="Times New Roman" panose="02020603050405020304" pitchFamily="18" charset="0"/>
                <a:cs typeface="Times New Roman" panose="02020603050405020304" pitchFamily="18" charset="0"/>
              </a:rPr>
              <a:t> й </a:t>
            </a:r>
            <a:r>
              <a:rPr lang="ru-RU" dirty="0" err="1">
                <a:latin typeface="Times New Roman" panose="02020603050405020304" pitchFamily="18" charset="0"/>
                <a:cs typeface="Times New Roman" panose="02020603050405020304" pitchFamily="18" charset="0"/>
              </a:rPr>
              <a:t>письмово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критичне</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системне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мислення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здатність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логічно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обґрунтовувати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позицію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творча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ініціативність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уміння</a:t>
            </a:r>
            <a:r>
              <a:rPr lang="ru-RU" dirty="0">
                <a:latin typeface="Times New Roman" panose="02020603050405020304" pitchFamily="18" charset="0"/>
                <a:cs typeface="Times New Roman" panose="02020603050405020304" pitchFamily="18" charset="0"/>
              </a:rPr>
              <a:t> конструктивно </a:t>
            </a:r>
            <a:r>
              <a:rPr lang="ru-RU" dirty="0" err="1">
                <a:latin typeface="Times New Roman" panose="02020603050405020304" pitchFamily="18" charset="0"/>
                <a:cs typeface="Times New Roman" panose="02020603050405020304" pitchFamily="18" charset="0"/>
              </a:rPr>
              <a:t>керувати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емоціями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оцінювання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ризиків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розв’язування</a:t>
            </a:r>
            <a:r>
              <a:rPr lang="ru-RU" dirty="0">
                <a:latin typeface="Times New Roman" panose="02020603050405020304" pitchFamily="18" charset="0"/>
                <a:cs typeface="Times New Roman" panose="02020603050405020304" pitchFamily="18" charset="0"/>
              </a:rPr>
              <a:t> проблем, </a:t>
            </a:r>
            <a:r>
              <a:rPr lang="ru-RU" dirty="0" err="1">
                <a:latin typeface="Times New Roman" panose="02020603050405020304" pitchFamily="18" charset="0"/>
                <a:cs typeface="Times New Roman" panose="02020603050405020304" pitchFamily="18" charset="0"/>
              </a:rPr>
              <a:t>здатність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співпрацювати</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іншими</a:t>
            </a:r>
            <a:r>
              <a:rPr lang="ru-RU" dirty="0">
                <a:latin typeface="Times New Roman" panose="02020603050405020304" pitchFamily="18" charset="0"/>
                <a:cs typeface="Times New Roman" panose="02020603050405020304" pitchFamily="18" charset="0"/>
              </a:rPr>
              <a:t> людьми.</a:t>
            </a:r>
          </a:p>
          <a:p>
            <a:pPr algn="ctr"/>
            <a:r>
              <a:rPr lang="ru-RU" dirty="0">
                <a:latin typeface="Times New Roman" panose="02020603050405020304" pitchFamily="18" charset="0"/>
                <a:cs typeface="Times New Roman" panose="02020603050405020304" pitchFamily="18" charset="0"/>
              </a:rPr>
              <a:t>У Державному </a:t>
            </a:r>
            <a:r>
              <a:rPr lang="ru-RU" dirty="0" err="1">
                <a:latin typeface="Times New Roman" panose="02020603050405020304" pitchFamily="18" charset="0"/>
                <a:cs typeface="Times New Roman" panose="02020603050405020304" pitchFamily="18" charset="0"/>
              </a:rPr>
              <a:t>стандарті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зміст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ключової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компетентності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вільне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володіння</a:t>
            </a:r>
            <a:r>
              <a:rPr lang="ru-RU" dirty="0">
                <a:latin typeface="Times New Roman" panose="02020603050405020304" pitchFamily="18" charset="0"/>
                <a:cs typeface="Times New Roman" panose="02020603050405020304" pitchFamily="18" charset="0"/>
              </a:rPr>
              <a:t> державною </a:t>
            </a:r>
            <a:r>
              <a:rPr lang="ru-RU" dirty="0" err="1">
                <a:latin typeface="Times New Roman" panose="02020603050405020304" pitchFamily="18" charset="0"/>
                <a:cs typeface="Times New Roman" panose="02020603050405020304" pitchFamily="18" charset="0"/>
              </a:rPr>
              <a:t>мовою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обов’язкові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здобувачів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до засад та </a:t>
            </a:r>
            <a:r>
              <a:rPr lang="ru-RU" dirty="0" err="1">
                <a:latin typeface="Times New Roman" panose="02020603050405020304" pitchFamily="18" charset="0"/>
                <a:cs typeface="Times New Roman" panose="02020603050405020304" pitchFamily="18" charset="0"/>
              </a:rPr>
              <a:t>принципів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Концепції</a:t>
            </a:r>
            <a:r>
              <a:rPr lang="ru-RU" dirty="0">
                <a:latin typeface="Times New Roman" panose="02020603050405020304" pitchFamily="18" charset="0"/>
                <a:cs typeface="Times New Roman" panose="02020603050405020304" pitchFamily="18" charset="0"/>
              </a:rPr>
              <a:t> НУШ. </a:t>
            </a:r>
            <a:r>
              <a:rPr lang="ru-RU" dirty="0" err="1">
                <a:latin typeface="Times New Roman" panose="02020603050405020304" pitchFamily="18" charset="0"/>
                <a:cs typeface="Times New Roman" panose="02020603050405020304" pitchFamily="18" charset="0"/>
              </a:rPr>
              <a:t>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буде </a:t>
            </a:r>
            <a:r>
              <a:rPr lang="ru-RU" dirty="0" err="1">
                <a:latin typeface="Times New Roman" panose="02020603050405020304" pitchFamily="18" charset="0"/>
                <a:cs typeface="Times New Roman" panose="02020603050405020304" pitchFamily="18" charset="0"/>
              </a:rPr>
              <a:t>застосовано</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здобувачів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середньої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починаючи</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вересня</a:t>
            </a:r>
            <a:r>
              <a:rPr lang="ru-RU" dirty="0">
                <a:latin typeface="Times New Roman" panose="02020603050405020304" pitchFamily="18" charset="0"/>
                <a:cs typeface="Times New Roman" panose="02020603050405020304" pitchFamily="18" charset="0"/>
              </a:rPr>
              <a:t> 2022 року. </a:t>
            </a:r>
            <a:r>
              <a:rPr lang="ru-RU" dirty="0" err="1">
                <a:latin typeface="Times New Roman" panose="02020603050405020304" pitchFamily="18" charset="0"/>
                <a:cs typeface="Times New Roman" panose="02020603050405020304" pitchFamily="18" charset="0"/>
              </a:rPr>
              <a:t>Тобто</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новим</a:t>
            </a:r>
            <a:r>
              <a:rPr lang="ru-RU" dirty="0">
                <a:latin typeface="Times New Roman" panose="02020603050405020304" pitchFamily="18" charset="0"/>
                <a:cs typeface="Times New Roman" panose="02020603050405020304" pitchFamily="18" charset="0"/>
              </a:rPr>
              <a:t> стандартом </a:t>
            </a:r>
            <a:r>
              <a:rPr lang="ru-RU" dirty="0" err="1">
                <a:latin typeface="Times New Roman" panose="02020603050405020304" pitchFamily="18" charset="0"/>
                <a:cs typeface="Times New Roman" panose="02020603050405020304" pitchFamily="18" charset="0"/>
              </a:rPr>
              <a:t>розпочнуть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зараз </a:t>
            </a:r>
            <a:r>
              <a:rPr lang="ru-RU" dirty="0" err="1">
                <a:latin typeface="Times New Roman" panose="02020603050405020304" pitchFamily="18" charset="0"/>
                <a:cs typeface="Times New Roman" panose="02020603050405020304" pitchFamily="18" charset="0"/>
              </a:rPr>
              <a:t>є</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четвертокласниками</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школи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86873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0" y="0"/>
            <a:ext cx="12192000" cy="6858000"/>
          </a:xfrm>
          <a:prstGeom prst="rect">
            <a:avLst/>
          </a:prstGeom>
        </p:spPr>
      </p:pic>
      <p:sp>
        <p:nvSpPr>
          <p:cNvPr id="5" name="Прямоугольник 4"/>
          <p:cNvSpPr/>
          <p:nvPr/>
        </p:nvSpPr>
        <p:spPr>
          <a:xfrm>
            <a:off x="2852057" y="226253"/>
            <a:ext cx="7820297" cy="1569660"/>
          </a:xfrm>
          <a:prstGeom prst="rect">
            <a:avLst/>
          </a:prstGeom>
        </p:spPr>
        <p:txBody>
          <a:bodyPr wrap="square">
            <a:spAutoFit/>
          </a:bodyPr>
          <a:lstStyle/>
          <a:p>
            <a:pPr algn="ctr"/>
            <a:r>
              <a:rPr lang="uk-UA"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У 2021/2022 </a:t>
            </a:r>
            <a:r>
              <a:rPr lang="ru-RU" sz="3200" dirty="0" smtClean="0">
                <a:ln w="0"/>
                <a:solidFill>
                  <a:srgbClr val="FF0000"/>
                </a:solidFill>
                <a:effectLst>
                  <a:outerShdw blurRad="38100" dist="19050" dir="2700000" algn="tl" rotWithShape="0">
                    <a:schemeClr val="dk1">
                      <a:alpha val="40000"/>
                    </a:schemeClr>
                  </a:outerShdw>
                </a:effectLst>
              </a:rPr>
              <a:t> </a:t>
            </a:r>
            <a:r>
              <a:rPr lang="ru-RU" sz="3200" dirty="0" err="1">
                <a:ln w="0"/>
                <a:solidFill>
                  <a:srgbClr val="FF0000"/>
                </a:solidFill>
                <a:effectLst>
                  <a:outerShdw blurRad="38100" dist="19050" dir="2700000" algn="tl" rotWithShape="0">
                    <a:schemeClr val="dk1">
                      <a:alpha val="40000"/>
                    </a:schemeClr>
                  </a:outerShdw>
                </a:effectLst>
              </a:rPr>
              <a:t>навчальному</a:t>
            </a:r>
            <a:r>
              <a:rPr lang="ru-RU" sz="3200" dirty="0">
                <a:ln w="0"/>
                <a:solidFill>
                  <a:srgbClr val="FF0000"/>
                </a:solidFill>
                <a:effectLst>
                  <a:outerShdw blurRad="38100" dist="19050" dir="2700000" algn="tl" rotWithShape="0">
                    <a:schemeClr val="dk1">
                      <a:alpha val="40000"/>
                    </a:schemeClr>
                  </a:outerShdw>
                </a:effectLst>
              </a:rPr>
              <a:t> </a:t>
            </a:r>
            <a:r>
              <a:rPr lang="ru-RU" sz="3200" dirty="0" err="1">
                <a:ln w="0"/>
                <a:solidFill>
                  <a:srgbClr val="FF0000"/>
                </a:solidFill>
                <a:effectLst>
                  <a:outerShdw blurRad="38100" dist="19050" dir="2700000" algn="tl" rotWithShape="0">
                    <a:schemeClr val="dk1">
                      <a:alpha val="40000"/>
                    </a:schemeClr>
                  </a:outerShdw>
                </a:effectLst>
              </a:rPr>
              <a:t>році</a:t>
            </a:r>
            <a:r>
              <a:rPr lang="ru-RU" sz="3200" dirty="0">
                <a:ln w="0"/>
                <a:solidFill>
                  <a:srgbClr val="FF0000"/>
                </a:solidFill>
                <a:effectLst>
                  <a:outerShdw blurRad="38100" dist="19050" dir="2700000" algn="tl" rotWithShape="0">
                    <a:schemeClr val="dk1">
                      <a:alpha val="40000"/>
                    </a:schemeClr>
                  </a:outerShdw>
                </a:effectLst>
              </a:rPr>
              <a:t> </a:t>
            </a:r>
            <a:r>
              <a:rPr lang="ru-RU" sz="3200" dirty="0" err="1">
                <a:ln w="0"/>
                <a:solidFill>
                  <a:srgbClr val="FF0000"/>
                </a:solidFill>
                <a:effectLst>
                  <a:outerShdw blurRad="38100" dist="19050" dir="2700000" algn="tl" rotWithShape="0">
                    <a:schemeClr val="dk1">
                      <a:alpha val="40000"/>
                    </a:schemeClr>
                  </a:outerShdw>
                </a:effectLst>
              </a:rPr>
              <a:t>вивчення</a:t>
            </a:r>
            <a:r>
              <a:rPr lang="ru-RU" sz="3200" dirty="0">
                <a:ln w="0"/>
                <a:solidFill>
                  <a:srgbClr val="FF0000"/>
                </a:solidFill>
                <a:effectLst>
                  <a:outerShdw blurRad="38100" dist="19050" dir="2700000" algn="tl" rotWithShape="0">
                    <a:schemeClr val="dk1">
                      <a:alpha val="40000"/>
                    </a:schemeClr>
                  </a:outerShdw>
                </a:effectLst>
              </a:rPr>
              <a:t> </a:t>
            </a:r>
            <a:r>
              <a:rPr lang="ru-RU" sz="3200" dirty="0" err="1">
                <a:ln w="0"/>
                <a:solidFill>
                  <a:srgbClr val="FF0000"/>
                </a:solidFill>
                <a:effectLst>
                  <a:outerShdw blurRad="38100" dist="19050" dir="2700000" algn="tl" rotWithShape="0">
                    <a:schemeClr val="dk1">
                      <a:alpha val="40000"/>
                    </a:schemeClr>
                  </a:outerShdw>
                </a:effectLst>
              </a:rPr>
              <a:t>української</a:t>
            </a:r>
            <a:r>
              <a:rPr lang="ru-RU" sz="3200" dirty="0">
                <a:ln w="0"/>
                <a:solidFill>
                  <a:srgbClr val="FF0000"/>
                </a:solidFill>
                <a:effectLst>
                  <a:outerShdw blurRad="38100" dist="19050" dir="2700000" algn="tl" rotWithShape="0">
                    <a:schemeClr val="dk1">
                      <a:alpha val="40000"/>
                    </a:schemeClr>
                  </a:outerShdw>
                </a:effectLst>
              </a:rPr>
              <a:t> </a:t>
            </a:r>
            <a:r>
              <a:rPr lang="ru-RU" sz="3200" dirty="0" err="1">
                <a:ln w="0"/>
                <a:solidFill>
                  <a:srgbClr val="FF0000"/>
                </a:solidFill>
                <a:effectLst>
                  <a:outerShdw blurRad="38100" dist="19050" dir="2700000" algn="tl" rotWithShape="0">
                    <a:schemeClr val="dk1">
                      <a:alpha val="40000"/>
                    </a:schemeClr>
                  </a:outerShdw>
                </a:effectLst>
              </a:rPr>
              <a:t>мови</a:t>
            </a:r>
            <a:r>
              <a:rPr lang="ru-RU" sz="3200" dirty="0">
                <a:ln w="0"/>
                <a:solidFill>
                  <a:srgbClr val="FF0000"/>
                </a:solidFill>
                <a:effectLst>
                  <a:outerShdw blurRad="38100" dist="19050" dir="2700000" algn="tl" rotWithShape="0">
                    <a:schemeClr val="dk1">
                      <a:alpha val="40000"/>
                    </a:schemeClr>
                  </a:outerShdw>
                </a:effectLst>
              </a:rPr>
              <a:t> </a:t>
            </a:r>
            <a:r>
              <a:rPr lang="ru-RU" sz="3200" dirty="0" err="1">
                <a:ln w="0"/>
                <a:solidFill>
                  <a:srgbClr val="FF0000"/>
                </a:solidFill>
                <a:effectLst>
                  <a:outerShdw blurRad="38100" dist="19050" dir="2700000" algn="tl" rotWithShape="0">
                    <a:schemeClr val="dk1">
                      <a:alpha val="40000"/>
                    </a:schemeClr>
                  </a:outerShdw>
                </a:effectLst>
              </a:rPr>
              <a:t>здійснюватиметься</a:t>
            </a:r>
            <a:r>
              <a:rPr lang="ru-RU" sz="3200" dirty="0">
                <a:ln w="0"/>
                <a:solidFill>
                  <a:srgbClr val="FF0000"/>
                </a:solidFill>
                <a:effectLst>
                  <a:outerShdw blurRad="38100" dist="19050" dir="2700000" algn="tl" rotWithShape="0">
                    <a:schemeClr val="dk1">
                      <a:alpha val="40000"/>
                    </a:schemeClr>
                  </a:outerShdw>
                </a:effectLst>
              </a:rPr>
              <a:t> за такими </a:t>
            </a:r>
            <a:r>
              <a:rPr lang="ru-RU" sz="3200" dirty="0" err="1">
                <a:ln w="0"/>
                <a:solidFill>
                  <a:srgbClr val="FF0000"/>
                </a:solidFill>
                <a:effectLst>
                  <a:outerShdw blurRad="38100" dist="19050" dir="2700000" algn="tl" rotWithShape="0">
                    <a:schemeClr val="dk1">
                      <a:alpha val="40000"/>
                    </a:schemeClr>
                  </a:outerShdw>
                </a:effectLst>
              </a:rPr>
              <a:t>програмами</a:t>
            </a:r>
            <a:r>
              <a:rPr lang="ru-RU" sz="3200" dirty="0" smtClean="0">
                <a:ln w="0"/>
                <a:solidFill>
                  <a:srgbClr val="FF0000"/>
                </a:solidFill>
                <a:effectLst>
                  <a:outerShdw blurRad="38100" dist="19050" dir="2700000" algn="tl" rotWithShape="0">
                    <a:schemeClr val="dk1">
                      <a:alpha val="40000"/>
                    </a:schemeClr>
                  </a:outerShdw>
                </a:effectLst>
              </a:rPr>
              <a:t>:</a:t>
            </a:r>
            <a:endParaRPr lang="ru-RU" sz="3200" dirty="0">
              <a:ln w="0"/>
              <a:solidFill>
                <a:srgbClr val="FF0000"/>
              </a:solidFill>
              <a:effectLst>
                <a:outerShdw blurRad="38100" dist="19050" dir="2700000" algn="tl" rotWithShape="0">
                  <a:schemeClr val="dk1">
                    <a:alpha val="40000"/>
                  </a:schemeClr>
                </a:outerShdw>
              </a:effectLst>
            </a:endParaRPr>
          </a:p>
        </p:txBody>
      </p:sp>
      <p:sp>
        <p:nvSpPr>
          <p:cNvPr id="6" name="Блок-схема: перфолента 5"/>
          <p:cNvSpPr/>
          <p:nvPr/>
        </p:nvSpPr>
        <p:spPr>
          <a:xfrm>
            <a:off x="1807026" y="1833852"/>
            <a:ext cx="4767944" cy="3005311"/>
          </a:xfrm>
          <a:prstGeom prst="flowChartPunchedTap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solidFill>
                  <a:srgbClr val="FFFF00"/>
                </a:solidFill>
                <a:latin typeface="Times New Roman" panose="02020603050405020304" pitchFamily="18" charset="0"/>
                <a:cs typeface="Times New Roman" panose="02020603050405020304" pitchFamily="18" charset="0"/>
              </a:rPr>
              <a:t>у 5 – 9 </a:t>
            </a:r>
            <a:r>
              <a:rPr lang="ru-RU" sz="2800" b="1" u="sng" dirty="0" err="1" smtClean="0">
                <a:solidFill>
                  <a:srgbClr val="FFFF00"/>
                </a:solidFill>
                <a:latin typeface="Times New Roman" panose="02020603050405020304" pitchFamily="18" charset="0"/>
                <a:cs typeface="Times New Roman" panose="02020603050405020304" pitchFamily="18" charset="0"/>
              </a:rPr>
              <a:t>класах</a:t>
            </a:r>
            <a:endParaRPr lang="ru-RU" sz="2800" b="1" u="sng" dirty="0" smtClean="0">
              <a:solidFill>
                <a:srgbClr val="FFFF00"/>
              </a:solidFill>
              <a:latin typeface="Times New Roman" panose="02020603050405020304" pitchFamily="18" charset="0"/>
              <a:cs typeface="Times New Roman" panose="02020603050405020304" pitchFamily="18" charset="0"/>
            </a:endParaRPr>
          </a:p>
          <a:p>
            <a:pPr algn="ctr"/>
            <a:r>
              <a:rPr lang="ru-RU" sz="2400" b="1" dirty="0" smtClean="0">
                <a:solidFill>
                  <a:srgbClr val="FFFF00"/>
                </a:solidFill>
                <a:latin typeface="Times New Roman" panose="02020603050405020304" pitchFamily="18" charset="0"/>
                <a:cs typeface="Times New Roman" panose="02020603050405020304" pitchFamily="18" charset="0"/>
              </a:rPr>
              <a:t> за </a:t>
            </a:r>
            <a:r>
              <a:rPr lang="ru-RU" sz="2400" b="1" dirty="0" err="1" smtClean="0">
                <a:solidFill>
                  <a:srgbClr val="FFFF00"/>
                </a:solidFill>
                <a:latin typeface="Times New Roman" panose="02020603050405020304" pitchFamily="18" charset="0"/>
                <a:cs typeface="Times New Roman" panose="02020603050405020304" pitchFamily="18" charset="0"/>
              </a:rPr>
              <a:t>навчальною</a:t>
            </a:r>
            <a:r>
              <a:rPr lang="ru-RU" sz="2400" b="1" dirty="0" smtClean="0">
                <a:solidFill>
                  <a:srgbClr val="FFFF00"/>
                </a:solidFill>
                <a:latin typeface="Times New Roman" panose="02020603050405020304" pitchFamily="18" charset="0"/>
                <a:cs typeface="Times New Roman" panose="02020603050405020304" pitchFamily="18" charset="0"/>
              </a:rPr>
              <a:t> </a:t>
            </a:r>
            <a:r>
              <a:rPr lang="ru-RU" sz="2400" b="1" dirty="0" err="1" smtClean="0">
                <a:solidFill>
                  <a:srgbClr val="FFFF00"/>
                </a:solidFill>
                <a:latin typeface="Times New Roman" panose="02020603050405020304" pitchFamily="18" charset="0"/>
                <a:cs typeface="Times New Roman" panose="02020603050405020304" pitchFamily="18" charset="0"/>
              </a:rPr>
              <a:t>програмою</a:t>
            </a:r>
            <a:r>
              <a:rPr lang="ru-RU" sz="2400" b="1" dirty="0" smtClean="0">
                <a:solidFill>
                  <a:srgbClr val="FFFF00"/>
                </a:solidFill>
                <a:latin typeface="Times New Roman" panose="02020603050405020304" pitchFamily="18" charset="0"/>
                <a:cs typeface="Times New Roman" panose="02020603050405020304" pitchFamily="18" charset="0"/>
              </a:rPr>
              <a:t> </a:t>
            </a:r>
            <a:r>
              <a:rPr lang="ru-RU" sz="2400" b="1" dirty="0" err="1" smtClean="0">
                <a:solidFill>
                  <a:srgbClr val="FFFF00"/>
                </a:solidFill>
                <a:latin typeface="Times New Roman" panose="02020603050405020304" pitchFamily="18" charset="0"/>
                <a:cs typeface="Times New Roman" panose="02020603050405020304" pitchFamily="18" charset="0"/>
              </a:rPr>
              <a:t>зі</a:t>
            </a:r>
            <a:r>
              <a:rPr lang="ru-RU" sz="2400" b="1" dirty="0" smtClean="0">
                <a:solidFill>
                  <a:srgbClr val="FFFF00"/>
                </a:solidFill>
                <a:latin typeface="Times New Roman" panose="02020603050405020304" pitchFamily="18" charset="0"/>
                <a:cs typeface="Times New Roman" panose="02020603050405020304" pitchFamily="18" charset="0"/>
              </a:rPr>
              <a:t> </a:t>
            </a:r>
            <a:r>
              <a:rPr lang="ru-RU" sz="2400" b="1" dirty="0" err="1" smtClean="0">
                <a:solidFill>
                  <a:srgbClr val="FFFF00"/>
                </a:solidFill>
                <a:latin typeface="Times New Roman" panose="02020603050405020304" pitchFamily="18" charset="0"/>
                <a:cs typeface="Times New Roman" panose="02020603050405020304" pitchFamily="18" charset="0"/>
              </a:rPr>
              <a:t>змінами</a:t>
            </a:r>
            <a:r>
              <a:rPr lang="ru-RU" sz="2400" b="1" dirty="0" smtClean="0">
                <a:solidFill>
                  <a:srgbClr val="FFFF00"/>
                </a:solidFill>
                <a:latin typeface="Times New Roman" panose="02020603050405020304" pitchFamily="18" charset="0"/>
                <a:cs typeface="Times New Roman" panose="02020603050405020304" pitchFamily="18" charset="0"/>
              </a:rPr>
              <a:t>, </a:t>
            </a:r>
            <a:r>
              <a:rPr lang="ru-RU" sz="2400" b="1" dirty="0" err="1" smtClean="0">
                <a:solidFill>
                  <a:srgbClr val="FFFF00"/>
                </a:solidFill>
                <a:latin typeface="Times New Roman" panose="02020603050405020304" pitchFamily="18" charset="0"/>
                <a:cs typeface="Times New Roman" panose="02020603050405020304" pitchFamily="18" charset="0"/>
              </a:rPr>
              <a:t>затвердженими</a:t>
            </a:r>
            <a:r>
              <a:rPr lang="ru-RU" sz="2400" b="1" dirty="0" smtClean="0">
                <a:solidFill>
                  <a:srgbClr val="FFFF00"/>
                </a:solidFill>
                <a:latin typeface="Times New Roman" panose="02020603050405020304" pitchFamily="18" charset="0"/>
                <a:cs typeface="Times New Roman" panose="02020603050405020304" pitchFamily="18" charset="0"/>
              </a:rPr>
              <a:t> наказом МОН </a:t>
            </a:r>
            <a:r>
              <a:rPr lang="ru-RU" sz="2400" b="1" dirty="0" err="1" smtClean="0">
                <a:solidFill>
                  <a:srgbClr val="FFFF00"/>
                </a:solidFill>
                <a:latin typeface="Times New Roman" panose="02020603050405020304" pitchFamily="18" charset="0"/>
                <a:cs typeface="Times New Roman" panose="02020603050405020304" pitchFamily="18" charset="0"/>
              </a:rPr>
              <a:t>від</a:t>
            </a:r>
            <a:r>
              <a:rPr lang="ru-RU" sz="2400" b="1" dirty="0" smtClean="0">
                <a:solidFill>
                  <a:srgbClr val="FFFF00"/>
                </a:solidFill>
                <a:latin typeface="Times New Roman" panose="02020603050405020304" pitchFamily="18" charset="0"/>
                <a:cs typeface="Times New Roman" panose="02020603050405020304" pitchFamily="18" charset="0"/>
              </a:rPr>
              <a:t> 07.06.2017 № 804;</a:t>
            </a:r>
            <a:endParaRPr lang="ru-RU" sz="2400" b="1" dirty="0">
              <a:solidFill>
                <a:srgbClr val="FFFF00"/>
              </a:solidFill>
              <a:latin typeface="Times New Roman" panose="02020603050405020304" pitchFamily="18" charset="0"/>
              <a:cs typeface="Times New Roman" panose="02020603050405020304" pitchFamily="18" charset="0"/>
            </a:endParaRPr>
          </a:p>
        </p:txBody>
      </p:sp>
      <p:sp>
        <p:nvSpPr>
          <p:cNvPr id="7" name="Блок-схема: перфолента 6"/>
          <p:cNvSpPr/>
          <p:nvPr/>
        </p:nvSpPr>
        <p:spPr>
          <a:xfrm>
            <a:off x="6964678" y="1730205"/>
            <a:ext cx="4850676" cy="3108958"/>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solidFill>
                  <a:schemeClr val="accent1">
                    <a:lumMod val="50000"/>
                  </a:schemeClr>
                </a:solidFill>
                <a:latin typeface="Times New Roman" panose="02020603050405020304" pitchFamily="18" charset="0"/>
                <a:cs typeface="Times New Roman" panose="02020603050405020304" pitchFamily="18" charset="0"/>
              </a:rPr>
              <a:t>у 10 ‒ 11 </a:t>
            </a:r>
            <a:r>
              <a:rPr lang="ru-RU" sz="2800" b="1" u="sng" dirty="0" err="1" smtClean="0">
                <a:solidFill>
                  <a:schemeClr val="accent1">
                    <a:lumMod val="50000"/>
                  </a:schemeClr>
                </a:solidFill>
                <a:latin typeface="Times New Roman" panose="02020603050405020304" pitchFamily="18" charset="0"/>
                <a:cs typeface="Times New Roman" panose="02020603050405020304" pitchFamily="18" charset="0"/>
              </a:rPr>
              <a:t>класах</a:t>
            </a:r>
            <a:r>
              <a:rPr lang="ru-RU" sz="2800" b="1" u="sng" dirty="0" smtClean="0">
                <a:solidFill>
                  <a:schemeClr val="accent1">
                    <a:lumMod val="50000"/>
                  </a:schemeClr>
                </a:solidFill>
                <a:latin typeface="Times New Roman" panose="02020603050405020304" pitchFamily="18" charset="0"/>
                <a:cs typeface="Times New Roman" panose="02020603050405020304" pitchFamily="18" charset="0"/>
              </a:rPr>
              <a:t> </a:t>
            </a:r>
          </a:p>
          <a:p>
            <a:pPr algn="ct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за </a:t>
            </a:r>
            <a:r>
              <a:rPr lang="ru-RU" sz="2400" b="1" dirty="0" err="1" smtClean="0">
                <a:solidFill>
                  <a:schemeClr val="accent1">
                    <a:lumMod val="50000"/>
                  </a:schemeClr>
                </a:solidFill>
                <a:latin typeface="Times New Roman" panose="02020603050405020304" pitchFamily="18" charset="0"/>
                <a:cs typeface="Times New Roman" panose="02020603050405020304" pitchFamily="18" charset="0"/>
              </a:rPr>
              <a:t>навчальними</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50000"/>
                  </a:schemeClr>
                </a:solidFill>
                <a:latin typeface="Times New Roman" panose="02020603050405020304" pitchFamily="18" charset="0"/>
                <a:cs typeface="Times New Roman" panose="02020603050405020304" pitchFamily="18" charset="0"/>
              </a:rPr>
              <a:t>програмами</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50000"/>
                  </a:schemeClr>
                </a:solidFill>
                <a:latin typeface="Times New Roman" panose="02020603050405020304" pitchFamily="18" charset="0"/>
                <a:cs typeface="Times New Roman" panose="02020603050405020304" pitchFamily="18" charset="0"/>
              </a:rPr>
              <a:t>рівень</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стандарту та </a:t>
            </a:r>
            <a:r>
              <a:rPr lang="ru-RU" sz="2400" b="1" dirty="0" err="1" smtClean="0">
                <a:solidFill>
                  <a:schemeClr val="accent1">
                    <a:lumMod val="50000"/>
                  </a:schemeClr>
                </a:solidFill>
                <a:latin typeface="Times New Roman" panose="02020603050405020304" pitchFamily="18" charset="0"/>
                <a:cs typeface="Times New Roman" panose="02020603050405020304" pitchFamily="18" charset="0"/>
              </a:rPr>
              <a:t>профільний</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50000"/>
                  </a:schemeClr>
                </a:solidFill>
                <a:latin typeface="Times New Roman" panose="02020603050405020304" pitchFamily="18" charset="0"/>
                <a:cs typeface="Times New Roman" panose="02020603050405020304" pitchFamily="18" charset="0"/>
              </a:rPr>
              <a:t>рівень</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50000"/>
                  </a:schemeClr>
                </a:solidFill>
                <a:latin typeface="Times New Roman" panose="02020603050405020304" pitchFamily="18" charset="0"/>
                <a:cs typeface="Times New Roman" panose="02020603050405020304" pitchFamily="18" charset="0"/>
              </a:rPr>
              <a:t>затвердженими</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наказом МОН </a:t>
            </a:r>
            <a:r>
              <a:rPr lang="ru-RU" sz="2400" b="1" dirty="0" err="1" smtClean="0">
                <a:solidFill>
                  <a:schemeClr val="accent1">
                    <a:lumMod val="50000"/>
                  </a:schemeClr>
                </a:solidFill>
                <a:latin typeface="Times New Roman" panose="02020603050405020304" pitchFamily="18" charset="0"/>
                <a:cs typeface="Times New Roman" panose="02020603050405020304" pitchFamily="18" charset="0"/>
              </a:rPr>
              <a:t>від</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23.10.2017 № 1407.</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714205" y="5213125"/>
            <a:ext cx="6096000" cy="1323439"/>
          </a:xfrm>
          <a:prstGeom prst="rect">
            <a:avLst/>
          </a:prstGeom>
        </p:spPr>
        <p:txBody>
          <a:bodyPr>
            <a:spAutoFit/>
          </a:bodyPr>
          <a:lstStyle/>
          <a:p>
            <a:pPr algn="ctr"/>
            <a:r>
              <a:rPr lang="ru-RU" sz="2000" b="1" i="0" dirty="0" err="1" smtClean="0">
                <a:solidFill>
                  <a:srgbClr val="002060"/>
                </a:solidFill>
                <a:effectLst/>
                <a:latin typeface="Times New Roman" panose="02020603050405020304" pitchFamily="18" charset="0"/>
                <a:cs typeface="Times New Roman" panose="02020603050405020304" pitchFamily="18" charset="0"/>
              </a:rPr>
              <a:t>Навчальні</a:t>
            </a:r>
            <a:r>
              <a:rPr lang="ru-RU" sz="2000" b="1" i="0" dirty="0" smtClean="0">
                <a:solidFill>
                  <a:srgbClr val="002060"/>
                </a:solidFill>
                <a:effectLst/>
                <a:latin typeface="Times New Roman" panose="02020603050405020304" pitchFamily="18" charset="0"/>
                <a:cs typeface="Times New Roman" panose="02020603050405020304" pitchFamily="18" charset="0"/>
              </a:rPr>
              <a:t> </a:t>
            </a:r>
            <a:r>
              <a:rPr lang="ru-RU" sz="2000" b="1" i="0" dirty="0" err="1" smtClean="0">
                <a:solidFill>
                  <a:srgbClr val="002060"/>
                </a:solidFill>
                <a:effectLst/>
                <a:latin typeface="Times New Roman" panose="02020603050405020304" pitchFamily="18" charset="0"/>
                <a:cs typeface="Times New Roman" panose="02020603050405020304" pitchFamily="18" charset="0"/>
              </a:rPr>
              <a:t>програми</a:t>
            </a:r>
            <a:r>
              <a:rPr lang="ru-RU" sz="2000" b="1" i="0" dirty="0" smtClean="0">
                <a:solidFill>
                  <a:srgbClr val="002060"/>
                </a:solidFill>
                <a:effectLst/>
                <a:latin typeface="Times New Roman" panose="02020603050405020304" pitchFamily="18" charset="0"/>
                <a:cs typeface="Times New Roman" panose="02020603050405020304" pitchFamily="18" charset="0"/>
              </a:rPr>
              <a:t> </a:t>
            </a:r>
            <a:r>
              <a:rPr lang="ru-RU" sz="2000" b="1" i="0" dirty="0" err="1" smtClean="0">
                <a:solidFill>
                  <a:srgbClr val="002060"/>
                </a:solidFill>
                <a:effectLst/>
                <a:latin typeface="Times New Roman" panose="02020603050405020304" pitchFamily="18" charset="0"/>
                <a:cs typeface="Times New Roman" panose="02020603050405020304" pitchFamily="18" charset="0"/>
              </a:rPr>
              <a:t>розміщені</a:t>
            </a:r>
            <a:r>
              <a:rPr lang="ru-RU" sz="2000" b="1" i="0" dirty="0" smtClean="0">
                <a:solidFill>
                  <a:srgbClr val="002060"/>
                </a:solidFill>
                <a:effectLst/>
                <a:latin typeface="Times New Roman" panose="02020603050405020304" pitchFamily="18" charset="0"/>
                <a:cs typeface="Times New Roman" panose="02020603050405020304" pitchFamily="18" charset="0"/>
              </a:rPr>
              <a:t> на </a:t>
            </a:r>
            <a:r>
              <a:rPr lang="ru-RU" sz="2000" b="1" i="0" dirty="0" err="1" smtClean="0">
                <a:solidFill>
                  <a:srgbClr val="002060"/>
                </a:solidFill>
                <a:effectLst/>
                <a:latin typeface="Times New Roman" panose="02020603050405020304" pitchFamily="18" charset="0"/>
                <a:cs typeface="Times New Roman" panose="02020603050405020304" pitchFamily="18" charset="0"/>
              </a:rPr>
              <a:t>офіційному</a:t>
            </a:r>
            <a:r>
              <a:rPr lang="ru-RU" sz="2000" b="1" i="0" dirty="0" smtClean="0">
                <a:solidFill>
                  <a:srgbClr val="002060"/>
                </a:solidFill>
                <a:effectLst/>
                <a:latin typeface="Times New Roman" panose="02020603050405020304" pitchFamily="18" charset="0"/>
                <a:cs typeface="Times New Roman" panose="02020603050405020304" pitchFamily="18" charset="0"/>
              </a:rPr>
              <a:t> </a:t>
            </a:r>
            <a:r>
              <a:rPr lang="ru-RU" sz="2000" b="1" i="0" dirty="0" err="1" smtClean="0">
                <a:solidFill>
                  <a:srgbClr val="002060"/>
                </a:solidFill>
                <a:effectLst/>
                <a:latin typeface="Times New Roman" panose="02020603050405020304" pitchFamily="18" charset="0"/>
                <a:cs typeface="Times New Roman" panose="02020603050405020304" pitchFamily="18" charset="0"/>
              </a:rPr>
              <a:t>сайті</a:t>
            </a:r>
            <a:r>
              <a:rPr lang="ru-RU" sz="2000" b="1" i="0" dirty="0" smtClean="0">
                <a:solidFill>
                  <a:srgbClr val="002060"/>
                </a:solidFill>
                <a:effectLst/>
                <a:latin typeface="Times New Roman" panose="02020603050405020304" pitchFamily="18" charset="0"/>
                <a:cs typeface="Times New Roman" panose="02020603050405020304" pitchFamily="18" charset="0"/>
              </a:rPr>
              <a:t> МОН за </a:t>
            </a:r>
            <a:r>
              <a:rPr lang="ru-RU" sz="2000" b="1" i="0" dirty="0" err="1" smtClean="0">
                <a:solidFill>
                  <a:srgbClr val="002060"/>
                </a:solidFill>
                <a:effectLst/>
                <a:latin typeface="Times New Roman" panose="02020603050405020304" pitchFamily="18" charset="0"/>
                <a:cs typeface="Times New Roman" panose="02020603050405020304" pitchFamily="18" charset="0"/>
              </a:rPr>
              <a:t>покликанням</a:t>
            </a:r>
            <a:r>
              <a:rPr lang="ru-RU" sz="2000" b="1" i="0" dirty="0" smtClean="0">
                <a:solidFill>
                  <a:srgbClr val="002060"/>
                </a:solidFill>
                <a:effectLst/>
                <a:latin typeface="Times New Roman" panose="02020603050405020304" pitchFamily="18" charset="0"/>
                <a:cs typeface="Times New Roman" panose="02020603050405020304" pitchFamily="18" charset="0"/>
              </a:rPr>
              <a:t> </a:t>
            </a:r>
            <a:r>
              <a:rPr lang="ru-RU" sz="2000" b="1" i="0" dirty="0" smtClean="0">
                <a:solidFill>
                  <a:srgbClr val="002060"/>
                </a:solidFill>
                <a:effectLst/>
                <a:latin typeface="Times New Roman" panose="02020603050405020304" pitchFamily="18" charset="0"/>
                <a:cs typeface="Times New Roman" panose="02020603050405020304" pitchFamily="18" charset="0"/>
                <a:hlinkClick r:id="rId3"/>
              </a:rPr>
              <a:t>https://mon.gov.ua/ua/osvita/zagalna-serednya-osvita/navchalni-programi</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02877326"/>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3310884" y="3892563"/>
            <a:ext cx="7289074" cy="1384995"/>
          </a:xfrm>
          <a:prstGeom prst="rect">
            <a:avLst/>
          </a:prstGeom>
        </p:spPr>
        <p:txBody>
          <a:bodyPr wrap="square">
            <a:spAutoFit/>
          </a:bodyPr>
          <a:lstStyle/>
          <a:p>
            <a:pPr algn="ctr"/>
            <a:r>
              <a:rPr lang="en-US" sz="2800" dirty="0" smtClean="0">
                <a:hlinkClick r:id="rId3"/>
              </a:rPr>
              <a:t>https://docs.google.com/spreadsheets/d/16NyRYEKgeQ4T5BE68La-s2gn0q2MPyIWSWx-Vdw-zmA/edit#gid=1349831479</a:t>
            </a:r>
            <a:endParaRPr lang="ru-RU" sz="2800" dirty="0"/>
          </a:p>
        </p:txBody>
      </p:sp>
      <p:sp>
        <p:nvSpPr>
          <p:cNvPr id="4" name="Прямоугольник 3"/>
          <p:cNvSpPr/>
          <p:nvPr/>
        </p:nvSpPr>
        <p:spPr>
          <a:xfrm>
            <a:off x="1723196" y="142691"/>
            <a:ext cx="10281570" cy="3046988"/>
          </a:xfrm>
          <a:prstGeom prst="rect">
            <a:avLst/>
          </a:prstGeom>
          <a:noFill/>
        </p:spPr>
        <p:txBody>
          <a:bodyPr wrap="square" lIns="91440" tIns="45720" rIns="91440" bIns="45720">
            <a:spAutoFit/>
          </a:bodyPr>
          <a:lstStyle/>
          <a:p>
            <a:pPr algn="ctr"/>
            <a:r>
              <a:rPr lang="ru-RU"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Перелік</a:t>
            </a:r>
            <a:r>
              <a:rPr lang="ru-RU"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ru-RU"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навчальної</a:t>
            </a:r>
            <a:r>
              <a:rPr lang="ru-RU"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ru-RU"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літератури</a:t>
            </a:r>
            <a:r>
              <a:rPr lang="ru-RU"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та </a:t>
            </a:r>
            <a:r>
              <a:rPr lang="ru-RU"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навчальних</a:t>
            </a:r>
            <a:r>
              <a:rPr lang="ru-RU"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ru-RU"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програм</a:t>
            </a:r>
            <a:r>
              <a:rPr lang="ru-RU"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ru-RU"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рекомендованих</a:t>
            </a:r>
            <a:r>
              <a:rPr lang="ru-RU"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ru-RU"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Міністерством</a:t>
            </a:r>
            <a:r>
              <a:rPr lang="ru-RU"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ru-RU"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освіти</a:t>
            </a:r>
            <a:r>
              <a:rPr lang="ru-RU"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і науки </a:t>
            </a:r>
            <a:r>
              <a:rPr lang="ru-RU"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України</a:t>
            </a:r>
            <a:endParaRPr lang="ru-RU"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 xmlns:p14="http://schemas.microsoft.com/office/powerpoint/2010/main" val="377897860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3" name="Прямоугольник 2"/>
          <p:cNvSpPr/>
          <p:nvPr/>
        </p:nvSpPr>
        <p:spPr>
          <a:xfrm>
            <a:off x="2050473" y="428179"/>
            <a:ext cx="9545782" cy="6140142"/>
          </a:xfrm>
          <a:prstGeom prst="rect">
            <a:avLst/>
          </a:prstGeom>
        </p:spPr>
        <p:txBody>
          <a:bodyPr wrap="square">
            <a:spAutoFit/>
          </a:bodyPr>
          <a:lstStyle/>
          <a:p>
            <a:pPr algn="ctr">
              <a:lnSpc>
                <a:spcPct val="150000"/>
              </a:lnSpc>
              <a:spcAft>
                <a:spcPts val="0"/>
              </a:spcAft>
            </a:pPr>
            <a:r>
              <a:rPr lang="uk-UA" sz="2800" b="1" u="sng"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Організація скоригованого навчання у вересні 2021 року.</a:t>
            </a:r>
            <a:endParaRPr lang="ru-RU" sz="2000" b="1" u="sng"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Задля забезпечення якісного виконання освітніх програм в умовах очного та дистанційного навчання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пропонується </a:t>
            </a:r>
            <a:r>
              <a:rPr lang="uk-UA" sz="2000" dirty="0">
                <a:latin typeface="Times New Roman" panose="02020603050405020304" pitchFamily="18" charset="0"/>
                <a:ea typeface="Calibri" panose="020F0502020204030204" pitchFamily="34" charset="0"/>
                <a:cs typeface="Times New Roman" panose="02020603050405020304" pitchFamily="18" charset="0"/>
              </a:rPr>
              <a:t>приділити більше уваги повторенню вивченого матеріалу за минулий рік, запровадити «коригуюче навчання</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49580" algn="just">
              <a:lnSpc>
                <a:spcPct val="150000"/>
              </a:lnSpc>
              <a:spcAft>
                <a:spcPts val="0"/>
              </a:spcAft>
            </a:pPr>
            <a:r>
              <a:rPr lang="uk-UA" sz="2000" dirty="0">
                <a:latin typeface="Times New Roman" panose="02020603050405020304" pitchFamily="18" charset="0"/>
                <a:cs typeface="Times New Roman" panose="02020603050405020304" pitchFamily="18" charset="0"/>
              </a:rPr>
              <a:t>Для цього попередньо провести діагностичні письмові (тестові) роботи та усні співбесіди з української мови та літератури з метою визначення рівня засвоєння навчального матеріалу за попередній рік. </a:t>
            </a:r>
            <a:r>
              <a:rPr lang="uk-UA" sz="2000" dirty="0" smtClean="0">
                <a:latin typeface="Times New Roman" panose="02020603050405020304" pitchFamily="18" charset="0"/>
                <a:cs typeface="Times New Roman" panose="02020603050405020304" pitchFamily="18" charset="0"/>
              </a:rPr>
              <a:t>Оцінки за такі діагностичні роботи рекомендовано не виставляти до класного журналу. Відповідно до результатів спланувати колективну та індивідуальну роботу щодо актуалізації окремих тем, систематизації знань та умінь, практичного їх закріплення тощо. </a:t>
            </a:r>
          </a:p>
          <a:p>
            <a:pPr indent="449580" algn="just">
              <a:lnSpc>
                <a:spcPct val="150000"/>
              </a:lnSpc>
            </a:pPr>
            <a:r>
              <a:rPr lang="uk-UA" sz="2000" dirty="0">
                <a:latin typeface="Times New Roman" panose="02020603050405020304" pitchFamily="18" charset="0"/>
                <a:cs typeface="Times New Roman" panose="02020603050405020304" pitchFamily="18" charset="0"/>
              </a:rPr>
              <a:t>Тривалість періоду «коригуючого навчання» кожен вчитель визначає самостійно, вносить певні корективи до </a:t>
            </a:r>
            <a:r>
              <a:rPr lang="uk-UA" sz="2000">
                <a:latin typeface="Times New Roman" panose="02020603050405020304" pitchFamily="18" charset="0"/>
                <a:cs typeface="Times New Roman" panose="02020603050405020304" pitchFamily="18" charset="0"/>
              </a:rPr>
              <a:t>календарного </a:t>
            </a:r>
            <a:r>
              <a:rPr lang="uk-UA" sz="2000" smtClean="0">
                <a:latin typeface="Times New Roman" panose="02020603050405020304" pitchFamily="18" charset="0"/>
                <a:cs typeface="Times New Roman" panose="02020603050405020304" pitchFamily="18" charset="0"/>
              </a:rPr>
              <a:t>плану</a:t>
            </a:r>
            <a:r>
              <a:rPr lang="uk-UA"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indent="449580" algn="just">
              <a:lnSpc>
                <a:spcPct val="150000"/>
              </a:lnSpc>
              <a:spcAft>
                <a:spcPts val="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438964161"/>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2181498" y="287695"/>
            <a:ext cx="9222376" cy="5816977"/>
          </a:xfrm>
          <a:prstGeom prst="rect">
            <a:avLst/>
          </a:prstGeom>
        </p:spPr>
        <p:txBody>
          <a:bodyPr wrap="square">
            <a:spAutoFit/>
          </a:bodyPr>
          <a:lstStyle/>
          <a:p>
            <a:pPr algn="ctr">
              <a:lnSpc>
                <a:spcPct val="150000"/>
              </a:lnSpc>
              <a:spcAft>
                <a:spcPts val="0"/>
              </a:spcAft>
            </a:pPr>
            <a:r>
              <a:rPr lang="uk-UA" sz="2800" b="1" u="sng"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Опрацювання змін українського правопису та їх впровадження в освітній процес.</a:t>
            </a:r>
            <a:endParaRPr lang="ru-RU" sz="2000" b="1" u="sng"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3 червня 2019 року фінальний текст нової редакції «Українського правопису» було опубліковано на офіційних сайтах Міністерства освіти і науки та Національної академії наук.</a:t>
            </a: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З цього моменту рекомендовано застосовувати норми та правила нової редакції Правопису в усіх сферах суспільного життя, зокрема, в офіційно-діловому стилі мовлення, проте до 2023 року на ЗНО не виноситимуть завдання на норми та правила правопису, що зазнали змін.</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61388396"/>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554181" y="0"/>
            <a:ext cx="12192000" cy="6858000"/>
          </a:xfrm>
          <a:prstGeom prst="rect">
            <a:avLst/>
          </a:prstGeom>
        </p:spPr>
      </p:pic>
      <p:sp>
        <p:nvSpPr>
          <p:cNvPr id="2" name="Прямоугольник 1"/>
          <p:cNvSpPr/>
          <p:nvPr/>
        </p:nvSpPr>
        <p:spPr>
          <a:xfrm>
            <a:off x="2551612" y="471055"/>
            <a:ext cx="9640388" cy="6124754"/>
          </a:xfrm>
          <a:prstGeom prst="rect">
            <a:avLst/>
          </a:prstGeom>
        </p:spPr>
        <p:txBody>
          <a:bodyPr wrap="square">
            <a:spAutoFit/>
          </a:bodyPr>
          <a:lstStyle/>
          <a:p>
            <a:r>
              <a:rPr lang="uk-UA" sz="2000" b="1" dirty="0" smtClean="0">
                <a:latin typeface="Times New Roman" panose="02020603050405020304" pitchFamily="18" charset="0"/>
                <a:ea typeface="Calibri" panose="020F0502020204030204" pitchFamily="34" charset="0"/>
              </a:rPr>
              <a:t> </a:t>
            </a:r>
            <a:r>
              <a:rPr lang="uk-UA" sz="2800" dirty="0" smtClean="0">
                <a:latin typeface="Times New Roman" panose="02020603050405020304" pitchFamily="18" charset="0"/>
                <a:ea typeface="Calibri" panose="020F0502020204030204" pitchFamily="34" charset="0"/>
              </a:rPr>
              <a:t>У мовленнєвій </a:t>
            </a:r>
            <a:r>
              <a:rPr lang="uk-UA" sz="2800" dirty="0">
                <a:latin typeface="Times New Roman" panose="02020603050405020304" pitchFamily="18" charset="0"/>
                <a:ea typeface="Calibri" panose="020F0502020204030204" pitchFamily="34" charset="0"/>
              </a:rPr>
              <a:t>лінії навчальної програми для 10- 11 класів подано перелік рекомендованих видів </a:t>
            </a:r>
            <a:r>
              <a:rPr lang="uk-UA" sz="2800" dirty="0" smtClean="0">
                <a:latin typeface="Times New Roman" panose="02020603050405020304" pitchFamily="18" charset="0"/>
                <a:ea typeface="Calibri" panose="020F0502020204030204" pitchFamily="34" charset="0"/>
              </a:rPr>
              <a:t>робіт, </a:t>
            </a:r>
            <a:r>
              <a:rPr lang="uk-UA" sz="2800" dirty="0">
                <a:latin typeface="Times New Roman" panose="02020603050405020304" pitchFamily="18" charset="0"/>
                <a:ea typeface="Calibri" panose="020F0502020204030204" pitchFamily="34" charset="0"/>
              </a:rPr>
              <a:t>які дають змогу учням реалізувати здобуті знання на практиці. Ці види </a:t>
            </a:r>
            <a:r>
              <a:rPr lang="uk-UA" sz="2800" dirty="0" smtClean="0">
                <a:latin typeface="Times New Roman" panose="02020603050405020304" pitchFamily="18" charset="0"/>
                <a:ea typeface="Calibri" panose="020F0502020204030204" pitchFamily="34" charset="0"/>
              </a:rPr>
              <a:t>робіт </a:t>
            </a:r>
            <a:r>
              <a:rPr lang="uk-UA" sz="2800" dirty="0">
                <a:latin typeface="Times New Roman" panose="02020603050405020304" pitchFamily="18" charset="0"/>
                <a:ea typeface="Calibri" panose="020F0502020204030204" pitchFamily="34" charset="0"/>
              </a:rPr>
              <a:t>забезпечують повноцінний мовленнєвий розвиток старшокласників, адже комплексно охоплюють формування всіх видів мовленнєвої діяльності (аудіювання, читання, говоріння і письма). Системний підхід до розвитку мовлення учнів не передбачає виділення окремих годин на традиційні для 5 – 9 класів аудіювання, читання мовчки та вголос, перекази, твори тощо, оскільки ці види </a:t>
            </a:r>
            <a:r>
              <a:rPr lang="uk-UA" sz="2800" dirty="0" smtClean="0">
                <a:latin typeface="Times New Roman" panose="02020603050405020304" pitchFamily="18" charset="0"/>
                <a:ea typeface="Calibri" panose="020F0502020204030204" pitchFamily="34" charset="0"/>
              </a:rPr>
              <a:t>робіт </a:t>
            </a:r>
            <a:r>
              <a:rPr lang="uk-UA" sz="2800" dirty="0">
                <a:latin typeface="Times New Roman" panose="02020603050405020304" pitchFamily="18" charset="0"/>
                <a:ea typeface="Calibri" panose="020F0502020204030204" pitchFamily="34" charset="0"/>
              </a:rPr>
              <a:t>передбачено на кожному уроці. Учитель може на власний розсуд змінювати запропоновані теми й види </a:t>
            </a:r>
            <a:r>
              <a:rPr lang="uk-UA" sz="2800" dirty="0" smtClean="0">
                <a:latin typeface="Times New Roman" panose="02020603050405020304" pitchFamily="18" charset="0"/>
                <a:ea typeface="Calibri" panose="020F0502020204030204" pitchFamily="34" charset="0"/>
              </a:rPr>
              <a:t>робіт, </a:t>
            </a:r>
            <a:r>
              <a:rPr lang="uk-UA" sz="2800" dirty="0">
                <a:latin typeface="Times New Roman" panose="02020603050405020304" pitchFamily="18" charset="0"/>
                <a:ea typeface="Calibri" panose="020F0502020204030204" pitchFamily="34" charset="0"/>
              </a:rPr>
              <a:t>але водночас прагнути впродовж року приділяти однакову увагу розвиткові всіх видів мовленнєвої </a:t>
            </a:r>
            <a:r>
              <a:rPr lang="uk-UA" sz="2800" dirty="0" smtClean="0">
                <a:latin typeface="Times New Roman" panose="02020603050405020304" pitchFamily="18" charset="0"/>
                <a:ea typeface="Calibri" panose="020F0502020204030204" pitchFamily="34" charset="0"/>
              </a:rPr>
              <a:t>діяльності.</a:t>
            </a:r>
            <a:endParaRPr lang="ru-RU" sz="2800" dirty="0"/>
          </a:p>
        </p:txBody>
      </p:sp>
    </p:spTree>
    <p:extLst>
      <p:ext uri="{BB962C8B-B14F-4D97-AF65-F5344CB8AC3E}">
        <p14:creationId xmlns="" xmlns:p14="http://schemas.microsoft.com/office/powerpoint/2010/main" val="3551917727"/>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2146</Words>
  <Application>Microsoft Office PowerPoint</Application>
  <PresentationFormat>Произвольный</PresentationFormat>
  <Paragraphs>92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Пономаренко</dc:creator>
  <cp:lastModifiedBy>Пользователь</cp:lastModifiedBy>
  <cp:revision>52</cp:revision>
  <dcterms:created xsi:type="dcterms:W3CDTF">2021-08-23T15:58:25Z</dcterms:created>
  <dcterms:modified xsi:type="dcterms:W3CDTF">2021-08-29T20:51:34Z</dcterms:modified>
</cp:coreProperties>
</file>