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6" r:id="rId3"/>
    <p:sldId id="306" r:id="rId4"/>
    <p:sldId id="313" r:id="rId5"/>
    <p:sldId id="314" r:id="rId6"/>
    <p:sldId id="307" r:id="rId7"/>
    <p:sldId id="258" r:id="rId8"/>
    <p:sldId id="259" r:id="rId9"/>
    <p:sldId id="316" r:id="rId10"/>
    <p:sldId id="264" r:id="rId11"/>
    <p:sldId id="265" r:id="rId12"/>
    <p:sldId id="267" r:id="rId13"/>
    <p:sldId id="268" r:id="rId14"/>
    <p:sldId id="269" r:id="rId15"/>
    <p:sldId id="270" r:id="rId16"/>
    <p:sldId id="271" r:id="rId17"/>
    <p:sldId id="272" r:id="rId18"/>
    <p:sldId id="273" r:id="rId19"/>
    <p:sldId id="275" r:id="rId20"/>
    <p:sldId id="277" r:id="rId21"/>
    <p:sldId id="278" r:id="rId22"/>
    <p:sldId id="279" r:id="rId23"/>
    <p:sldId id="274" r:id="rId24"/>
    <p:sldId id="284" r:id="rId25"/>
    <p:sldId id="285" r:id="rId26"/>
    <p:sldId id="286" r:id="rId27"/>
    <p:sldId id="287" r:id="rId28"/>
    <p:sldId id="310" r:id="rId29"/>
    <p:sldId id="311" r:id="rId30"/>
    <p:sldId id="294" r:id="rId31"/>
    <p:sldId id="293" r:id="rId32"/>
    <p:sldId id="319" r:id="rId33"/>
    <p:sldId id="318" r:id="rId34"/>
    <p:sldId id="320" r:id="rId35"/>
    <p:sldId id="321" r:id="rId36"/>
    <p:sldId id="295" r:id="rId37"/>
    <p:sldId id="296" r:id="rId39"/>
    <p:sldId id="323" r:id="rId40"/>
    <p:sldId id="324" r:id="rId41"/>
    <p:sldId id="325" r:id="rId42"/>
    <p:sldId id="326" r:id="rId43"/>
    <p:sldId id="297" r:id="rId44"/>
    <p:sldId id="298" r:id="rId45"/>
    <p:sldId id="329" r:id="rId46"/>
    <p:sldId id="330" r:id="rId47"/>
    <p:sldId id="299" r:id="rId48"/>
    <p:sldId id="300" r:id="rId49"/>
    <p:sldId id="331" r:id="rId50"/>
    <p:sldId id="332" r:id="rId51"/>
    <p:sldId id="334" r:id="rId5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7" d="100"/>
          <a:sy n="67" d="100"/>
        </p:scale>
        <p:origin x="64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notesMaster" Target="notesMasters/notesMaster1.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652B2-8C6E-419B-8E93-813F678ADC08}" type="datetimeFigureOut">
              <a:rPr lang="ru-RU" smtClean="0"/>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6DC3D-C717-495C-B489-C044A339A551}" type="slidenum">
              <a:rPr lang="ru-RU" smtClean="0"/>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мещающий образ слайда 1"/>
          <p:cNvSpPr/>
          <p:nvPr>
            <p:ph type="sldImg" idx="2"/>
          </p:nvPr>
        </p:nvSpPr>
        <p:spPr/>
      </p:sp>
      <p:sp>
        <p:nvSpPr>
          <p:cNvPr id="3" name="Замещающий текст 2"/>
          <p:cNvSpPr/>
          <p:nvPr>
            <p:ph type="body" idx="3"/>
          </p:nvPr>
        </p:nvSpPr>
        <p:spPr/>
        <p:txBody>
          <a:bodyPr/>
          <a:p>
            <a:endParaRPr lang="ru-R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2673DCD-2704-49D8-8FC1-3810D347C3F5}"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A4F013-E0A2-4A1A-883F-2A77275DA5F8}" type="slidenum">
              <a:rPr lang="ru-RU" smtClean="0"/>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C2673DCD-2704-49D8-8FC1-3810D347C3F5}"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A4F013-E0A2-4A1A-883F-2A77275DA5F8}" type="slidenum">
              <a:rPr lang="ru-RU" smtClean="0"/>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C2673DCD-2704-49D8-8FC1-3810D347C3F5}"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A4F013-E0A2-4A1A-883F-2A77275DA5F8}" type="slidenum">
              <a:rPr lang="ru-RU" smtClean="0"/>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C2673DCD-2704-49D8-8FC1-3810D347C3F5}"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A4F013-E0A2-4A1A-883F-2A77275DA5F8}" type="slidenum">
              <a:rPr lang="ru-RU" smtClean="0"/>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endParaRPr lang="ru-RU" smtClean="0"/>
          </a:p>
        </p:txBody>
      </p:sp>
      <p:sp>
        <p:nvSpPr>
          <p:cNvPr id="4" name="Дата 3"/>
          <p:cNvSpPr>
            <a:spLocks noGrp="1"/>
          </p:cNvSpPr>
          <p:nvPr>
            <p:ph type="dt" sz="half" idx="10"/>
          </p:nvPr>
        </p:nvSpPr>
        <p:spPr/>
        <p:txBody>
          <a:bodyPr/>
          <a:lstStyle/>
          <a:p>
            <a:fld id="{C2673DCD-2704-49D8-8FC1-3810D347C3F5}"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A4F013-E0A2-4A1A-883F-2A77275DA5F8}" type="slidenum">
              <a:rPr lang="ru-RU" smtClean="0"/>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Дата 4"/>
          <p:cNvSpPr>
            <a:spLocks noGrp="1"/>
          </p:cNvSpPr>
          <p:nvPr>
            <p:ph type="dt" sz="half" idx="10"/>
          </p:nvPr>
        </p:nvSpPr>
        <p:spPr/>
        <p:txBody>
          <a:bodyPr/>
          <a:lstStyle/>
          <a:p>
            <a:fld id="{C2673DCD-2704-49D8-8FC1-3810D347C3F5}"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A4F013-E0A2-4A1A-883F-2A77275DA5F8}" type="slidenum">
              <a:rPr lang="ru-RU" smtClean="0"/>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7" name="Дата 6"/>
          <p:cNvSpPr>
            <a:spLocks noGrp="1"/>
          </p:cNvSpPr>
          <p:nvPr>
            <p:ph type="dt" sz="half" idx="10"/>
          </p:nvPr>
        </p:nvSpPr>
        <p:spPr/>
        <p:txBody>
          <a:bodyPr/>
          <a:lstStyle/>
          <a:p>
            <a:fld id="{C2673DCD-2704-49D8-8FC1-3810D347C3F5}" type="datetimeFigureOut">
              <a:rPr lang="ru-RU" smtClean="0"/>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CA4F013-E0A2-4A1A-883F-2A77275DA5F8}" type="slidenum">
              <a:rPr lang="ru-RU" smtClean="0"/>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2673DCD-2704-49D8-8FC1-3810D347C3F5}" type="datetimeFigureOut">
              <a:rPr lang="ru-RU" smtClean="0"/>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CA4F013-E0A2-4A1A-883F-2A77275DA5F8}" type="slidenum">
              <a:rPr lang="ru-RU" smtClean="0"/>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2673DCD-2704-49D8-8FC1-3810D347C3F5}" type="datetimeFigureOut">
              <a:rPr lang="ru-RU" smtClean="0"/>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CA4F013-E0A2-4A1A-883F-2A77275DA5F8}" type="slidenum">
              <a:rPr lang="ru-RU" smtClean="0"/>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C2673DCD-2704-49D8-8FC1-3810D347C3F5}"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A4F013-E0A2-4A1A-883F-2A77275DA5F8}" type="slidenum">
              <a:rPr lang="ru-RU" smtClean="0"/>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C2673DCD-2704-49D8-8FC1-3810D347C3F5}"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A4F013-E0A2-4A1A-883F-2A77275DA5F8}" type="slidenum">
              <a:rPr lang="ru-RU" smtClean="0"/>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73DCD-2704-49D8-8FC1-3810D347C3F5}" type="datetimeFigureOut">
              <a:rPr lang="ru-RU" smtClean="0"/>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A4F013-E0A2-4A1A-883F-2A77275DA5F8}"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jpe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jpe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623570"/>
            <a:ext cx="9733280" cy="3689350"/>
          </a:xfrm>
        </p:spPr>
        <p:txBody>
          <a:bodyPr/>
          <a:lstStyle/>
          <a:p>
            <a:endParaRPr lang="ru-RU"/>
          </a:p>
        </p:txBody>
      </p:sp>
      <p:sp>
        <p:nvSpPr>
          <p:cNvPr id="3" name="Подзаголовок 2"/>
          <p:cNvSpPr>
            <a:spLocks noGrp="1"/>
          </p:cNvSpPr>
          <p:nvPr>
            <p:ph type="subTitle" idx="1"/>
          </p:nvPr>
        </p:nvSpPr>
        <p:spPr>
          <a:xfrm>
            <a:off x="1524000" y="4312285"/>
            <a:ext cx="9144000" cy="1891665"/>
          </a:xfrm>
        </p:spPr>
        <p:txBody>
          <a:bodyPr>
            <a:noAutofit/>
          </a:bodyPr>
          <a:lstStyle/>
          <a:p>
            <a:r>
              <a:rPr lang="uk-UA" sz="7200" b="1">
                <a:solidFill>
                  <a:schemeClr val="accent6"/>
                </a:solidFill>
                <a:effectLst>
                  <a:outerShdw blurRad="38100" dist="19050" dir="2700000" algn="tl" rotWithShape="0">
                    <a:schemeClr val="dk1">
                      <a:alpha val="40000"/>
                    </a:schemeClr>
                  </a:outerShdw>
                </a:effectLst>
              </a:rPr>
              <a:t>2021 - 2022 навчальний рік</a:t>
            </a:r>
            <a:endParaRPr lang="uk-UA" sz="7200" b="1">
              <a:solidFill>
                <a:schemeClr val="accent6"/>
              </a:solidFill>
              <a:effectLst>
                <a:outerShdw blurRad="38100" dist="19050" dir="2700000" algn="tl" rotWithShape="0">
                  <a:schemeClr val="dk1">
                    <a:alpha val="40000"/>
                  </a:schemeClr>
                </a:outerShdw>
              </a:effectLst>
            </a:endParaRPr>
          </a:p>
        </p:txBody>
      </p:sp>
      <p:pic>
        <p:nvPicPr>
          <p:cNvPr id="8" name="Изображение 8" descr="IMG_256"/>
          <p:cNvPicPr>
            <a:picLocks noChangeAspect="1"/>
          </p:cNvPicPr>
          <p:nvPr/>
        </p:nvPicPr>
        <p:blipFill>
          <a:blip r:embed="rId1"/>
          <a:stretch>
            <a:fillRect/>
          </a:stretch>
        </p:blipFill>
        <p:spPr>
          <a:xfrm>
            <a:off x="1524000" y="754380"/>
            <a:ext cx="9733280" cy="368871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Заголовок 4"/>
          <p:cNvSpPr>
            <a:spLocks noGrp="1"/>
          </p:cNvSpPr>
          <p:nvPr>
            <p:ph type="title"/>
          </p:nvPr>
        </p:nvSpPr>
        <p:spPr/>
        <p:txBody>
          <a:bodyPr/>
          <a:p>
            <a:endParaRPr lang="ru-RU" altLang="en-US"/>
          </a:p>
        </p:txBody>
      </p:sp>
      <p:sp>
        <p:nvSpPr>
          <p:cNvPr id="3" name="Замещающее содержимое 2"/>
          <p:cNvSpPr>
            <a:spLocks noGrp="1"/>
          </p:cNvSpPr>
          <p:nvPr>
            <p:ph sz="half" idx="1"/>
          </p:nvPr>
        </p:nvSpPr>
        <p:spPr>
          <a:xfrm>
            <a:off x="838200" y="1584960"/>
            <a:ext cx="10515600" cy="4592320"/>
          </a:xfrm>
        </p:spPr>
        <p:txBody>
          <a:bodyPr>
            <a:noAutofit/>
          </a:bodyPr>
          <a:p>
            <a:pPr marL="0" indent="0">
              <a:buNone/>
            </a:pPr>
            <a:r>
              <a:rPr lang="ru-RU" altLang="en-US" sz="3200" b="1" u="sng">
                <a:solidFill>
                  <a:srgbClr val="C00000"/>
                </a:solidFill>
              </a:rPr>
              <a:t>Відповідно до пункту 28 Державного стандарту початкової освіти отримання даних, їх аналіз та формулювання суджень про результати навчання учнів здійснюють у процесі:</a:t>
            </a:r>
            <a:endParaRPr lang="ru-RU" altLang="en-US" sz="3200" b="1" u="sng">
              <a:solidFill>
                <a:srgbClr val="C00000"/>
              </a:solidFill>
            </a:endParaRPr>
          </a:p>
          <a:p>
            <a:r>
              <a:rPr lang="ru-RU" altLang="en-US" b="1" u="sng"/>
              <a:t>формувального оцінювання</a:t>
            </a:r>
            <a:r>
              <a:rPr lang="ru-RU" altLang="en-US"/>
              <a:t>, метою якого </a:t>
            </a:r>
            <a:r>
              <a:rPr lang="uk-UA" altLang="ru-RU"/>
              <a:t>є </a:t>
            </a:r>
            <a:r>
              <a:rPr lang="ru-RU" altLang="en-US"/>
              <a:t>відстеження особистісного розвитку учнів й ходу опановування ними навчального досвіду як основи компетентності та побудову індивідуальної освітньої траєкторії особистості;</a:t>
            </a:r>
            <a:endParaRPr lang="ru-RU" altLang="en-US"/>
          </a:p>
          <a:p>
            <a:r>
              <a:rPr lang="ru-RU" altLang="en-US" b="1" u="sng"/>
              <a:t>підсумкового оцінювання</a:t>
            </a:r>
            <a:r>
              <a:rPr lang="ru-RU" altLang="en-US"/>
              <a:t>, метою якого є співвіднесення навчальних досягнень учнів з  обов'язковими/очікуваними результатами навчання, визначеними Державним стандартом/освітньою програмою.</a:t>
            </a:r>
            <a:endParaRPr lang="ru-RU" altLang="en-US"/>
          </a:p>
        </p:txBody>
      </p:sp>
      <p:pic>
        <p:nvPicPr>
          <p:cNvPr id="7" name="Изображение 2" descr="IMG_256"/>
          <p:cNvPicPr>
            <a:picLocks noChangeAspect="1"/>
          </p:cNvPicPr>
          <p:nvPr>
            <p:ph sz="half" idx="2"/>
          </p:nvPr>
        </p:nvPicPr>
        <p:blipFill>
          <a:blip r:embed="rId1"/>
          <a:stretch>
            <a:fillRect/>
          </a:stretch>
        </p:blipFill>
        <p:spPr>
          <a:xfrm>
            <a:off x="617220" y="-187960"/>
            <a:ext cx="11302365" cy="193421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Замещающее содержимое 5"/>
          <p:cNvSpPr>
            <a:spLocks noGrp="1"/>
          </p:cNvSpPr>
          <p:nvPr>
            <p:ph idx="1"/>
          </p:nvPr>
        </p:nvSpPr>
        <p:spPr>
          <a:xfrm>
            <a:off x="424815" y="1746250"/>
            <a:ext cx="11239500" cy="5111750"/>
          </a:xfrm>
        </p:spPr>
        <p:txBody>
          <a:bodyPr>
            <a:normAutofit/>
          </a:bodyPr>
          <a:p>
            <a:pPr marL="0" indent="0">
              <a:buNone/>
            </a:pPr>
            <a:r>
              <a:rPr lang="ru-RU" altLang="en-US" sz="2250" u="sng"/>
              <a:t>Залежно від дидактичної мети й пріоритетної функції оцінювання, особливостей змісту навчального  предмета/інтегрованого курсу та з урахуванням етапу опанування програмовим матеріалом у цілому та етапу опанування очікуваним результатом навчання зокрема </a:t>
            </a:r>
            <a:r>
              <a:rPr lang="ru-RU" altLang="en-US" sz="2250" b="1" u="sng"/>
              <a:t>отримання даних пропонуємо здійснювати під час різних видів навчально-пізнавальної діяльності учнів, яка може бути: </a:t>
            </a:r>
            <a:endParaRPr lang="ru-RU" altLang="en-US" sz="2250" b="1" u="sng"/>
          </a:p>
          <a:p>
            <a:r>
              <a:rPr lang="ru-RU" altLang="en-US" sz="2250" b="1" u="sng"/>
              <a:t>за формою </a:t>
            </a:r>
            <a:r>
              <a:rPr lang="ru-RU" altLang="en-US" sz="2250" b="1"/>
              <a:t>- індивідуальною, груповою, фронтальною; </a:t>
            </a:r>
            <a:endParaRPr lang="ru-RU" altLang="en-US" sz="2250" b="1"/>
          </a:p>
          <a:p>
            <a:r>
              <a:rPr lang="ru-RU" altLang="en-US" sz="2250" b="1" u="sng"/>
              <a:t>за способом виконання</a:t>
            </a:r>
            <a:r>
              <a:rPr lang="ru-RU" altLang="en-US" sz="2250" b="1"/>
              <a:t> - усною (бесіда, розповідь, переказ, діалог тощо), письмовою (окремі навчальні завдання, у тому числі тестові, компетентнісні завдання, перекази, диктанти тощо, а також діагностувальні роботи),</a:t>
            </a:r>
            <a:endParaRPr lang="ru-RU" altLang="en-US" sz="2250" b="1"/>
          </a:p>
          <a:p>
            <a:r>
              <a:rPr lang="ru-RU" altLang="en-US" sz="2250" b="1"/>
              <a:t> </a:t>
            </a:r>
            <a:r>
              <a:rPr lang="ru-RU" altLang="en-US" sz="2250" b="1" u="sng"/>
              <a:t>практичною </a:t>
            </a:r>
            <a:r>
              <a:rPr lang="ru-RU" altLang="en-US" sz="2250" b="1"/>
              <a:t>(дослід, практична робота, навчальний проєкт, учнівське портфоліо, спостереження, робота з картами, заповнення таблиць, побудова схем, моделей тощо), </a:t>
            </a:r>
            <a:endParaRPr lang="ru-RU" altLang="en-US" sz="2250" b="1"/>
          </a:p>
          <a:p>
            <a:r>
              <a:rPr lang="ru-RU" altLang="en-US" sz="2250" b="1" u="sng"/>
              <a:t>програмованою</a:t>
            </a:r>
            <a:r>
              <a:rPr lang="ru-RU" altLang="en-US" sz="2250" b="1"/>
              <a:t> (з використанням «електронних засобів навчання, дозволених для використання в закладах загальної середньої освіти).</a:t>
            </a:r>
            <a:endParaRPr lang="ru-RU" altLang="en-US" sz="2250" b="1"/>
          </a:p>
        </p:txBody>
      </p:sp>
      <p:pic>
        <p:nvPicPr>
          <p:cNvPr id="2" name="Изображение 2" descr="IMG_256"/>
          <p:cNvPicPr>
            <a:picLocks noChangeAspect="1"/>
          </p:cNvPicPr>
          <p:nvPr>
            <p:ph sz="half" idx="2"/>
          </p:nvPr>
        </p:nvPicPr>
        <p:blipFill>
          <a:blip r:embed="rId1"/>
          <a:stretch>
            <a:fillRect/>
          </a:stretch>
        </p:blipFill>
        <p:spPr>
          <a:xfrm>
            <a:off x="617220" y="-187960"/>
            <a:ext cx="11302365" cy="193421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sz="half" idx="1"/>
          </p:nvPr>
        </p:nvSpPr>
        <p:spPr>
          <a:xfrm>
            <a:off x="838200" y="1825625"/>
            <a:ext cx="10631170" cy="4351655"/>
          </a:xfrm>
        </p:spPr>
        <p:txBody>
          <a:bodyPr/>
          <a:p>
            <a:endParaRPr lang="ru-RU" altLang="en-US" sz="3600"/>
          </a:p>
          <a:p>
            <a:r>
              <a:rPr lang="ru-RU" altLang="en-US" sz="3600" b="1"/>
              <a:t>За отриманими даними про результати навчання, на основі їх аналізу залежно від дидактичної мети й пріоритетної функції оцінювання, пропонуємо </a:t>
            </a:r>
            <a:r>
              <a:rPr lang="ru-RU" altLang="en-US" sz="3600" b="1" u="sng"/>
              <a:t>визначати оцінку як показник досягнень навчально-пізнавальної діяльності учня/учениці.</a:t>
            </a:r>
            <a:endParaRPr lang="ru-RU" altLang="en-US" sz="3600" b="1" u="sng"/>
          </a:p>
        </p:txBody>
      </p:sp>
      <p:pic>
        <p:nvPicPr>
          <p:cNvPr id="8" name="Изображение 2" descr="IMG_256"/>
          <p:cNvPicPr>
            <a:picLocks noChangeAspect="1"/>
          </p:cNvPicPr>
          <p:nvPr>
            <p:ph sz="half" idx="2"/>
          </p:nvPr>
        </p:nvPicPr>
        <p:blipFill>
          <a:blip r:embed="rId1"/>
          <a:stretch>
            <a:fillRect/>
          </a:stretch>
        </p:blipFill>
        <p:spPr>
          <a:xfrm>
            <a:off x="617220" y="-187960"/>
            <a:ext cx="11302365" cy="193421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sz="half" idx="1"/>
          </p:nvPr>
        </p:nvSpPr>
        <p:spPr>
          <a:xfrm>
            <a:off x="1090930" y="1746885"/>
            <a:ext cx="10010140" cy="4981575"/>
          </a:xfrm>
        </p:spPr>
        <p:txBody>
          <a:bodyPr/>
          <a:p>
            <a:r>
              <a:rPr lang="ru-RU" altLang="en-US" sz="3200" b="1"/>
              <a:t>З урахуванням мети оцінювання змінено підходи до вираження оцінки.</a:t>
            </a:r>
            <a:r>
              <a:rPr lang="ru-RU" altLang="en-US" sz="3200"/>
              <a:t> </a:t>
            </a:r>
            <a:endParaRPr lang="ru-RU" altLang="en-US" sz="3200"/>
          </a:p>
          <a:p>
            <a:r>
              <a:rPr lang="ru-RU" altLang="en-US" sz="3200" b="1"/>
              <a:t>На заміну узагальненій бальній оцінці</a:t>
            </a:r>
            <a:r>
              <a:rPr lang="ru-RU" altLang="en-US" sz="3200"/>
              <a:t> навчальних досягнень учнів з предмета вивчення/інтегрованого курсу </a:t>
            </a:r>
            <a:r>
              <a:rPr lang="ru-RU" altLang="en-US" sz="3200" b="1"/>
              <a:t>пропонуємо використовувати вербальну оцінку окремих результатів навчання учня/учениці </a:t>
            </a:r>
            <a:r>
              <a:rPr lang="ru-RU" altLang="en-US" sz="3200"/>
              <a:t>з предмета вивчення, інтегрованого курсу (освітньої галузі), </a:t>
            </a:r>
            <a:r>
              <a:rPr lang="ru-RU" altLang="en-US" sz="3200" b="1" u="sng"/>
              <a:t>яка окрім оцінювального судження про досягнення може ще називати і рівень результату навчання.</a:t>
            </a:r>
            <a:endParaRPr lang="ru-RU" altLang="en-US" sz="3200" b="1" u="sng"/>
          </a:p>
        </p:txBody>
      </p:sp>
      <p:pic>
        <p:nvPicPr>
          <p:cNvPr id="4" name="Изображение 3"/>
          <p:cNvPicPr>
            <a:picLocks noChangeAspect="1"/>
          </p:cNvPicPr>
          <p:nvPr/>
        </p:nvPicPr>
        <p:blipFill>
          <a:blip r:embed="rId1"/>
          <a:stretch>
            <a:fillRect/>
          </a:stretch>
        </p:blipFill>
        <p:spPr>
          <a:xfrm>
            <a:off x="819150" y="2743200"/>
            <a:ext cx="10553700" cy="1371600"/>
          </a:xfrm>
          <a:prstGeom prst="rect">
            <a:avLst/>
          </a:prstGeom>
        </p:spPr>
      </p:pic>
      <p:pic>
        <p:nvPicPr>
          <p:cNvPr id="11" name="Изображение 2" descr="IMG_256"/>
          <p:cNvPicPr>
            <a:picLocks noChangeAspect="1"/>
          </p:cNvPicPr>
          <p:nvPr>
            <p:ph sz="half" idx="2"/>
          </p:nvPr>
        </p:nvPicPr>
        <p:blipFill>
          <a:blip r:embed="rId2"/>
          <a:stretch>
            <a:fillRect/>
          </a:stretch>
        </p:blipFill>
        <p:spPr>
          <a:xfrm>
            <a:off x="617220" y="-187960"/>
            <a:ext cx="11302365" cy="193421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sz="half" idx="1"/>
          </p:nvPr>
        </p:nvSpPr>
        <p:spPr>
          <a:xfrm>
            <a:off x="165735" y="1825625"/>
            <a:ext cx="11682730" cy="4351655"/>
          </a:xfrm>
        </p:spPr>
        <p:txBody>
          <a:bodyPr>
            <a:normAutofit/>
          </a:bodyPr>
          <a:p>
            <a:pPr marL="0" indent="0">
              <a:buNone/>
            </a:pPr>
            <a:r>
              <a:rPr lang="ru-RU" altLang="en-US" sz="3600"/>
              <a:t>Задля уніфікації термінів та зручності їх використання в практичній діяльності пропонуємо</a:t>
            </a:r>
            <a:endParaRPr lang="ru-RU" altLang="en-US" sz="3600"/>
          </a:p>
          <a:p>
            <a:r>
              <a:rPr lang="ru-RU" altLang="en-US" sz="3600"/>
              <a:t> </a:t>
            </a:r>
            <a:r>
              <a:rPr lang="ru-RU" altLang="en-US" sz="3600" b="1">
                <a:ln/>
                <a:solidFill>
                  <a:schemeClr val="tx1"/>
                </a:solidFill>
                <a:effectLst>
                  <a:outerShdw blurRad="38100" dist="19050" dir="2700000" algn="tl" rotWithShape="0">
                    <a:schemeClr val="dk1">
                      <a:alpha val="40000"/>
                    </a:schemeClr>
                  </a:outerShdw>
                </a:effectLst>
              </a:rPr>
              <a:t>оцінювальне судження</a:t>
            </a:r>
            <a:r>
              <a:rPr lang="ru-RU" altLang="en-US" sz="3600" b="1">
                <a:solidFill>
                  <a:srgbClr val="FF0000"/>
                </a:solidFill>
              </a:rPr>
              <a:t> </a:t>
            </a:r>
            <a:r>
              <a:rPr lang="ru-RU" altLang="en-US" sz="3600" b="1" u="sng">
                <a:solidFill>
                  <a:srgbClr val="FF0000"/>
                </a:solidFill>
              </a:rPr>
              <a:t>називати вербальною оцінкою</a:t>
            </a:r>
            <a:r>
              <a:rPr lang="ru-RU" altLang="en-US" sz="3600" b="1">
                <a:solidFill>
                  <a:srgbClr val="FF0000"/>
                </a:solidFill>
              </a:rPr>
              <a:t>,</a:t>
            </a:r>
            <a:r>
              <a:rPr lang="ru-RU" altLang="en-US" sz="3600">
                <a:solidFill>
                  <a:srgbClr val="FF0000"/>
                </a:solidFill>
              </a:rPr>
              <a:t> </a:t>
            </a:r>
            <a:endParaRPr lang="ru-RU" altLang="en-US" sz="3600">
              <a:solidFill>
                <a:srgbClr val="FF0000"/>
              </a:solidFill>
            </a:endParaRPr>
          </a:p>
          <a:p>
            <a:r>
              <a:rPr lang="ru-RU" altLang="en-US" sz="3600" b="1">
                <a:ln/>
                <a:solidFill>
                  <a:schemeClr val="tx1"/>
                </a:solidFill>
                <a:effectLst>
                  <a:outerShdw blurRad="38100" dist="19050" dir="2700000" algn="tl" rotWithShape="0">
                    <a:schemeClr val="dk1">
                      <a:alpha val="40000"/>
                    </a:schemeClr>
                  </a:outerShdw>
                </a:effectLst>
              </a:rPr>
              <a:t>оцінювальне судження із зазначенням рівня результату</a:t>
            </a:r>
            <a:r>
              <a:rPr lang="ru-RU" altLang="en-US" sz="3600" b="1">
                <a:solidFill>
                  <a:srgbClr val="FF0000"/>
                </a:solidFill>
              </a:rPr>
              <a:t> - </a:t>
            </a:r>
            <a:r>
              <a:rPr lang="ru-RU" altLang="en-US" sz="3600" b="1" u="sng">
                <a:solidFill>
                  <a:srgbClr val="FF0000"/>
                </a:solidFill>
              </a:rPr>
              <a:t>рівневою оцінкою.</a:t>
            </a:r>
            <a:endParaRPr lang="ru-RU" altLang="en-US" sz="3600" b="1" u="sng">
              <a:solidFill>
                <a:srgbClr val="FF0000"/>
              </a:solidFill>
            </a:endParaRPr>
          </a:p>
          <a:p>
            <a:pPr marL="0" indent="0">
              <a:buNone/>
            </a:pPr>
            <a:r>
              <a:rPr lang="ru-RU" altLang="en-US" sz="3600" b="1" u="sng">
                <a:solidFill>
                  <a:srgbClr val="FF0000"/>
                </a:solidFill>
              </a:rPr>
              <a:t>Вер</a:t>
            </a:r>
            <a:r>
              <a:rPr lang="uk-UA" altLang="ru-RU" sz="3600" b="1" u="sng">
                <a:solidFill>
                  <a:srgbClr val="FF0000"/>
                </a:solidFill>
              </a:rPr>
              <a:t>б</a:t>
            </a:r>
            <a:r>
              <a:rPr lang="ru-RU" altLang="en-US" sz="3600" b="1" u="sng">
                <a:solidFill>
                  <a:srgbClr val="FF0000"/>
                </a:solidFill>
              </a:rPr>
              <a:t>альну і рівневу оцінки можуть виражати як усно, так і письмово.</a:t>
            </a:r>
            <a:endParaRPr lang="ru-RU" altLang="en-US" sz="3600" b="1" u="sng">
              <a:solidFill>
                <a:srgbClr val="FF0000"/>
              </a:solidFill>
            </a:endParaRPr>
          </a:p>
        </p:txBody>
      </p:sp>
      <p:pic>
        <p:nvPicPr>
          <p:cNvPr id="11" name="Изображение 2" descr="IMG_256"/>
          <p:cNvPicPr>
            <a:picLocks noChangeAspect="1"/>
          </p:cNvPicPr>
          <p:nvPr>
            <p:ph sz="half" idx="2"/>
          </p:nvPr>
        </p:nvPicPr>
        <p:blipFill>
          <a:blip r:embed="rId1"/>
          <a:stretch>
            <a:fillRect/>
          </a:stretch>
        </p:blipFill>
        <p:spPr>
          <a:xfrm>
            <a:off x="617220" y="-187960"/>
            <a:ext cx="11302365" cy="193421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sz="half" idx="1"/>
          </p:nvPr>
        </p:nvSpPr>
        <p:spPr>
          <a:xfrm>
            <a:off x="838200" y="1825625"/>
            <a:ext cx="10560685" cy="4351655"/>
          </a:xfrm>
        </p:spPr>
        <p:txBody>
          <a:bodyPr>
            <a:normAutofit lnSpcReduction="20000"/>
          </a:bodyPr>
          <a:p>
            <a:endParaRPr lang="ru-RU" altLang="en-US" b="1"/>
          </a:p>
          <a:p>
            <a:r>
              <a:rPr lang="ru-RU" altLang="en-US" sz="3200" b="1"/>
              <a:t>Рекомендуємо характеризувати - </a:t>
            </a:r>
            <a:r>
              <a:rPr lang="ru-RU" altLang="en-US" sz="3200" b="1" u="sng"/>
              <a:t>процес навчання та його результати</a:t>
            </a:r>
            <a:r>
              <a:rPr lang="ru-RU" altLang="en-US" sz="3200" b="1"/>
              <a:t> </a:t>
            </a:r>
            <a:r>
              <a:rPr lang="ru-RU" altLang="en-US" sz="3200"/>
              <a:t>доброзичливими, лаконічними, чіткими, об'єктивними, конкретними оцінювальними судженнями.</a:t>
            </a:r>
            <a:endParaRPr lang="ru-RU" altLang="en-US" sz="3200"/>
          </a:p>
          <a:p>
            <a:endParaRPr lang="ru-RU" altLang="en-US" sz="3200"/>
          </a:p>
          <a:p>
            <a:pPr marL="0" indent="0">
              <a:buNone/>
            </a:pPr>
            <a:r>
              <a:rPr lang="ru-RU" altLang="en-US" sz="3200"/>
              <a:t> </a:t>
            </a:r>
            <a:r>
              <a:rPr lang="ru-RU" altLang="en-US" sz="3200" b="1" u="sng"/>
              <a:t>Рівень результату навчання</a:t>
            </a:r>
            <a:r>
              <a:rPr lang="ru-RU" altLang="en-US" sz="3200" b="1"/>
              <a:t> рекомендуємо визначати з урахуванням динаміки його досягнення та позначати буквами: </a:t>
            </a:r>
            <a:r>
              <a:rPr lang="ru-RU" altLang="en-US" sz="3200" b="1">
                <a:solidFill>
                  <a:srgbClr val="FF0000"/>
                </a:solidFill>
                <a:effectLst>
                  <a:outerShdw blurRad="38100" dist="19050" dir="2700000" algn="tl" rotWithShape="0">
                    <a:schemeClr val="dk1">
                      <a:alpha val="40000"/>
                    </a:schemeClr>
                  </a:outerShdw>
                </a:effectLst>
              </a:rPr>
              <a:t>«початковий» (П), «середній» (С), «достатній» (Д), «високий (В)». </a:t>
            </a:r>
            <a:r>
              <a:rPr lang="ru-RU" altLang="en-US" sz="3200"/>
              <a:t>Пропонуємо враховувати, що оцінка буде допомагати учню/учениці усвідомлювати власні успіхи і шляхи подолання утруднень.</a:t>
            </a:r>
            <a:endParaRPr lang="ru-RU" altLang="en-US" sz="3200"/>
          </a:p>
        </p:txBody>
      </p:sp>
      <p:pic>
        <p:nvPicPr>
          <p:cNvPr id="12" name="Изображение 2" descr="IMG_256"/>
          <p:cNvPicPr>
            <a:picLocks noChangeAspect="1"/>
          </p:cNvPicPr>
          <p:nvPr>
            <p:ph sz="half" idx="2"/>
          </p:nvPr>
        </p:nvPicPr>
        <p:blipFill>
          <a:blip r:embed="rId1"/>
          <a:stretch>
            <a:fillRect/>
          </a:stretch>
        </p:blipFill>
        <p:spPr>
          <a:xfrm>
            <a:off x="617220" y="-187960"/>
            <a:ext cx="11302365" cy="1934210"/>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sp>
        <p:nvSpPr>
          <p:cNvPr id="3" name="Замещающее содержимое 2"/>
          <p:cNvSpPr>
            <a:spLocks noGrp="1"/>
          </p:cNvSpPr>
          <p:nvPr>
            <p:ph idx="1"/>
          </p:nvPr>
        </p:nvSpPr>
        <p:spPr>
          <a:xfrm>
            <a:off x="234950" y="1825625"/>
            <a:ext cx="11685270" cy="4351655"/>
          </a:xfrm>
        </p:spPr>
        <p:txBody>
          <a:bodyPr>
            <a:noAutofit/>
          </a:bodyPr>
          <a:p>
            <a:r>
              <a:rPr lang="ru-RU" altLang="en-US" sz="3600" b="1"/>
              <a:t>Результат оцінювання особистісних надбань учня/учениці у 1-4 класах рекомендуємо виражати вербальною оцінкою,</a:t>
            </a:r>
            <a:r>
              <a:rPr lang="ru-RU" altLang="en-US" sz="3600"/>
              <a:t> </a:t>
            </a:r>
            <a:r>
              <a:rPr lang="uk-UA" altLang="ru-RU" sz="3600"/>
              <a:t>а</a:t>
            </a:r>
            <a:endParaRPr lang="ru-RU" altLang="en-US" sz="3600"/>
          </a:p>
          <a:p>
            <a:r>
              <a:rPr lang="ru-RU" altLang="en-US" sz="3600"/>
              <a:t> </a:t>
            </a:r>
            <a:r>
              <a:rPr lang="ru-RU" altLang="en-US" sz="3600" b="1">
                <a:solidFill>
                  <a:srgbClr val="C00000"/>
                </a:solidFill>
              </a:rPr>
              <a:t>об'єктивних результатів навчання учня/учениці у 1-2 класах - вербальною оцінкою,</a:t>
            </a:r>
            <a:r>
              <a:rPr lang="ru-RU" altLang="en-US" sz="3600"/>
              <a:t> </a:t>
            </a:r>
            <a:endParaRPr lang="ru-RU" altLang="en-US" sz="3600"/>
          </a:p>
          <a:p>
            <a:r>
              <a:rPr lang="ru-RU" altLang="en-US" sz="3600" b="1">
                <a:solidFill>
                  <a:srgbClr val="C00000"/>
                </a:solidFill>
              </a:rPr>
              <a:t>у 3-4 класах – або вербальною оцінкою, або рівневою оцінкою </a:t>
            </a:r>
            <a:r>
              <a:rPr lang="ru-RU" altLang="en-US" sz="3600" b="1">
                <a:solidFill>
                  <a:srgbClr val="0070C0"/>
                </a:solidFill>
              </a:rPr>
              <a:t>за вибором закладу загальної середньої освіти на підставі рішення  педагогічної ради.</a:t>
            </a:r>
            <a:endParaRPr lang="ru-RU" altLang="en-US" sz="3600" b="1">
              <a:solidFill>
                <a:srgbClr val="0070C0"/>
              </a:solidFill>
            </a:endParaRPr>
          </a:p>
        </p:txBody>
      </p:sp>
      <p:pic>
        <p:nvPicPr>
          <p:cNvPr id="9" name="Изображение 2" descr="IMG_256"/>
          <p:cNvPicPr>
            <a:picLocks noChangeAspect="1"/>
          </p:cNvPicPr>
          <p:nvPr>
            <p:ph sz="half" idx="2"/>
          </p:nvPr>
        </p:nvPicPr>
        <p:blipFill>
          <a:blip r:embed="rId1"/>
          <a:stretch>
            <a:fillRect/>
          </a:stretch>
        </p:blipFill>
        <p:spPr>
          <a:xfrm>
            <a:off x="617220" y="-187960"/>
            <a:ext cx="11302365" cy="193421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838200" y="365125"/>
            <a:ext cx="10515600" cy="782320"/>
          </a:xfrm>
        </p:spPr>
        <p:txBody>
          <a:bodyPr/>
          <a:p>
            <a:endParaRPr lang="ru-RU" altLang="en-US"/>
          </a:p>
        </p:txBody>
      </p:sp>
      <p:sp>
        <p:nvSpPr>
          <p:cNvPr id="3" name="Замещающее содержимое 2"/>
          <p:cNvSpPr>
            <a:spLocks noGrp="1"/>
          </p:cNvSpPr>
          <p:nvPr>
            <p:ph idx="1"/>
          </p:nvPr>
        </p:nvSpPr>
        <p:spPr>
          <a:xfrm>
            <a:off x="703580" y="1723390"/>
            <a:ext cx="10515600" cy="5257165"/>
          </a:xfrm>
        </p:spPr>
        <p:txBody>
          <a:bodyPr>
            <a:noAutofit/>
          </a:bodyPr>
          <a:p>
            <a:r>
              <a:rPr lang="ru-RU" altLang="en-US" sz="4000" b="1"/>
              <a:t>Формулювання оцінювальних суджень, визначення рівня результату навчання пропонуємо здійснювати на основі Орієнтовної рамки оцінювання результатів навчання учнів 1-4 класів закладів загальної середньої освіти (додаток 1). </a:t>
            </a:r>
            <a:r>
              <a:rPr lang="ru-RU" altLang="en-US" sz="4000"/>
              <a:t>Вона дозволяє забезпечити об'єктивність і точність результату оцінювання</a:t>
            </a:r>
            <a:r>
              <a:rPr lang="uk-UA" altLang="ru-RU" sz="4000"/>
              <a:t>.</a:t>
            </a:r>
            <a:r>
              <a:rPr lang="ru-RU" altLang="en-US" sz="4000"/>
              <a:t> </a:t>
            </a:r>
            <a:endParaRPr lang="ru-RU" altLang="en-US" sz="4000"/>
          </a:p>
        </p:txBody>
      </p:sp>
      <p:pic>
        <p:nvPicPr>
          <p:cNvPr id="4" name="Изображение 2" descr="IMG_256"/>
          <p:cNvPicPr>
            <a:picLocks noChangeAspect="1"/>
          </p:cNvPicPr>
          <p:nvPr>
            <p:ph sz="half" idx="2"/>
          </p:nvPr>
        </p:nvPicPr>
        <p:blipFill>
          <a:blip r:embed="rId1"/>
          <a:stretch>
            <a:fillRect/>
          </a:stretch>
        </p:blipFill>
        <p:spPr>
          <a:xfrm>
            <a:off x="617220" y="-187960"/>
            <a:ext cx="11302365" cy="193421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sp>
        <p:nvSpPr>
          <p:cNvPr id="3" name="Замещающее содержимое 2"/>
          <p:cNvSpPr>
            <a:spLocks noGrp="1"/>
          </p:cNvSpPr>
          <p:nvPr>
            <p:ph idx="1"/>
          </p:nvPr>
        </p:nvSpPr>
        <p:spPr/>
        <p:txBody>
          <a:bodyPr/>
          <a:p>
            <a:r>
              <a:rPr lang="ru-RU" altLang="en-US" sz="3200" b="1">
                <a:solidFill>
                  <a:srgbClr val="C00000"/>
                </a:solidFill>
              </a:rPr>
              <a:t>Оцінка є конфіденційною інформацією, доступною лише для учня/учениці та його/її батьків (або осіб, що їх замінюють). </a:t>
            </a:r>
            <a:r>
              <a:rPr lang="ru-RU" altLang="en-US" sz="3200"/>
              <a:t>Інформування батьків про результати навчання може відбуватись під час індивідуальних зустрічей, шляхом записів оцінювальних суджень у робочих зошитах учня/учениці, інших носіях зворотного зв'язку з батьками (паперових/ електронних щоденниках учнів тощо), фіксації результатів навчання у свідоцтвах досягнень учня/учениці (додатки 2, 3).</a:t>
            </a:r>
            <a:endParaRPr lang="ru-RU" altLang="en-US" sz="3200"/>
          </a:p>
        </p:txBody>
      </p:sp>
      <p:pic>
        <p:nvPicPr>
          <p:cNvPr id="9" name="Изображение 2" descr="IMG_256"/>
          <p:cNvPicPr>
            <a:picLocks noChangeAspect="1"/>
          </p:cNvPicPr>
          <p:nvPr>
            <p:ph sz="half" idx="2"/>
          </p:nvPr>
        </p:nvPicPr>
        <p:blipFill>
          <a:blip r:embed="rId1"/>
          <a:stretch>
            <a:fillRect/>
          </a:stretch>
        </p:blipFill>
        <p:spPr>
          <a:xfrm>
            <a:off x="617220" y="-187960"/>
            <a:ext cx="11302365" cy="193421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sp>
        <p:nvSpPr>
          <p:cNvPr id="3" name="Замещающее содержимое 2"/>
          <p:cNvSpPr>
            <a:spLocks noGrp="1"/>
          </p:cNvSpPr>
          <p:nvPr>
            <p:ph idx="1"/>
          </p:nvPr>
        </p:nvSpPr>
        <p:spPr/>
        <p:txBody>
          <a:bodyPr/>
          <a:p>
            <a:r>
              <a:rPr lang="ru-RU" altLang="en-US" sz="4800"/>
              <a:t>Організовуючи освітній процес рекомендуємо враховувати, що </a:t>
            </a:r>
            <a:r>
              <a:rPr lang="ru-RU" altLang="en-US" sz="4800" b="1"/>
              <a:t>формувальне оцінювання розпочинається з перших днів навчання у школі і триває постійно.</a:t>
            </a:r>
            <a:endParaRPr lang="ru-RU" altLang="en-US" sz="4800" b="1"/>
          </a:p>
        </p:txBody>
      </p:sp>
      <p:pic>
        <p:nvPicPr>
          <p:cNvPr id="9" name="Изображение 2" descr="IMG_256"/>
          <p:cNvPicPr>
            <a:picLocks noChangeAspect="1"/>
          </p:cNvPicPr>
          <p:nvPr>
            <p:ph sz="half" idx="2"/>
          </p:nvPr>
        </p:nvPicPr>
        <p:blipFill>
          <a:blip r:embed="rId1"/>
          <a:stretch>
            <a:fillRect/>
          </a:stretch>
        </p:blipFill>
        <p:spPr>
          <a:xfrm>
            <a:off x="617220" y="-187960"/>
            <a:ext cx="11302365" cy="193421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sp>
        <p:nvSpPr>
          <p:cNvPr id="3" name="Замещающее содержимое 2"/>
          <p:cNvSpPr>
            <a:spLocks noGrp="1"/>
          </p:cNvSpPr>
          <p:nvPr>
            <p:ph idx="1"/>
          </p:nvPr>
        </p:nvSpPr>
        <p:spPr/>
        <p:txBody>
          <a:bodyPr/>
          <a:p>
            <a:r>
              <a:rPr lang="uk-UA" altLang="ru-RU" sz="3600" b="1"/>
              <a:t>З 2021-2022 навчального року початкова школа працює за єдиним Державним стандартом початкової освіти затвердженого постановою Кабінета Міністрів України  21 лютого 2018 р. №87 </a:t>
            </a:r>
            <a:endParaRPr lang="uk-UA" altLang="ru-RU" sz="3600" b="1"/>
          </a:p>
          <a:p>
            <a:pPr marL="0" indent="0">
              <a:buNone/>
            </a:pPr>
            <a:r>
              <a:rPr lang="uk-UA" altLang="ru-RU" sz="3600" b="1"/>
              <a:t>{Із змінами, внесеними згідно з Постановами КМ</a:t>
            </a:r>
            <a:endParaRPr lang="uk-UA" altLang="ru-RU" sz="3600" b="1"/>
          </a:p>
          <a:p>
            <a:r>
              <a:rPr lang="uk-UA" altLang="ru-RU" sz="3600" b="1"/>
              <a:t>№ 688 від 24.07.2019</a:t>
            </a:r>
            <a:endParaRPr lang="uk-UA" altLang="ru-RU" sz="3600" b="1"/>
          </a:p>
          <a:p>
            <a:r>
              <a:rPr lang="uk-UA" altLang="ru-RU" sz="3600" b="1"/>
              <a:t>№ 898 від 30.09.2020}</a:t>
            </a:r>
            <a:endParaRPr lang="uk-UA" altLang="ru-RU" sz="3600" b="1"/>
          </a:p>
        </p:txBody>
      </p:sp>
      <p:pic>
        <p:nvPicPr>
          <p:cNvPr id="9" name="Изображение 2" descr="IMG_256"/>
          <p:cNvPicPr>
            <a:picLocks noChangeAspect="1"/>
          </p:cNvPicPr>
          <p:nvPr>
            <p:ph sz="half" idx="2"/>
          </p:nvPr>
        </p:nvPicPr>
        <p:blipFill>
          <a:blip r:embed="rId1"/>
          <a:stretch>
            <a:fillRect/>
          </a:stretch>
        </p:blipFill>
        <p:spPr>
          <a:xfrm>
            <a:off x="635000" y="-187960"/>
            <a:ext cx="11302365" cy="1934210"/>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838200" y="365125"/>
            <a:ext cx="10515600" cy="1171575"/>
          </a:xfrm>
        </p:spPr>
        <p:txBody>
          <a:bodyPr>
            <a:normAutofit fontScale="90000"/>
            <a:scene3d>
              <a:camera prst="orthographicFront"/>
              <a:lightRig rig="threePt" dir="t"/>
            </a:scene3d>
          </a:bodyPr>
          <a:p>
            <a:pPr algn="ctr"/>
            <a:r>
              <a:rPr lang="uk-UA" altLang="ru-RU" b="1" u="sng">
                <a:ln w="22225">
                  <a:solidFill>
                    <a:schemeClr val="accent2"/>
                  </a:solidFill>
                  <a:prstDash val="solid"/>
                </a:ln>
                <a:solidFill>
                  <a:schemeClr val="accent2">
                    <a:lumMod val="40000"/>
                    <a:lumOff val="60000"/>
                  </a:schemeClr>
                </a:solidFill>
                <a:effectLst/>
                <a:sym typeface="+mn-ea"/>
              </a:rPr>
              <a:t>А</a:t>
            </a:r>
            <a:r>
              <a:rPr lang="ru-RU" altLang="en-US" b="1" u="sng">
                <a:ln w="22225">
                  <a:solidFill>
                    <a:schemeClr val="accent2"/>
                  </a:solidFill>
                  <a:prstDash val="solid"/>
                </a:ln>
                <a:solidFill>
                  <a:schemeClr val="accent2">
                    <a:lumMod val="40000"/>
                    <a:lumOff val="60000"/>
                  </a:schemeClr>
                </a:solidFill>
                <a:effectLst/>
                <a:sym typeface="+mn-ea"/>
              </a:rPr>
              <a:t>лгоритм діяльності вчителя під час організації формувального оцінювання</a:t>
            </a:r>
            <a:br>
              <a:rPr lang="ru-RU" altLang="en-US" b="1" u="sng">
                <a:ln w="22225">
                  <a:solidFill>
                    <a:schemeClr val="accent2"/>
                  </a:solidFill>
                  <a:prstDash val="solid"/>
                </a:ln>
                <a:solidFill>
                  <a:schemeClr val="accent2">
                    <a:lumMod val="40000"/>
                    <a:lumOff val="60000"/>
                  </a:schemeClr>
                </a:solidFill>
                <a:effectLst/>
              </a:rPr>
            </a:br>
            <a:endParaRPr lang="ru-RU" altLang="en-US" b="1" u="sng">
              <a:ln w="22225">
                <a:solidFill>
                  <a:schemeClr val="accent2"/>
                </a:solidFill>
                <a:prstDash val="solid"/>
              </a:ln>
              <a:solidFill>
                <a:schemeClr val="accent2">
                  <a:lumMod val="40000"/>
                  <a:lumOff val="60000"/>
                </a:schemeClr>
              </a:solidFill>
              <a:effectLst/>
            </a:endParaRPr>
          </a:p>
        </p:txBody>
      </p:sp>
      <p:sp>
        <p:nvSpPr>
          <p:cNvPr id="3" name="Замещающее содержимое 2"/>
          <p:cNvSpPr>
            <a:spLocks noGrp="1"/>
          </p:cNvSpPr>
          <p:nvPr>
            <p:ph idx="1"/>
          </p:nvPr>
        </p:nvSpPr>
        <p:spPr>
          <a:xfrm>
            <a:off x="331470" y="920750"/>
            <a:ext cx="11511280" cy="5672455"/>
          </a:xfrm>
        </p:spPr>
        <p:txBody>
          <a:bodyPr>
            <a:normAutofit fontScale="25000"/>
          </a:bodyPr>
          <a:p>
            <a:endParaRPr lang="ru-RU" altLang="en-US"/>
          </a:p>
          <a:p>
            <a:r>
              <a:rPr lang="ru-RU" altLang="en-US" sz="9600" b="1"/>
              <a:t>1. Формулювання об'єктивних і зрозумілих для учнів навчальних цілей.</a:t>
            </a:r>
            <a:r>
              <a:rPr lang="ru-RU" altLang="en-US" sz="9600"/>
              <a:t> Учитель спільно з учнями розробляє й обговорює цілі уроку (заняття). </a:t>
            </a:r>
            <a:endParaRPr lang="ru-RU" altLang="en-US" sz="9600"/>
          </a:p>
          <a:p>
            <a:r>
              <a:rPr lang="ru-RU" altLang="en-US" sz="9600" b="1"/>
              <a:t>2. Визначення разом з учнями критеріїв оцінювання. </a:t>
            </a:r>
            <a:r>
              <a:rPr lang="ru-RU" altLang="en-US" sz="9600"/>
              <a:t>Обговорення з учнями критеріїв оцінювання робить оцінювальну діяльність прозорою і зрозумілою та сприяє формуванню позитивного ставлення до неї. </a:t>
            </a:r>
            <a:endParaRPr lang="ru-RU" altLang="en-US" sz="9600"/>
          </a:p>
          <a:p>
            <a:r>
              <a:rPr lang="ru-RU" altLang="en-US" sz="9600" b="1"/>
              <a:t>3. Формування суб'єктної позиції учнів у процесі оцінювання. </a:t>
            </a:r>
            <a:r>
              <a:rPr lang="ru-RU" altLang="en-US" sz="9600"/>
              <a:t>Для організації самооцінювання і взаємооцінювання можна використовувати різноманітні інструменти зворотного зв'язку.  Доцільно акцентувати увагу лише на позитивній динаміці досягнень дитини. Труднощі у навчанні пропонуємо обговорювати з учнем індивідуально, аби не створювати ситуацію колективної зневаги до дитини. Під час  взаємооцінювання доцільно формувати уміння коректно висловлювати думку про результат роботи однокласника, ділитись досвідом щодо його покращення. Це сприяє розвитку критичного мислення, формуванню адекватного ставлення до зауважень, рекомендацій, зміцнює товариськість та відчуття значущості кожного в колективі.</a:t>
            </a:r>
            <a:endParaRPr lang="ru-RU" altLang="en-US" sz="9600"/>
          </a:p>
          <a:p>
            <a:endParaRPr lang="ru-RU" altLang="en-US" sz="7000"/>
          </a:p>
          <a:p>
            <a:endParaRPr lang="ru-RU" altLang="en-US" sz="7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838200" y="365125"/>
            <a:ext cx="10515600" cy="836930"/>
          </a:xfrm>
        </p:spPr>
        <p:txBody>
          <a:bodyPr/>
          <a:p>
            <a:endParaRPr lang="ru-RU" altLang="en-US"/>
          </a:p>
        </p:txBody>
      </p:sp>
      <p:sp>
        <p:nvSpPr>
          <p:cNvPr id="3" name="Замещающее содержимое 2"/>
          <p:cNvSpPr>
            <a:spLocks noGrp="1"/>
          </p:cNvSpPr>
          <p:nvPr>
            <p:ph idx="1"/>
          </p:nvPr>
        </p:nvSpPr>
        <p:spPr>
          <a:xfrm>
            <a:off x="682625" y="2101215"/>
            <a:ext cx="10515600" cy="5148580"/>
          </a:xfrm>
        </p:spPr>
        <p:txBody>
          <a:bodyPr>
            <a:noAutofit/>
          </a:bodyPr>
          <a:p>
            <a:r>
              <a:rPr lang="ru-RU" altLang="en-US" sz="2300" b="1">
                <a:sym typeface="+mn-ea"/>
              </a:rPr>
              <a:t>4. Створення умов для формування уміння учнів аналізувати власну навчальну діяльність (рефлексія). </a:t>
            </a:r>
            <a:r>
              <a:rPr lang="ru-RU" altLang="en-US" sz="2300">
                <a:sym typeface="+mn-ea"/>
              </a:rPr>
              <a:t>Під час навчальної діяльності пропонуємо спрямовувати учнів на спостереження своїх дій та дій однокласників, осмислення своїх суджень, дій, учинків з огляду на їх відповідність меті діяльності й визначення кроків подальшого навчання з метою покращення результатів.</a:t>
            </a:r>
            <a:endParaRPr lang="ru-RU" altLang="en-US" sz="2300"/>
          </a:p>
          <a:p>
            <a:r>
              <a:rPr lang="ru-RU" altLang="en-US" sz="2300" b="1">
                <a:sym typeface="+mn-ea"/>
              </a:rPr>
              <a:t>5. Корегування спільно з учнями підходів до навчання з урахуванням результатів оцінювання</a:t>
            </a:r>
            <a:r>
              <a:rPr lang="ru-RU" altLang="en-US" sz="2300">
                <a:sym typeface="+mn-ea"/>
              </a:rPr>
              <a:t>. Корекція виконаної роботи буде одним із важливих елементів процесу поетапного формування навчальних дій. Учитель може привернути увагу школяра на алгоритм виконання завдання, зразок, на основі якого виконувалося завдання, поставити орієнтувальне запитання тощо. Вибір інструментів корекції здійснюють з урахуванням психологічних особливостей дитини та рівня опанування нею навчального матеріалу. Під час корекції пропонуємо надавати перевагу індивідуальній роботі.</a:t>
            </a:r>
            <a:endParaRPr lang="ru-RU" altLang="en-US" sz="2300"/>
          </a:p>
          <a:p>
            <a:endParaRPr lang="ru-RU" altLang="en-US" sz="1800"/>
          </a:p>
        </p:txBody>
      </p:sp>
      <p:pic>
        <p:nvPicPr>
          <p:cNvPr id="9" name="Изображение 2" descr="IMG_256"/>
          <p:cNvPicPr>
            <a:picLocks noChangeAspect="1"/>
          </p:cNvPicPr>
          <p:nvPr>
            <p:ph sz="half" idx="2"/>
          </p:nvPr>
        </p:nvPicPr>
        <p:blipFill>
          <a:blip r:embed="rId1"/>
          <a:stretch>
            <a:fillRect/>
          </a:stretch>
        </p:blipFill>
        <p:spPr>
          <a:xfrm>
            <a:off x="617220" y="-187960"/>
            <a:ext cx="11302365" cy="1934210"/>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Замещающее содержимое 7"/>
          <p:cNvPicPr>
            <a:picLocks noChangeAspect="1"/>
          </p:cNvPicPr>
          <p:nvPr>
            <p:ph sz="half" idx="2"/>
          </p:nvPr>
        </p:nvPicPr>
        <p:blipFill>
          <a:blip r:embed="rId1"/>
          <a:srcRect l="36287" t="23812" r="11127" b="5417"/>
          <a:stretch>
            <a:fillRect/>
          </a:stretch>
        </p:blipFill>
        <p:spPr>
          <a:xfrm>
            <a:off x="1483995" y="-121285"/>
            <a:ext cx="9224010" cy="697928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sp>
        <p:nvSpPr>
          <p:cNvPr id="3" name="Замещающее содержимое 2"/>
          <p:cNvSpPr>
            <a:spLocks noGrp="1"/>
          </p:cNvSpPr>
          <p:nvPr>
            <p:ph idx="1"/>
          </p:nvPr>
        </p:nvSpPr>
        <p:spPr/>
        <p:txBody>
          <a:bodyPr>
            <a:normAutofit lnSpcReduction="10000"/>
          </a:bodyPr>
          <a:p>
            <a:r>
              <a:rPr lang="ru-RU" altLang="en-US"/>
              <a:t>Результати формувального оцінювання рекомендуємо виражати </a:t>
            </a:r>
            <a:r>
              <a:rPr lang="ru-RU" altLang="en-US" b="1"/>
              <a:t>вербальною оцінкою учителя/учнів</a:t>
            </a:r>
            <a:r>
              <a:rPr lang="ru-RU" altLang="en-US"/>
              <a:t>, що характеризують процес навчання та досягнення учнів</a:t>
            </a:r>
            <a:r>
              <a:rPr lang="uk-UA" altLang="ru-RU"/>
              <a:t>.</a:t>
            </a:r>
            <a:endParaRPr lang="uk-UA" altLang="ru-RU"/>
          </a:p>
          <a:p>
            <a:r>
              <a:rPr lang="ru-RU" altLang="en-US"/>
              <a:t> </a:t>
            </a:r>
            <a:r>
              <a:rPr lang="ru-RU" altLang="en-US" b="1"/>
              <a:t>При цьому учитель озвучує оцінювальне судження після того, як висловив/ли думку учень/учні. </a:t>
            </a:r>
            <a:r>
              <a:rPr lang="ru-RU" altLang="en-US"/>
              <a:t>Також пропонуємо врахувати, що оцінювальне судження вчителя слугує зразком для наступних оцінювальних суджень учнів під час самооцінювання і взаємооцінювання.</a:t>
            </a:r>
            <a:endParaRPr lang="ru-RU" altLang="en-US"/>
          </a:p>
          <a:p>
            <a:r>
              <a:rPr lang="ru-RU" altLang="en-US" b="1"/>
              <a:t>Основою формулювання оцінювальних суджень може бути Орієнтовна рамка оцінювання результатів навчання та очікувані результати, окреслені в освітній програмі.</a:t>
            </a:r>
            <a:endParaRPr lang="ru-RU" altLang="en-US" b="1"/>
          </a:p>
        </p:txBody>
      </p:sp>
      <p:pic>
        <p:nvPicPr>
          <p:cNvPr id="9" name="Изображение 2" descr="IMG_256"/>
          <p:cNvPicPr>
            <a:picLocks noChangeAspect="1"/>
          </p:cNvPicPr>
          <p:nvPr>
            <p:ph sz="half" idx="2"/>
          </p:nvPr>
        </p:nvPicPr>
        <p:blipFill>
          <a:blip r:embed="rId1"/>
          <a:stretch>
            <a:fillRect/>
          </a:stretch>
        </p:blipFill>
        <p:spPr>
          <a:xfrm>
            <a:off x="617220" y="-187960"/>
            <a:ext cx="11302365" cy="193421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sp>
        <p:nvSpPr>
          <p:cNvPr id="3" name="Замещающее содержимое 2"/>
          <p:cNvSpPr>
            <a:spLocks noGrp="1"/>
          </p:cNvSpPr>
          <p:nvPr>
            <p:ph idx="1"/>
          </p:nvPr>
        </p:nvSpPr>
        <p:spPr/>
        <p:txBody>
          <a:bodyPr>
            <a:normAutofit fontScale="90000" lnSpcReduction="20000"/>
          </a:bodyPr>
          <a:p>
            <a:r>
              <a:rPr lang="ru-RU" altLang="en-US"/>
              <a:t>Учитель разом з учнями </a:t>
            </a:r>
            <a:r>
              <a:rPr lang="ru-RU" altLang="en-US" b="1"/>
              <a:t>може обрати позначення самооцінки учня, оцінки вчителя для фіксації перевірених робіт. </a:t>
            </a:r>
            <a:endParaRPr lang="ru-RU" altLang="en-US" b="1"/>
          </a:p>
          <a:p>
            <a:r>
              <a:rPr lang="ru-RU" altLang="en-US"/>
              <a:t>Окрім позначень </a:t>
            </a:r>
            <a:r>
              <a:rPr lang="ru-RU" altLang="en-US" b="1"/>
              <a:t>важливими</a:t>
            </a:r>
            <a:r>
              <a:rPr lang="ru-RU" altLang="en-US"/>
              <a:t> для організації подальшої роботи </a:t>
            </a:r>
            <a:r>
              <a:rPr lang="ru-RU" altLang="en-US" b="1"/>
              <a:t>є записи оцінювальних суджень щодо виконання письмової роботи.</a:t>
            </a:r>
            <a:r>
              <a:rPr lang="ru-RU" altLang="en-US"/>
              <a:t> Рекомендуємо формувати в учнів уміння опрацьовувати перевірені роботи за позначками вчителя, визначати місця утруднень, виправляти помилки і в подальшому їх уникати. З цією метою за результатами перевірки на наступних після неї уроках учитель організовує індивідуальну/ диференційовану роботу (у 1-2 класах колективну/групову за типовими помилками/утрудненнями; у 3-4 класах - пріоритетно індивідуальну самостійну роботу). У межах уроку така робота може бути короткотривалою. Водночас планується вона системно й спрямовується на формування навичок самонавчання, уміння знаходити способи подолання виявлених утруднень, розвиток мотивації досягнення успіху, виховання відповідальності за виконувану навчальну діяльність.</a:t>
            </a:r>
            <a:endParaRPr lang="ru-RU" altLang="en-US"/>
          </a:p>
        </p:txBody>
      </p:sp>
      <p:pic>
        <p:nvPicPr>
          <p:cNvPr id="9" name="Изображение 2" descr="IMG_256"/>
          <p:cNvPicPr>
            <a:picLocks noChangeAspect="1"/>
          </p:cNvPicPr>
          <p:nvPr>
            <p:ph sz="half" idx="2"/>
          </p:nvPr>
        </p:nvPicPr>
        <p:blipFill>
          <a:blip r:embed="rId1"/>
          <a:stretch>
            <a:fillRect/>
          </a:stretch>
        </p:blipFill>
        <p:spPr>
          <a:xfrm>
            <a:off x="617220" y="-187960"/>
            <a:ext cx="11302365" cy="1934210"/>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pic>
        <p:nvPicPr>
          <p:cNvPr id="101" name="Изображение 100"/>
          <p:cNvPicPr/>
          <p:nvPr/>
        </p:nvPicPr>
        <p:blipFill>
          <a:blip r:embed="rId1"/>
          <a:stretch>
            <a:fillRect/>
          </a:stretch>
        </p:blipFill>
        <p:spPr>
          <a:xfrm rot="1680000">
            <a:off x="7343775" y="1847850"/>
            <a:ext cx="5334000" cy="3162300"/>
          </a:xfrm>
          <a:prstGeom prst="rect">
            <a:avLst/>
          </a:prstGeom>
          <a:noFill/>
          <a:ln w="9525">
            <a:noFill/>
          </a:ln>
        </p:spPr>
      </p:pic>
      <p:pic>
        <p:nvPicPr>
          <p:cNvPr id="6" name="Замещающее содержимое 3" descr="Рисунок1"/>
          <p:cNvPicPr>
            <a:picLocks noChangeAspect="1"/>
          </p:cNvPicPr>
          <p:nvPr>
            <p:ph idx="1"/>
          </p:nvPr>
        </p:nvPicPr>
        <p:blipFill>
          <a:blip r:embed="rId2"/>
          <a:stretch>
            <a:fillRect/>
          </a:stretch>
        </p:blipFill>
        <p:spPr>
          <a:xfrm>
            <a:off x="3350895" y="3501390"/>
            <a:ext cx="4808220" cy="3606165"/>
          </a:xfrm>
          <a:prstGeom prst="rect">
            <a:avLst/>
          </a:prstGeom>
        </p:spPr>
      </p:pic>
      <p:pic>
        <p:nvPicPr>
          <p:cNvPr id="7" name="Изображение 6"/>
          <p:cNvPicPr/>
          <p:nvPr/>
        </p:nvPicPr>
        <p:blipFill>
          <a:blip r:embed="rId3"/>
          <a:stretch>
            <a:fillRect/>
          </a:stretch>
        </p:blipFill>
        <p:spPr>
          <a:xfrm rot="20640000">
            <a:off x="184150" y="1665605"/>
            <a:ext cx="3511550" cy="2612390"/>
          </a:xfrm>
          <a:prstGeom prst="rect">
            <a:avLst/>
          </a:prstGeom>
          <a:noFill/>
          <a:ln w="9525">
            <a:noFill/>
          </a:ln>
        </p:spPr>
      </p:pic>
      <p:pic>
        <p:nvPicPr>
          <p:cNvPr id="8" name="Изображение 2" descr="IMG_256"/>
          <p:cNvPicPr>
            <a:picLocks noChangeAspect="1"/>
          </p:cNvPicPr>
          <p:nvPr>
            <p:ph sz="half" idx="2"/>
          </p:nvPr>
        </p:nvPicPr>
        <p:blipFill>
          <a:blip r:embed="rId4"/>
          <a:stretch>
            <a:fillRect/>
          </a:stretch>
        </p:blipFill>
        <p:spPr>
          <a:xfrm>
            <a:off x="617220" y="-187960"/>
            <a:ext cx="11302365" cy="1934210"/>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sp>
        <p:nvSpPr>
          <p:cNvPr id="3" name="Замещающее содержимое 2"/>
          <p:cNvSpPr>
            <a:spLocks noGrp="1"/>
          </p:cNvSpPr>
          <p:nvPr>
            <p:ph idx="1"/>
          </p:nvPr>
        </p:nvSpPr>
        <p:spPr/>
        <p:txBody>
          <a:bodyPr/>
          <a:p>
            <a:r>
              <a:rPr lang="ru-RU" altLang="en-US"/>
              <a:t>У межах формувального оцінювання за результатами опанування певної програмової теми/частини теми (якщо тема велика за обсягом)/кількох тем чи розділу протягом навчального року рекомендуємо </a:t>
            </a:r>
            <a:r>
              <a:rPr lang="ru-RU" altLang="en-US" b="1"/>
              <a:t>проводити тематичні діагностувальні роботи.</a:t>
            </a:r>
            <a:endParaRPr lang="ru-RU" altLang="en-US" b="1"/>
          </a:p>
          <a:p>
            <a:r>
              <a:rPr lang="ru-RU" altLang="en-US"/>
              <a:t>Обсяг завдань у тематичній діагностувальній роботі рекомендуємо визначати з урахуванням вікових можливостей учнів виконати завдання протягом 1 навчальної години, а зміст завдань, види навчальної діяльності добирають з урахуванням специфіки предмета вивчення, готовності учнів виконати завдання для виявлення результату.</a:t>
            </a:r>
            <a:endParaRPr lang="ru-RU" altLang="en-US"/>
          </a:p>
        </p:txBody>
      </p:sp>
      <p:pic>
        <p:nvPicPr>
          <p:cNvPr id="9" name="Изображение 2" descr="IMG_256"/>
          <p:cNvPicPr>
            <a:picLocks noChangeAspect="1"/>
          </p:cNvPicPr>
          <p:nvPr>
            <p:ph sz="half" idx="2"/>
          </p:nvPr>
        </p:nvPicPr>
        <p:blipFill>
          <a:blip r:embed="rId1"/>
          <a:stretch>
            <a:fillRect/>
          </a:stretch>
        </p:blipFill>
        <p:spPr>
          <a:xfrm>
            <a:off x="617220" y="-187960"/>
            <a:ext cx="11302365" cy="1934210"/>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sp>
        <p:nvSpPr>
          <p:cNvPr id="3" name="Замещающее содержимое 2"/>
          <p:cNvSpPr>
            <a:spLocks noGrp="1"/>
          </p:cNvSpPr>
          <p:nvPr>
            <p:ph idx="1"/>
          </p:nvPr>
        </p:nvSpPr>
        <p:spPr>
          <a:xfrm>
            <a:off x="234950" y="1825625"/>
            <a:ext cx="11701780" cy="4851400"/>
          </a:xfrm>
        </p:spPr>
        <p:txBody>
          <a:bodyPr>
            <a:normAutofit lnSpcReduction="10000"/>
          </a:bodyPr>
          <a:p>
            <a:r>
              <a:rPr lang="ru-RU" altLang="en-US" sz="3600" b="1"/>
              <a:t>З предметів мовно-літературної освітньої галузі (мова навчання) система тематичних діагностувальних робіт може містити такі навчальні завдання: </a:t>
            </a:r>
            <a:r>
              <a:rPr lang="ru-RU" altLang="en-US" sz="3600" b="1">
                <a:solidFill>
                  <a:srgbClr val="C00000"/>
                </a:solidFill>
              </a:rPr>
              <a:t>аудіювання (2-4 кл.), читання вголос (1-4 кл.), читання мовчки (3-4 кл.), читання напам'ять (2-4 кл.), роботу з літературним твором/медіа текстом (2-4 кл.), діалог (усно/письмово, 2-4 кл.), усний переказ (2-4 кл.), письмовий переказ (3-4 кл.), усний твір (2-4 кл.), письмовий твір (4 кл.), списування (1-4 кл.), диктант (2-4 кл.), робота з мовними одиницями (2-4 кл.).</a:t>
            </a:r>
            <a:r>
              <a:rPr lang="ru-RU" altLang="en-US" sz="3000" b="1"/>
              <a:t> </a:t>
            </a:r>
            <a:endParaRPr lang="ru-RU" altLang="en-US" sz="3000" b="1"/>
          </a:p>
        </p:txBody>
      </p:sp>
      <p:pic>
        <p:nvPicPr>
          <p:cNvPr id="9" name="Изображение 2" descr="IMG_256"/>
          <p:cNvPicPr>
            <a:picLocks noChangeAspect="1"/>
          </p:cNvPicPr>
          <p:nvPr>
            <p:ph sz="half" idx="2"/>
          </p:nvPr>
        </p:nvPicPr>
        <p:blipFill>
          <a:blip r:embed="rId1"/>
          <a:stretch>
            <a:fillRect/>
          </a:stretch>
        </p:blipFill>
        <p:spPr>
          <a:xfrm>
            <a:off x="634365" y="-243205"/>
            <a:ext cx="11302365" cy="1934210"/>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sp>
        <p:nvSpPr>
          <p:cNvPr id="3" name="Замещающее содержимое 2"/>
          <p:cNvSpPr>
            <a:spLocks noGrp="1"/>
          </p:cNvSpPr>
          <p:nvPr>
            <p:ph idx="1"/>
          </p:nvPr>
        </p:nvSpPr>
        <p:spPr>
          <a:xfrm>
            <a:off x="389890" y="1825625"/>
            <a:ext cx="11546205" cy="4696460"/>
          </a:xfrm>
        </p:spPr>
        <p:txBody>
          <a:bodyPr>
            <a:noAutofit/>
          </a:bodyPr>
          <a:p>
            <a:r>
              <a:rPr lang="ru-RU" altLang="en-US" sz="3200" b="1">
                <a:sym typeface="+mn-ea"/>
              </a:rPr>
              <a:t>Комбінації навчальних завдань у діагностувальних роботах учитель може визначати самостійно з урахуванням дидактичної доцільності їх поєднання та часу, необхідного для виконання певного навчального завдання. </a:t>
            </a:r>
            <a:endParaRPr lang="ru-RU" altLang="en-US" sz="3200" b="1">
              <a:sym typeface="+mn-ea"/>
            </a:endParaRPr>
          </a:p>
          <a:p>
            <a:pPr marL="0" indent="0">
              <a:buNone/>
            </a:pPr>
            <a:r>
              <a:rPr lang="ru-RU" altLang="en-US" sz="3200" b="1">
                <a:solidFill>
                  <a:srgbClr val="C00000"/>
                </a:solidFill>
                <a:sym typeface="+mn-ea"/>
              </a:rPr>
              <a:t>Протягом року запропоновані види навчальних завдань у діагностувальних роботах можуть повторюватись. Кількість разів уміщення одного і того ж навчального завдання (кількість аудіювань, диктантів тощо) учитель може визначати з урахуванням особливостей формування певного очікуваного результату навчання та стану його досягнення учнями. </a:t>
            </a:r>
            <a:endParaRPr lang="ru-RU" altLang="en-US" sz="3200" b="1"/>
          </a:p>
          <a:p>
            <a:endParaRPr lang="ru-RU" altLang="en-US" sz="3200" b="1"/>
          </a:p>
        </p:txBody>
      </p:sp>
      <p:pic>
        <p:nvPicPr>
          <p:cNvPr id="9" name="Изображение 2" descr="IMG_256"/>
          <p:cNvPicPr>
            <a:picLocks noChangeAspect="1"/>
          </p:cNvPicPr>
          <p:nvPr>
            <p:ph sz="half" idx="2"/>
          </p:nvPr>
        </p:nvPicPr>
        <p:blipFill>
          <a:blip r:embed="rId1"/>
          <a:stretch>
            <a:fillRect/>
          </a:stretch>
        </p:blipFill>
        <p:spPr>
          <a:xfrm>
            <a:off x="634365" y="-243205"/>
            <a:ext cx="11302365" cy="1934210"/>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Изображение 9"/>
          <p:cNvPicPr>
            <a:picLocks noChangeAspect="1"/>
          </p:cNvPicPr>
          <p:nvPr/>
        </p:nvPicPr>
        <p:blipFill>
          <a:blip r:embed="rId1"/>
          <a:srcRect l="15334" t="26901" r="12167" b="18168"/>
          <a:stretch>
            <a:fillRect/>
          </a:stretch>
        </p:blipFill>
        <p:spPr>
          <a:xfrm>
            <a:off x="0" y="723900"/>
            <a:ext cx="12182475" cy="51898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sp>
        <p:nvSpPr>
          <p:cNvPr id="3" name="Замещающее содержимое 2"/>
          <p:cNvSpPr>
            <a:spLocks noGrp="1"/>
          </p:cNvSpPr>
          <p:nvPr>
            <p:ph idx="1"/>
          </p:nvPr>
        </p:nvSpPr>
        <p:spPr/>
        <p:txBody>
          <a:bodyPr>
            <a:normAutofit lnSpcReduction="10000"/>
          </a:bodyPr>
          <a:p>
            <a:r>
              <a:rPr lang="uk-UA" altLang="ru-RU" b="1">
                <a:sym typeface="+mn-ea"/>
              </a:rPr>
              <a:t>Особливості організації освітнього процесу у 1 класах  - </a:t>
            </a:r>
            <a:r>
              <a:rPr lang="uk-UA" altLang="ru-RU">
                <a:sym typeface="+mn-ea"/>
              </a:rPr>
              <a:t>Д</a:t>
            </a:r>
            <a:r>
              <a:rPr lang="ru-RU" altLang="en-US"/>
              <a:t>одат</a:t>
            </a:r>
            <a:r>
              <a:rPr lang="uk-UA" altLang="ru-RU"/>
              <a:t>ок  </a:t>
            </a:r>
            <a:r>
              <a:rPr lang="ru-RU" altLang="en-US"/>
              <a:t>до листа Міністерства</a:t>
            </a:r>
            <a:r>
              <a:rPr lang="uk-UA" altLang="ru-RU"/>
              <a:t> </a:t>
            </a:r>
            <a:r>
              <a:rPr lang="ru-RU" altLang="en-US"/>
              <a:t>освіти і науки України</a:t>
            </a:r>
            <a:r>
              <a:rPr lang="uk-UA" altLang="ru-RU"/>
              <a:t> </a:t>
            </a:r>
            <a:r>
              <a:rPr lang="ru-RU" altLang="en-US"/>
              <a:t>від  03. 07. 2018 р. № 1/9-415</a:t>
            </a:r>
            <a:r>
              <a:rPr lang="uk-UA" altLang="ru-RU"/>
              <a:t> “</a:t>
            </a:r>
            <a:r>
              <a:rPr lang="ru-RU" altLang="en-US"/>
              <a:t>Інструктивно-методичні рекомендації щодо вивчення в закладах загальної середньої освіти навчальних предметів та організації освітнього процесу у 2018/2019 навчальному році</a:t>
            </a:r>
            <a:r>
              <a:rPr lang="uk-UA" altLang="ru-RU"/>
              <a:t>”. </a:t>
            </a:r>
            <a:endParaRPr lang="uk-UA" altLang="ru-RU"/>
          </a:p>
          <a:p>
            <a:pPr marL="0" indent="0">
              <a:buNone/>
            </a:pPr>
            <a:endParaRPr lang="uk-UA" altLang="ru-RU"/>
          </a:p>
          <a:p>
            <a:r>
              <a:rPr lang="uk-UA" altLang="ru-RU"/>
              <a:t> </a:t>
            </a:r>
            <a:r>
              <a:rPr lang="uk-UA" altLang="ru-RU" b="1"/>
              <a:t>Особливості організації освітнього процесу у 2 класах   - </a:t>
            </a:r>
            <a:r>
              <a:rPr lang="uk-UA" altLang="ru-RU"/>
              <a:t>Додаток до листа Міністерства освіти і науки України від  01. 07. 2019 р. № 1/11-5966 “Методичні рекомендації щодо викладання в початковій школі у 2019/2020 навчальному році”</a:t>
            </a:r>
            <a:endParaRPr lang="uk-UA" altLang="ru-RU"/>
          </a:p>
        </p:txBody>
      </p:sp>
      <p:pic>
        <p:nvPicPr>
          <p:cNvPr id="9" name="Изображение 2" descr="IMG_256"/>
          <p:cNvPicPr>
            <a:picLocks noChangeAspect="1"/>
          </p:cNvPicPr>
          <p:nvPr>
            <p:ph sz="half" idx="2"/>
          </p:nvPr>
        </p:nvPicPr>
        <p:blipFill>
          <a:blip r:embed="rId1"/>
          <a:stretch>
            <a:fillRect/>
          </a:stretch>
        </p:blipFill>
        <p:spPr>
          <a:xfrm>
            <a:off x="617220" y="-187960"/>
            <a:ext cx="11302365" cy="1934210"/>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Замещающее содержимое 3"/>
          <p:cNvPicPr>
            <a:picLocks noChangeAspect="1"/>
          </p:cNvPicPr>
          <p:nvPr>
            <p:ph idx="1"/>
          </p:nvPr>
        </p:nvPicPr>
        <p:blipFill>
          <a:blip r:embed="rId1"/>
          <a:srcRect l="15130" t="23158" r="10453" b="22151"/>
          <a:stretch>
            <a:fillRect/>
          </a:stretch>
        </p:blipFill>
        <p:spPr>
          <a:xfrm>
            <a:off x="0" y="929005"/>
            <a:ext cx="12097385" cy="499935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sp>
        <p:nvSpPr>
          <p:cNvPr id="3" name="Замещающее содержимое 2"/>
          <p:cNvSpPr>
            <a:spLocks noGrp="1"/>
          </p:cNvSpPr>
          <p:nvPr>
            <p:ph idx="1"/>
          </p:nvPr>
        </p:nvSpPr>
        <p:spPr/>
        <p:txBody>
          <a:bodyPr>
            <a:normAutofit lnSpcReduction="10000"/>
          </a:bodyPr>
          <a:p>
            <a:r>
              <a:rPr lang="ru-RU" altLang="en-US" sz="4000" b="1"/>
              <a:t>З інтегрованих курсів</a:t>
            </a:r>
            <a:r>
              <a:rPr lang="ru-RU" altLang="en-US"/>
              <a:t>, </a:t>
            </a:r>
            <a:r>
              <a:rPr lang="ru-RU" altLang="en-US" sz="3200"/>
              <a:t>змістове наповнення яких охоплює природничу, соціальну і здоров'язбережувальну, громадянську та історичну освітні галузі, тематичні діагностувальні роботи можуть містити тестові завдання закритого і відкритого типів на виявлення стану опанування учнями програмового матеріалу, практичні роботи з картами, приладами, моделями, а також графічні роботи, за допомогою яких перевіряється вміння інтерпретувати інформацію за допомогою моделі, малюнка, схеми тощо.</a:t>
            </a:r>
            <a:endParaRPr lang="ru-RU" altLang="en-US" sz="3200"/>
          </a:p>
        </p:txBody>
      </p:sp>
      <p:pic>
        <p:nvPicPr>
          <p:cNvPr id="9" name="Изображение 2" descr="IMG_256"/>
          <p:cNvPicPr>
            <a:picLocks noChangeAspect="1"/>
          </p:cNvPicPr>
          <p:nvPr>
            <p:ph sz="half" idx="2"/>
          </p:nvPr>
        </p:nvPicPr>
        <p:blipFill>
          <a:blip r:embed="rId1"/>
          <a:stretch>
            <a:fillRect/>
          </a:stretch>
        </p:blipFill>
        <p:spPr>
          <a:xfrm>
            <a:off x="579120" y="-361315"/>
            <a:ext cx="11302365" cy="1934210"/>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sp>
        <p:nvSpPr>
          <p:cNvPr id="3" name="Замещающее содержимое 2"/>
          <p:cNvSpPr>
            <a:spLocks noGrp="1"/>
          </p:cNvSpPr>
          <p:nvPr>
            <p:ph idx="1"/>
          </p:nvPr>
        </p:nvSpPr>
        <p:spPr>
          <a:xfrm>
            <a:off x="438150" y="1176655"/>
            <a:ext cx="11446510" cy="4921250"/>
          </a:xfrm>
        </p:spPr>
        <p:txBody>
          <a:bodyPr>
            <a:noAutofit/>
          </a:bodyPr>
          <a:p>
            <a:r>
              <a:rPr lang="ru-RU" altLang="en-US" sz="4400" b="1">
                <a:solidFill>
                  <a:srgbClr val="C00000"/>
                </a:solidFill>
              </a:rPr>
              <a:t>З математики </a:t>
            </a:r>
            <a:r>
              <a:rPr lang="ru-RU" altLang="en-US" b="1"/>
              <a:t>тематичні діагностувальні роботи можуть бути комбінованими, у тому числі з тестових завдань закритого й відкритого типів, та містити навчальні завдання на виявлення стану сформованості навичок читання, запису і порівняння чисел, обчислювальних навичок, навичок читання і запису математичних виразів/рівностей/нерівностей, розв'язування рівнянь, уміння розв'язувати задачі, розпізнавання й побудову геометричних фігур, оперування величинами тощо з урахуванням програмового матеріалу, що опрацьовувався.</a:t>
            </a:r>
            <a:endParaRPr lang="ru-RU" altLang="en-US" b="1"/>
          </a:p>
          <a:p>
            <a:r>
              <a:rPr lang="ru-RU" altLang="en-US" b="1" u="sng"/>
              <a:t>Одна з тематичних діагностувальних робіт протягом року може передбачати виявлення стану сформованості навичок усних обчислень.</a:t>
            </a:r>
            <a:r>
              <a:rPr lang="ru-RU" altLang="en-US" b="1"/>
              <a:t> Зміст завдань у такій роботі, зазвичай, може охоплювати різні змістові лінії навчальної програми з математики.</a:t>
            </a:r>
            <a:endParaRPr lang="ru-RU" altLang="en-US" b="1"/>
          </a:p>
        </p:txBody>
      </p:sp>
      <p:pic>
        <p:nvPicPr>
          <p:cNvPr id="9" name="Изображение 2" descr="IMG_256"/>
          <p:cNvPicPr>
            <a:picLocks noChangeAspect="1"/>
          </p:cNvPicPr>
          <p:nvPr>
            <p:ph sz="half" idx="2"/>
          </p:nvPr>
        </p:nvPicPr>
        <p:blipFill>
          <a:blip r:embed="rId1"/>
          <a:stretch>
            <a:fillRect/>
          </a:stretch>
        </p:blipFill>
        <p:spPr>
          <a:xfrm>
            <a:off x="509905" y="-654050"/>
            <a:ext cx="11302365" cy="1934210"/>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sp>
        <p:nvSpPr>
          <p:cNvPr id="3" name="Замещающее содержимое 2"/>
          <p:cNvSpPr>
            <a:spLocks noGrp="1"/>
          </p:cNvSpPr>
          <p:nvPr>
            <p:ph idx="1"/>
          </p:nvPr>
        </p:nvSpPr>
        <p:spPr/>
        <p:txBody>
          <a:bodyPr/>
          <a:p>
            <a:r>
              <a:rPr lang="ru-RU" altLang="en-US" sz="4400" b="1"/>
              <a:t>Тематичні діагностувальні роботи з предметів вивчення таких освітніх галузей, як «Технологічна», «Інформатична», «Мистецька» і «Фізкультурна», а також з курсів за вибором, зазвичай,</a:t>
            </a:r>
            <a:r>
              <a:rPr lang="ru-RU" altLang="en-US" sz="4400" b="1">
                <a:solidFill>
                  <a:srgbClr val="C00000"/>
                </a:solidFill>
              </a:rPr>
              <a:t> не проводять.</a:t>
            </a:r>
            <a:endParaRPr lang="ru-RU" altLang="en-US" sz="4400" b="1">
              <a:solidFill>
                <a:srgbClr val="C00000"/>
              </a:solidFill>
            </a:endParaRPr>
          </a:p>
        </p:txBody>
      </p:sp>
      <p:pic>
        <p:nvPicPr>
          <p:cNvPr id="9" name="Изображение 2" descr="IMG_256"/>
          <p:cNvPicPr>
            <a:picLocks noChangeAspect="1"/>
          </p:cNvPicPr>
          <p:nvPr>
            <p:ph sz="half" idx="2"/>
          </p:nvPr>
        </p:nvPicPr>
        <p:blipFill>
          <a:blip r:embed="rId1"/>
          <a:stretch>
            <a:fillRect/>
          </a:stretch>
        </p:blipFill>
        <p:spPr>
          <a:xfrm>
            <a:off x="579120" y="-361315"/>
            <a:ext cx="11302365" cy="1934210"/>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sp>
        <p:nvSpPr>
          <p:cNvPr id="3" name="Замещающее содержимое 2"/>
          <p:cNvSpPr>
            <a:spLocks noGrp="1"/>
          </p:cNvSpPr>
          <p:nvPr>
            <p:ph idx="1"/>
          </p:nvPr>
        </p:nvSpPr>
        <p:spPr>
          <a:xfrm>
            <a:off x="234950" y="1825625"/>
            <a:ext cx="11739245" cy="4851400"/>
          </a:xfrm>
        </p:spPr>
        <p:txBody>
          <a:bodyPr>
            <a:noAutofit/>
          </a:bodyPr>
          <a:p>
            <a:r>
              <a:rPr lang="ru-RU" altLang="en-US" sz="3200" b="1">
                <a:solidFill>
                  <a:srgbClr val="C00000"/>
                </a:solidFill>
              </a:rPr>
              <a:t>Кількість і періодичність діагностувальних робіт з предмета вивчення/</a:t>
            </a:r>
            <a:r>
              <a:rPr lang="uk-UA" altLang="en-US" sz="3200" b="1">
                <a:solidFill>
                  <a:srgbClr val="C00000"/>
                </a:solidFill>
              </a:rPr>
              <a:t>і</a:t>
            </a:r>
            <a:r>
              <a:rPr lang="ru-RU" altLang="en-US" sz="3200" b="1">
                <a:solidFill>
                  <a:srgbClr val="C00000"/>
                </a:solidFill>
              </a:rPr>
              <a:t>нтегрованого курсу учитель може визначати самостійно </a:t>
            </a:r>
            <a:r>
              <a:rPr lang="ru-RU" altLang="en-US" sz="3200"/>
              <a:t>. При цьому пропонуємо враховувати навчальні можливості учнів класу, особливості предмета вивчення/ інтегрованого курсу, блок обов'язкових результатів навчання, сформованість яких має бути зазначена у свідоцтві досягнень</a:t>
            </a:r>
            <a:r>
              <a:rPr lang="uk-UA" altLang="ru-RU" sz="3200"/>
              <a:t>.</a:t>
            </a:r>
            <a:r>
              <a:rPr lang="ru-RU" altLang="en-US" sz="3200"/>
              <a:t> Водночас пропонуємо врахувати, що загальна кількість тематичних діагностувальних робіт з різних предметів вивчення/інтегрованих курсів має бути дидактично обґрунтованою. </a:t>
            </a:r>
            <a:r>
              <a:rPr lang="ru-RU" altLang="en-US" sz="3200" b="1" u="sng"/>
              <a:t>Зазвичай, їх планують через кожні 16-20 навчальних годин опрацювання програмового матеріалу.</a:t>
            </a:r>
            <a:endParaRPr lang="ru-RU" altLang="en-US" sz="3200" b="1" u="sng"/>
          </a:p>
        </p:txBody>
      </p:sp>
      <p:pic>
        <p:nvPicPr>
          <p:cNvPr id="9" name="Изображение 2" descr="IMG_256"/>
          <p:cNvPicPr>
            <a:picLocks noChangeAspect="1"/>
          </p:cNvPicPr>
          <p:nvPr>
            <p:ph sz="half" idx="2"/>
          </p:nvPr>
        </p:nvPicPr>
        <p:blipFill>
          <a:blip r:embed="rId1"/>
          <a:stretch>
            <a:fillRect/>
          </a:stretch>
        </p:blipFill>
        <p:spPr>
          <a:xfrm>
            <a:off x="671830" y="-361315"/>
            <a:ext cx="11302365" cy="1934210"/>
          </a:xfrm>
          <a:prstGeom prst="rect">
            <a:avLst/>
          </a:prstGeom>
          <a:noFill/>
          <a:ln w="9525">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Замещающее содержимое 2"/>
          <p:cNvPicPr>
            <a:picLocks noChangeAspect="1"/>
          </p:cNvPicPr>
          <p:nvPr>
            <p:ph idx="1"/>
          </p:nvPr>
        </p:nvPicPr>
        <p:blipFill>
          <a:blip r:embed="rId1"/>
          <a:srcRect l="24741" t="23492" r="20894" b="10322"/>
          <a:stretch>
            <a:fillRect/>
          </a:stretch>
        </p:blipFill>
        <p:spPr>
          <a:xfrm>
            <a:off x="1292860" y="120650"/>
            <a:ext cx="9841865" cy="673735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pic>
        <p:nvPicPr>
          <p:cNvPr id="4" name="Замещающее содержимое 3"/>
          <p:cNvPicPr>
            <a:picLocks noChangeAspect="1"/>
          </p:cNvPicPr>
          <p:nvPr>
            <p:ph idx="1"/>
          </p:nvPr>
        </p:nvPicPr>
        <p:blipFill>
          <a:blip r:embed="rId1"/>
          <a:srcRect l="24934" t="26733" r="22924" b="15409"/>
          <a:stretch>
            <a:fillRect/>
          </a:stretch>
        </p:blipFill>
        <p:spPr>
          <a:xfrm>
            <a:off x="1024890" y="365125"/>
            <a:ext cx="10142220" cy="632841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sp>
        <p:nvSpPr>
          <p:cNvPr id="3" name="Замещающее содержимое 2"/>
          <p:cNvSpPr>
            <a:spLocks noGrp="1"/>
          </p:cNvSpPr>
          <p:nvPr>
            <p:ph idx="1"/>
          </p:nvPr>
        </p:nvSpPr>
        <p:spPr/>
        <p:txBody>
          <a:bodyPr>
            <a:normAutofit lnSpcReduction="10000"/>
          </a:bodyPr>
          <a:p>
            <a:r>
              <a:rPr lang="ru-RU" altLang="en-US" sz="3200" b="1">
                <a:solidFill>
                  <a:srgbClr val="C00000"/>
                </a:solidFill>
              </a:rPr>
              <a:t>Результатами оцінювання тематичних  діагностувальних робіт є </a:t>
            </a:r>
            <a:r>
              <a:rPr lang="ru-RU" altLang="en-US" sz="3200" b="1" u="sng">
                <a:solidFill>
                  <a:srgbClr val="C00000"/>
                </a:solidFill>
              </a:rPr>
              <a:t>оцінювальні судження з висновком про сформованість кожного результату навчання,</a:t>
            </a:r>
            <a:r>
              <a:rPr lang="ru-RU" altLang="en-US" sz="3200" b="1">
                <a:solidFill>
                  <a:srgbClr val="C00000"/>
                </a:solidFill>
              </a:rPr>
              <a:t> який діагностується на даному етапі навчання.</a:t>
            </a:r>
            <a:endParaRPr lang="ru-RU" altLang="en-US" sz="3200" b="1">
              <a:solidFill>
                <a:srgbClr val="C00000"/>
              </a:solidFill>
            </a:endParaRPr>
          </a:p>
          <a:p>
            <a:r>
              <a:rPr lang="ru-RU" altLang="en-US" sz="3200" b="1"/>
              <a:t>Оцінювальні судження за результатами тематичного оцінювання рекомендуємо фіксувати у зошитах для тематичних діагностувальних робіт, на аркушах з роботами учнів до наступного уроку з того предмета вивчення, на якому виконували роботу, і повідомляти учням та їхнім батькам.</a:t>
            </a:r>
            <a:endParaRPr lang="ru-RU" altLang="en-US" sz="3200" b="1"/>
          </a:p>
        </p:txBody>
      </p:sp>
      <p:pic>
        <p:nvPicPr>
          <p:cNvPr id="9" name="Изображение 2" descr="IMG_256"/>
          <p:cNvPicPr>
            <a:picLocks noChangeAspect="1"/>
          </p:cNvPicPr>
          <p:nvPr>
            <p:ph sz="half" idx="2"/>
          </p:nvPr>
        </p:nvPicPr>
        <p:blipFill>
          <a:blip r:embed="rId1"/>
          <a:stretch>
            <a:fillRect/>
          </a:stretch>
        </p:blipFill>
        <p:spPr>
          <a:xfrm>
            <a:off x="671830" y="-361315"/>
            <a:ext cx="11302365" cy="1934210"/>
          </a:xfrm>
          <a:prstGeom prst="rect">
            <a:avLst/>
          </a:prstGeom>
          <a:noFill/>
          <a:ln w="9525">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sp>
        <p:nvSpPr>
          <p:cNvPr id="3" name="Замещающее содержимое 2"/>
          <p:cNvSpPr>
            <a:spLocks noGrp="1"/>
          </p:cNvSpPr>
          <p:nvPr>
            <p:ph idx="1"/>
          </p:nvPr>
        </p:nvSpPr>
        <p:spPr/>
        <p:txBody>
          <a:bodyPr/>
          <a:p>
            <a:r>
              <a:rPr lang="ru-RU" altLang="en-US" sz="3200" b="1">
                <a:solidFill>
                  <a:srgbClr val="C00000"/>
                </a:solidFill>
              </a:rPr>
              <a:t>Об'єктом підсумкового оцінювання є результати навчання учня/учениці за рік.</a:t>
            </a:r>
            <a:r>
              <a:rPr lang="ru-RU" altLang="en-US" sz="3200" b="1"/>
              <a:t> Під час підсумкового оцінювання рекомендуємо зіставляти навчальні досягнення учнів з очікуваними результатами навчання, визначеними в освітніх програмах закладів загальної середньої освіти, з урахуванням Орієнтовної рамки оцінювання.</a:t>
            </a:r>
            <a:endParaRPr lang="ru-RU" altLang="en-US" sz="3200" b="1"/>
          </a:p>
        </p:txBody>
      </p:sp>
      <p:pic>
        <p:nvPicPr>
          <p:cNvPr id="9" name="Изображение 2" descr="IMG_256"/>
          <p:cNvPicPr>
            <a:picLocks noChangeAspect="1"/>
          </p:cNvPicPr>
          <p:nvPr>
            <p:ph sz="half" idx="2"/>
          </p:nvPr>
        </p:nvPicPr>
        <p:blipFill>
          <a:blip r:embed="rId1"/>
          <a:stretch>
            <a:fillRect/>
          </a:stretch>
        </p:blipFill>
        <p:spPr>
          <a:xfrm>
            <a:off x="671830" y="-361315"/>
            <a:ext cx="11302365" cy="1934210"/>
          </a:xfrm>
          <a:prstGeom prst="rect">
            <a:avLst/>
          </a:prstGeom>
          <a:noFill/>
          <a:ln w="9525">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sp>
        <p:nvSpPr>
          <p:cNvPr id="3" name="Замещающее содержимое 2"/>
          <p:cNvSpPr>
            <a:spLocks noGrp="1"/>
          </p:cNvSpPr>
          <p:nvPr>
            <p:ph idx="1"/>
          </p:nvPr>
        </p:nvSpPr>
        <p:spPr/>
        <p:txBody>
          <a:bodyPr/>
          <a:p>
            <a:r>
              <a:rPr lang="ru-RU" altLang="en-US" sz="3200" b="1" u="sng"/>
              <a:t>Основою для підсумкового оцінювання результатів навчання за рік можуть бути результати виконання тематичних діагностувальних робіт</a:t>
            </a:r>
            <a:r>
              <a:rPr lang="ru-RU" altLang="en-US" sz="3200" b="1"/>
              <a:t>, записи оцінювальних суджень про результати навчання, зафіксовані на носіях зворотного зв'язку з батьками, спостереження вчителя у процесі формувального оцінювання. Рекомендуємо визначати підсумкову оцінку за рік </a:t>
            </a:r>
            <a:r>
              <a:rPr lang="ru-RU" altLang="en-US" sz="3200" b="1" u="sng"/>
              <a:t>з урахуванням динаміки досягнення того чи іншого результату навчання.</a:t>
            </a:r>
            <a:endParaRPr lang="ru-RU" altLang="en-US" sz="3200" b="1" u="sng"/>
          </a:p>
        </p:txBody>
      </p:sp>
      <p:pic>
        <p:nvPicPr>
          <p:cNvPr id="9" name="Изображение 2" descr="IMG_256"/>
          <p:cNvPicPr>
            <a:picLocks noChangeAspect="1"/>
          </p:cNvPicPr>
          <p:nvPr>
            <p:ph sz="half" idx="2"/>
          </p:nvPr>
        </p:nvPicPr>
        <p:blipFill>
          <a:blip r:embed="rId1"/>
          <a:stretch>
            <a:fillRect/>
          </a:stretch>
        </p:blipFill>
        <p:spPr>
          <a:xfrm>
            <a:off x="671830" y="-361315"/>
            <a:ext cx="11302365" cy="1934210"/>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sp>
        <p:nvSpPr>
          <p:cNvPr id="3" name="Замещающее содержимое 2"/>
          <p:cNvSpPr>
            <a:spLocks noGrp="1"/>
          </p:cNvSpPr>
          <p:nvPr>
            <p:ph idx="1"/>
          </p:nvPr>
        </p:nvSpPr>
        <p:spPr/>
        <p:txBody>
          <a:bodyPr>
            <a:normAutofit lnSpcReduction="10000"/>
          </a:bodyPr>
          <a:p>
            <a:r>
              <a:rPr lang="ru-RU" altLang="en-US" b="1"/>
              <a:t>Особливості організації освітнього процесу в 3 класі</a:t>
            </a:r>
            <a:r>
              <a:rPr lang="uk-UA" altLang="ru-RU"/>
              <a:t> -  </a:t>
            </a:r>
            <a:r>
              <a:rPr lang="ru-RU" altLang="en-US"/>
              <a:t>Додаток</a:t>
            </a:r>
            <a:r>
              <a:rPr lang="uk-UA" altLang="ru-RU"/>
              <a:t> </a:t>
            </a:r>
            <a:r>
              <a:rPr lang="ru-RU" altLang="en-US"/>
              <a:t>до листа Міністерства освіти і</a:t>
            </a:r>
            <a:r>
              <a:rPr lang="uk-UA" altLang="ru-RU"/>
              <a:t> </a:t>
            </a:r>
            <a:r>
              <a:rPr lang="ru-RU" altLang="en-US"/>
              <a:t>науки України</a:t>
            </a:r>
            <a:r>
              <a:rPr lang="uk-UA" altLang="ru-RU"/>
              <a:t> </a:t>
            </a:r>
            <a:r>
              <a:rPr lang="ru-RU" altLang="en-US"/>
              <a:t>від 11.08.2020 № 1/9-430</a:t>
            </a:r>
            <a:r>
              <a:rPr lang="uk-UA" altLang="ru-RU"/>
              <a:t> “</a:t>
            </a:r>
            <a:r>
              <a:rPr lang="ru-RU" altLang="en-US"/>
              <a:t>Методичні рекомендації про викладання у початковій школі у 2020/2021 навчальному році</a:t>
            </a:r>
            <a:r>
              <a:rPr lang="uk-UA" altLang="ru-RU"/>
              <a:t>”.</a:t>
            </a:r>
            <a:endParaRPr lang="uk-UA" altLang="ru-RU"/>
          </a:p>
          <a:p>
            <a:pPr marL="0" indent="0">
              <a:buNone/>
            </a:pPr>
            <a:endParaRPr lang="uk-UA" altLang="ru-RU"/>
          </a:p>
          <a:p>
            <a:r>
              <a:rPr lang="ru-RU" altLang="en-US" b="1">
                <a:sym typeface="+mn-ea"/>
              </a:rPr>
              <a:t>Особливості організації освітнього процесу в </a:t>
            </a:r>
            <a:r>
              <a:rPr lang="uk-UA" altLang="ru-RU" b="1">
                <a:sym typeface="+mn-ea"/>
              </a:rPr>
              <a:t>4</a:t>
            </a:r>
            <a:r>
              <a:rPr lang="ru-RU" altLang="en-US" b="1">
                <a:sym typeface="+mn-ea"/>
              </a:rPr>
              <a:t> класі</a:t>
            </a:r>
            <a:r>
              <a:rPr lang="uk-UA" altLang="ru-RU" b="1">
                <a:sym typeface="+mn-ea"/>
              </a:rPr>
              <a:t> - </a:t>
            </a:r>
            <a:r>
              <a:rPr lang="uk-UA" altLang="ru-RU"/>
              <a:t>Додаток до </a:t>
            </a:r>
            <a:r>
              <a:rPr lang="ru-RU" altLang="en-US">
                <a:sym typeface="+mn-ea"/>
              </a:rPr>
              <a:t>листа Міністерства освіти і</a:t>
            </a:r>
            <a:r>
              <a:rPr lang="uk-UA" altLang="ru-RU">
                <a:sym typeface="+mn-ea"/>
              </a:rPr>
              <a:t> </a:t>
            </a:r>
            <a:r>
              <a:rPr lang="ru-RU" altLang="en-US">
                <a:sym typeface="+mn-ea"/>
              </a:rPr>
              <a:t>науки України</a:t>
            </a:r>
            <a:r>
              <a:rPr lang="uk-UA" altLang="ru-RU">
                <a:sym typeface="+mn-ea"/>
              </a:rPr>
              <a:t> </a:t>
            </a:r>
            <a:r>
              <a:rPr lang="uk-UA" altLang="ru-RU"/>
              <a:t> № 1/9-502 від 02 вересня 2020 року “Щодо методичних рекомендацій з організації освітнього процесу закладів загальної середньої освіти”</a:t>
            </a:r>
            <a:endParaRPr lang="uk-UA" altLang="ru-RU"/>
          </a:p>
        </p:txBody>
      </p:sp>
      <p:pic>
        <p:nvPicPr>
          <p:cNvPr id="9" name="Изображение 2" descr="IMG_256"/>
          <p:cNvPicPr>
            <a:picLocks noChangeAspect="1"/>
          </p:cNvPicPr>
          <p:nvPr>
            <p:ph sz="half" idx="2"/>
          </p:nvPr>
        </p:nvPicPr>
        <p:blipFill>
          <a:blip r:embed="rId1"/>
          <a:stretch>
            <a:fillRect/>
          </a:stretch>
        </p:blipFill>
        <p:spPr>
          <a:xfrm>
            <a:off x="617220" y="-187960"/>
            <a:ext cx="11302365" cy="1934210"/>
          </a:xfrm>
          <a:prstGeom prst="rect">
            <a:avLst/>
          </a:prstGeom>
          <a:noFill/>
          <a:ln w="9525">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sp>
        <p:nvSpPr>
          <p:cNvPr id="3" name="Замещающее содержимое 2"/>
          <p:cNvSpPr>
            <a:spLocks noGrp="1"/>
          </p:cNvSpPr>
          <p:nvPr>
            <p:ph idx="1"/>
          </p:nvPr>
        </p:nvSpPr>
        <p:spPr/>
        <p:txBody>
          <a:bodyPr>
            <a:normAutofit/>
          </a:bodyPr>
          <a:p>
            <a:pPr marL="0" indent="0">
              <a:buNone/>
            </a:pPr>
            <a:r>
              <a:rPr lang="ru-RU" altLang="en-US" sz="3600" b="1"/>
              <a:t> </a:t>
            </a:r>
            <a:r>
              <a:rPr lang="ru-RU" altLang="en-US" sz="6000" b="1">
                <a:solidFill>
                  <a:srgbClr val="C00000"/>
                </a:solidFill>
              </a:rPr>
              <a:t>Підсумкову (річну) оцінку фіксують у класному журналі і свідоцтвах досягнень учнів.</a:t>
            </a:r>
            <a:endParaRPr lang="uk-UA" altLang="en-US" sz="4400" b="1">
              <a:solidFill>
                <a:srgbClr val="C00000"/>
              </a:solidFill>
            </a:endParaRPr>
          </a:p>
          <a:p>
            <a:pPr marL="0" indent="0">
              <a:buNone/>
            </a:pPr>
            <a:endParaRPr lang="uk-UA" altLang="en-US" sz="4000" u="sng">
              <a:ln/>
              <a:solidFill>
                <a:schemeClr val="tx1"/>
              </a:solidFill>
              <a:effectLst>
                <a:outerShdw blurRad="38100" dist="19050" dir="2700000" algn="tl" rotWithShape="0">
                  <a:schemeClr val="dk1">
                    <a:alpha val="40000"/>
                  </a:schemeClr>
                </a:outerShdw>
              </a:effectLst>
            </a:endParaRPr>
          </a:p>
        </p:txBody>
      </p:sp>
      <p:pic>
        <p:nvPicPr>
          <p:cNvPr id="9" name="Изображение 2" descr="IMG_256"/>
          <p:cNvPicPr>
            <a:picLocks noChangeAspect="1"/>
          </p:cNvPicPr>
          <p:nvPr>
            <p:ph sz="half" idx="2"/>
          </p:nvPr>
        </p:nvPicPr>
        <p:blipFill>
          <a:blip r:embed="rId1"/>
          <a:stretch>
            <a:fillRect/>
          </a:stretch>
        </p:blipFill>
        <p:spPr>
          <a:xfrm>
            <a:off x="671830" y="-361315"/>
            <a:ext cx="11302365" cy="1934210"/>
          </a:xfrm>
          <a:prstGeom prst="rect">
            <a:avLst/>
          </a:prstGeom>
          <a:noFill/>
          <a:ln w="9525">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pic>
        <p:nvPicPr>
          <p:cNvPr id="4" name="Замещающее содержимое 3"/>
          <p:cNvPicPr>
            <a:picLocks noChangeAspect="1"/>
          </p:cNvPicPr>
          <p:nvPr>
            <p:ph idx="1"/>
          </p:nvPr>
        </p:nvPicPr>
        <p:blipFill>
          <a:blip r:embed="rId1"/>
          <a:srcRect l="38751" t="39005" r="11117" b="13045"/>
          <a:stretch>
            <a:fillRect/>
          </a:stretch>
        </p:blipFill>
        <p:spPr>
          <a:xfrm>
            <a:off x="838200" y="495935"/>
            <a:ext cx="10906125" cy="586549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Замещающее содержимое 3"/>
          <p:cNvPicPr>
            <a:picLocks noChangeAspect="1"/>
          </p:cNvPicPr>
          <p:nvPr>
            <p:ph idx="1"/>
          </p:nvPr>
        </p:nvPicPr>
        <p:blipFill>
          <a:blip r:embed="rId1"/>
          <a:srcRect l="38300" t="17219" r="10231" b="22845"/>
          <a:stretch>
            <a:fillRect/>
          </a:stretch>
        </p:blipFill>
        <p:spPr>
          <a:xfrm>
            <a:off x="1329690" y="207010"/>
            <a:ext cx="10024110" cy="656463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sp>
        <p:nvSpPr>
          <p:cNvPr id="3" name="Замещающее содержимое 2"/>
          <p:cNvSpPr>
            <a:spLocks noGrp="1"/>
          </p:cNvSpPr>
          <p:nvPr>
            <p:ph idx="1"/>
          </p:nvPr>
        </p:nvSpPr>
        <p:spPr/>
        <p:txBody>
          <a:bodyPr/>
          <a:p>
            <a:r>
              <a:rPr lang="ru-RU" altLang="en-US" sz="3600" b="1"/>
              <a:t>Відповідно до пункту 8 статті 12 Закону України «Про освіту» наприкінці 4 класу, </a:t>
            </a:r>
            <a:r>
              <a:rPr lang="ru-RU" altLang="en-US" sz="3600" b="1" u="sng"/>
              <a:t>з метою моніторингу </a:t>
            </a:r>
            <a:r>
              <a:rPr lang="ru-RU" altLang="en-US" sz="3600" b="1"/>
              <a:t>якості освітньої діяльності закладів освіти </a:t>
            </a:r>
            <a:r>
              <a:rPr lang="ru-RU" altLang="en-US" sz="3600" b="1" u="sng"/>
              <a:t>проводять державну підсумкову атестацію здобувачів початкової освіти, </a:t>
            </a:r>
            <a:r>
              <a:rPr lang="ru-RU" altLang="en-US" sz="3600" b="1" u="sng">
                <a:solidFill>
                  <a:srgbClr val="FF0000"/>
                </a:solidFill>
              </a:rPr>
              <a:t>результати якої не впливають на підсумкову оцінку за рік.</a:t>
            </a:r>
            <a:endParaRPr lang="ru-RU" altLang="en-US" sz="3600" b="1" u="sng">
              <a:solidFill>
                <a:srgbClr val="FF0000"/>
              </a:solidFill>
            </a:endParaRPr>
          </a:p>
        </p:txBody>
      </p:sp>
      <p:pic>
        <p:nvPicPr>
          <p:cNvPr id="9" name="Изображение 2" descr="IMG_256"/>
          <p:cNvPicPr>
            <a:picLocks noChangeAspect="1"/>
          </p:cNvPicPr>
          <p:nvPr>
            <p:ph sz="half" idx="2"/>
          </p:nvPr>
        </p:nvPicPr>
        <p:blipFill>
          <a:blip r:embed="rId1"/>
          <a:stretch>
            <a:fillRect/>
          </a:stretch>
        </p:blipFill>
        <p:spPr>
          <a:xfrm>
            <a:off x="600075" y="-243205"/>
            <a:ext cx="11302365" cy="1934210"/>
          </a:xfrm>
          <a:prstGeom prst="rect">
            <a:avLst/>
          </a:prstGeom>
          <a:noFill/>
          <a:ln w="9525">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sp>
        <p:nvSpPr>
          <p:cNvPr id="3" name="Замещающее содержимое 2"/>
          <p:cNvSpPr>
            <a:spLocks noGrp="1"/>
          </p:cNvSpPr>
          <p:nvPr>
            <p:ph idx="1"/>
          </p:nvPr>
        </p:nvSpPr>
        <p:spPr>
          <a:xfrm>
            <a:off x="838200" y="1825625"/>
            <a:ext cx="11063605" cy="4644390"/>
          </a:xfrm>
        </p:spPr>
        <p:txBody>
          <a:bodyPr>
            <a:noAutofit/>
          </a:bodyPr>
          <a:p>
            <a:r>
              <a:rPr lang="ru-RU" altLang="en-US" sz="3200" b="1"/>
              <a:t>У свідоцтві досягнень учня пропонуємо надавати розгорнуту характеристику результатів навчання  учня/учениці, здобутих протягом навчального року. Для здобувачів початкової освіти пропонуються розроблені два примірні зразки свідоцтв досягнень, окремо для кожного циклу навчання. </a:t>
            </a:r>
            <a:r>
              <a:rPr lang="ru-RU" altLang="en-US" sz="3200" b="1" u="sng"/>
              <a:t>Обидва  примірні зразки свідоцтв  досягнень містять такі частини: «Характеристика навчальної діяльності», «Характеристика результатів навчання з окремих освітніх галузей», «Рекомендації вчителя», «Побажання батьків».</a:t>
            </a:r>
            <a:endParaRPr lang="ru-RU" altLang="en-US" sz="3200" b="1" u="sng"/>
          </a:p>
        </p:txBody>
      </p:sp>
      <p:pic>
        <p:nvPicPr>
          <p:cNvPr id="9" name="Изображение 2" descr="IMG_256"/>
          <p:cNvPicPr>
            <a:picLocks noChangeAspect="1"/>
          </p:cNvPicPr>
          <p:nvPr>
            <p:ph sz="half" idx="2"/>
          </p:nvPr>
        </p:nvPicPr>
        <p:blipFill>
          <a:blip r:embed="rId1"/>
          <a:stretch>
            <a:fillRect/>
          </a:stretch>
        </p:blipFill>
        <p:spPr>
          <a:xfrm>
            <a:off x="600075" y="-243205"/>
            <a:ext cx="11302365" cy="1934210"/>
          </a:xfrm>
          <a:prstGeom prst="rect">
            <a:avLst/>
          </a:prstGeom>
          <a:noFill/>
          <a:ln w="9525">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Заголовок 4"/>
          <p:cNvSpPr>
            <a:spLocks noGrp="1"/>
          </p:cNvSpPr>
          <p:nvPr>
            <p:ph type="title"/>
          </p:nvPr>
        </p:nvSpPr>
        <p:spPr/>
        <p:txBody>
          <a:bodyPr/>
          <a:p>
            <a:endParaRPr lang="ru-RU" altLang="en-US"/>
          </a:p>
        </p:txBody>
      </p:sp>
      <p:pic>
        <p:nvPicPr>
          <p:cNvPr id="4" name="Замещающее содержимое 3"/>
          <p:cNvPicPr>
            <a:picLocks noChangeAspect="1"/>
          </p:cNvPicPr>
          <p:nvPr>
            <p:ph idx="1"/>
          </p:nvPr>
        </p:nvPicPr>
        <p:blipFill>
          <a:blip r:embed="rId1"/>
          <a:srcRect l="38316" t="17233" r="10215" b="5093"/>
          <a:stretch>
            <a:fillRect/>
          </a:stretch>
        </p:blipFill>
        <p:spPr>
          <a:xfrm>
            <a:off x="2101850" y="0"/>
            <a:ext cx="8081645" cy="685863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Замещающее содержимое 3"/>
          <p:cNvPicPr>
            <a:picLocks noChangeAspect="1"/>
          </p:cNvPicPr>
          <p:nvPr>
            <p:ph idx="1"/>
          </p:nvPr>
        </p:nvPicPr>
        <p:blipFill>
          <a:blip r:embed="rId1"/>
          <a:srcRect l="38973" t="18401" r="11339" b="6304"/>
          <a:stretch>
            <a:fillRect/>
          </a:stretch>
        </p:blipFill>
        <p:spPr>
          <a:xfrm>
            <a:off x="1983105" y="0"/>
            <a:ext cx="8047990" cy="68580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sp>
        <p:nvSpPr>
          <p:cNvPr id="3" name="Замещающее содержимое 2"/>
          <p:cNvSpPr>
            <a:spLocks noGrp="1"/>
          </p:cNvSpPr>
          <p:nvPr>
            <p:ph idx="1"/>
          </p:nvPr>
        </p:nvSpPr>
        <p:spPr/>
        <p:txBody>
          <a:bodyPr/>
          <a:p>
            <a:r>
              <a:rPr lang="ru-RU" altLang="en-US" sz="3200" b="1" u="sng"/>
              <a:t>Оригінал документа пропонується зберігати батькам </a:t>
            </a:r>
            <a:r>
              <a:rPr lang="ru-RU" altLang="en-US" sz="3200" b="1"/>
              <a:t>учня/учениці чи особам, що їх замінюють. </a:t>
            </a:r>
            <a:r>
              <a:rPr lang="ru-RU" altLang="en-US" sz="3200" b="1" u="sng"/>
              <a:t>Копію документа з відміткою «Згідно з оригіналом», що закріплено печаткою, рекомендуємо зберігати в особовій справі учня. </a:t>
            </a:r>
            <a:r>
              <a:rPr lang="ru-RU" altLang="en-US" sz="3200" b="1"/>
              <a:t>Пропонуємо не переписувати інформацію із свідоцтва досягнень учня до особової справи. В особовій справі доцільно лише зазначати рішення про переведення до наступного класу.</a:t>
            </a:r>
            <a:endParaRPr lang="ru-RU" altLang="en-US" sz="3200" b="1"/>
          </a:p>
        </p:txBody>
      </p:sp>
      <p:pic>
        <p:nvPicPr>
          <p:cNvPr id="9" name="Изображение 2" descr="IMG_256"/>
          <p:cNvPicPr>
            <a:picLocks noChangeAspect="1"/>
          </p:cNvPicPr>
          <p:nvPr>
            <p:ph sz="half" idx="2"/>
          </p:nvPr>
        </p:nvPicPr>
        <p:blipFill>
          <a:blip r:embed="rId1"/>
          <a:stretch>
            <a:fillRect/>
          </a:stretch>
        </p:blipFill>
        <p:spPr>
          <a:xfrm>
            <a:off x="600075" y="-243205"/>
            <a:ext cx="11302365" cy="1934210"/>
          </a:xfrm>
          <a:prstGeom prst="rect">
            <a:avLst/>
          </a:prstGeom>
          <a:noFill/>
          <a:ln w="9525">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sp>
        <p:nvSpPr>
          <p:cNvPr id="3" name="Замещающее содержимое 2"/>
          <p:cNvSpPr>
            <a:spLocks noGrp="1"/>
          </p:cNvSpPr>
          <p:nvPr>
            <p:ph idx="1"/>
          </p:nvPr>
        </p:nvSpPr>
        <p:spPr>
          <a:xfrm>
            <a:off x="838200" y="1825625"/>
            <a:ext cx="10877550" cy="4351655"/>
          </a:xfrm>
        </p:spPr>
        <p:txBody>
          <a:bodyPr/>
          <a:p>
            <a:r>
              <a:rPr lang="ru-RU" altLang="en-US" sz="3600" b="1">
                <a:solidFill>
                  <a:srgbClr val="C00000"/>
                </a:solidFill>
              </a:rPr>
              <a:t>Ці методичні рекомендації з питань оцінювання результатів навчання учнів 1-4 класів мають рекомендаційний характер.</a:t>
            </a:r>
            <a:r>
              <a:rPr lang="ru-RU" altLang="en-US" sz="3600" b="1"/>
              <a:t> Відповідно до статті 54 Закону України «Про освіту» щодо академічної свободи педагогічних працівників заклад загальної середньої освіти може розробити власну систему оцінювання результатів навчання учнів</a:t>
            </a:r>
            <a:r>
              <a:rPr lang="uk-UA" altLang="ru-RU" sz="3600" b="1"/>
              <a:t>.</a:t>
            </a:r>
            <a:endParaRPr lang="uk-UA" altLang="ru-RU" sz="3600" b="1"/>
          </a:p>
        </p:txBody>
      </p:sp>
      <p:pic>
        <p:nvPicPr>
          <p:cNvPr id="9" name="Изображение 2" descr="IMG_256"/>
          <p:cNvPicPr>
            <a:picLocks noChangeAspect="1"/>
          </p:cNvPicPr>
          <p:nvPr>
            <p:ph sz="half" idx="2"/>
          </p:nvPr>
        </p:nvPicPr>
        <p:blipFill>
          <a:blip r:embed="rId1"/>
          <a:stretch>
            <a:fillRect/>
          </a:stretch>
        </p:blipFill>
        <p:spPr>
          <a:xfrm>
            <a:off x="600075" y="-243205"/>
            <a:ext cx="11302365" cy="1934210"/>
          </a:xfrm>
          <a:prstGeom prst="rect">
            <a:avLst/>
          </a:prstGeom>
          <a:noFill/>
          <a:ln w="9525">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threePt" dir="t"/>
            </a:scene3d>
          </a:bodyPr>
          <a:lstStyle/>
          <a:p>
            <a:pPr algn="ctr"/>
            <a:r>
              <a:rPr lang="uk-UA" sz="6600" b="1" dirty="0">
                <a:solidFill>
                  <a:srgbClr val="C00000"/>
                </a:solidFill>
                <a:effectLst>
                  <a:outerShdw blurRad="38100" dist="19050" dir="2700000" algn="tl" rotWithShape="0">
                    <a:schemeClr val="dk1">
                      <a:alpha val="40000"/>
                    </a:schemeClr>
                  </a:outerShdw>
                </a:effectLst>
              </a:rPr>
              <a:t>ДЯКУЮ ЗА УВАГУ!</a:t>
            </a:r>
            <a:endParaRPr lang="uk-UA" sz="6600" b="1" dirty="0">
              <a:solidFill>
                <a:srgbClr val="C00000"/>
              </a:solidFill>
              <a:effectLst>
                <a:outerShdw blurRad="38100" dist="19050" dir="2700000" algn="tl" rotWithShape="0">
                  <a:schemeClr val="dk1">
                    <a:alpha val="40000"/>
                  </a:schemeClr>
                </a:outerShdw>
              </a:effectLst>
            </a:endParaRPr>
          </a:p>
        </p:txBody>
      </p:sp>
      <p:pic>
        <p:nvPicPr>
          <p:cNvPr id="5" name="Объект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2094887" y="1957429"/>
            <a:ext cx="8002226" cy="4500771"/>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sp>
        <p:nvSpPr>
          <p:cNvPr id="3" name="Замещающее содержимое 2"/>
          <p:cNvSpPr>
            <a:spLocks noGrp="1"/>
          </p:cNvSpPr>
          <p:nvPr>
            <p:ph idx="1"/>
          </p:nvPr>
        </p:nvSpPr>
        <p:spPr/>
        <p:txBody>
          <a:bodyPr/>
          <a:p>
            <a:r>
              <a:rPr lang="uk-UA" altLang="ru-RU" sz="4400" b="1">
                <a:sym typeface="+mn-ea"/>
              </a:rPr>
              <a:t>Наказ МОН України від 13.07.2021р. </a:t>
            </a:r>
            <a:endParaRPr lang="uk-UA" altLang="ru-RU" sz="4400" b="1">
              <a:sym typeface="+mn-ea"/>
            </a:endParaRPr>
          </a:p>
          <a:p>
            <a:pPr marL="0" indent="0">
              <a:buNone/>
            </a:pPr>
            <a:r>
              <a:rPr lang="uk-UA" altLang="ru-RU" sz="4400" b="1">
                <a:sym typeface="+mn-ea"/>
              </a:rPr>
              <a:t>“Про затвердження методичних рекомендацій щодо оцінювання результатів навчання учнів 1-4-х класів закладів загальної середньої освіти”</a:t>
            </a:r>
            <a:endParaRPr lang="uk-UA" altLang="ru-RU" sz="4400" b="1"/>
          </a:p>
          <a:p>
            <a:pPr marL="0" indent="0">
              <a:buNone/>
            </a:pPr>
            <a:endParaRPr lang="ru-RU" altLang="en-US" sz="4400" b="1"/>
          </a:p>
        </p:txBody>
      </p:sp>
      <p:pic>
        <p:nvPicPr>
          <p:cNvPr id="9" name="Изображение 2" descr="IMG_256"/>
          <p:cNvPicPr>
            <a:picLocks noChangeAspect="1"/>
          </p:cNvPicPr>
          <p:nvPr>
            <p:ph sz="half" idx="2"/>
          </p:nvPr>
        </p:nvPicPr>
        <p:blipFill>
          <a:blip r:embed="rId1"/>
          <a:stretch>
            <a:fillRect/>
          </a:stretch>
        </p:blipFill>
        <p:spPr>
          <a:xfrm>
            <a:off x="617220" y="-187960"/>
            <a:ext cx="11302365" cy="193421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666115" y="1610360"/>
            <a:ext cx="10515600" cy="5118100"/>
          </a:xfrm>
        </p:spPr>
        <p:txBody>
          <a:bodyPr>
            <a:normAutofit fontScale="90000"/>
          </a:bodyPr>
          <a:p>
            <a:r>
              <a:rPr lang="uk-UA" altLang="ru-RU" sz="3555" b="1">
                <a:ln w="22225">
                  <a:solidFill>
                    <a:schemeClr val="accent2"/>
                  </a:solidFill>
                  <a:prstDash val="solid"/>
                </a:ln>
                <a:solidFill>
                  <a:schemeClr val="accent2">
                    <a:lumMod val="40000"/>
                    <a:lumOff val="60000"/>
                  </a:schemeClr>
                </a:solidFill>
                <a:effectLst/>
              </a:rPr>
              <a:t>Втратили чинність накази МОН :</a:t>
            </a:r>
            <a:br>
              <a:rPr lang="uk-UA" altLang="ru-RU" sz="3555" b="1">
                <a:ln w="22225">
                  <a:solidFill>
                    <a:schemeClr val="accent2"/>
                  </a:solidFill>
                  <a:prstDash val="solid"/>
                </a:ln>
                <a:solidFill>
                  <a:schemeClr val="accent2">
                    <a:lumMod val="40000"/>
                    <a:lumOff val="60000"/>
                  </a:schemeClr>
                </a:solidFill>
                <a:effectLst/>
              </a:rPr>
            </a:br>
            <a:r>
              <a:rPr lang="uk-UA" altLang="ru-RU" sz="3555" b="1"/>
              <a:t>- від 20.08.2018р. № 924 “Про затвердження методичних рекомендацій щодо оцінювання навчальних досягнень учнів 1 класу у Новій українській школі”;</a:t>
            </a:r>
            <a:br>
              <a:rPr lang="uk-UA" altLang="ru-RU" sz="3555" b="1"/>
            </a:br>
            <a:r>
              <a:rPr lang="uk-UA" altLang="ru-RU" sz="3555" b="1"/>
              <a:t>- від 27.08.2019р. 3 1154 </a:t>
            </a:r>
            <a:r>
              <a:rPr lang="uk-UA" altLang="ru-RU" sz="3555" b="1">
                <a:sym typeface="+mn-ea"/>
              </a:rPr>
              <a:t>“Про затвердження методичних рекомендацій щодо оцінювання навчальних досягнень учнів 2 класу”;</a:t>
            </a:r>
            <a:br>
              <a:rPr lang="uk-UA" altLang="ru-RU" sz="3555" b="1">
                <a:sym typeface="+mn-ea"/>
              </a:rPr>
            </a:br>
            <a:r>
              <a:rPr lang="uk-UA" altLang="ru-RU" sz="3555" b="1">
                <a:sym typeface="+mn-ea"/>
              </a:rPr>
              <a:t>- від 16.09.2020р. № 1146 </a:t>
            </a:r>
            <a:r>
              <a:rPr lang="uk-UA" altLang="ru-RU" sz="3550" b="1">
                <a:sym typeface="+mn-ea"/>
              </a:rPr>
              <a:t>“Про затвердження методичних рекомендацій щодо оцінювання навчальних досягнень учнів 3-4 класів Нової української школи”</a:t>
            </a:r>
            <a:endParaRPr lang="uk-UA" altLang="ru-RU" sz="3555" b="1">
              <a:sym typeface="+mn-ea"/>
            </a:endParaRPr>
          </a:p>
        </p:txBody>
      </p:sp>
      <p:sp>
        <p:nvSpPr>
          <p:cNvPr id="3" name="Замещающее содержимое 2"/>
          <p:cNvSpPr/>
          <p:nvPr>
            <p:ph idx="1"/>
          </p:nvPr>
        </p:nvSpPr>
        <p:spPr/>
        <p:txBody>
          <a:bodyPr/>
          <a:p>
            <a:endParaRPr lang="ru-RU" altLang="en-US"/>
          </a:p>
        </p:txBody>
      </p:sp>
      <p:pic>
        <p:nvPicPr>
          <p:cNvPr id="9" name="Изображение 2" descr="IMG_256"/>
          <p:cNvPicPr>
            <a:picLocks noChangeAspect="1"/>
          </p:cNvPicPr>
          <p:nvPr>
            <p:ph sz="half" idx="2"/>
          </p:nvPr>
        </p:nvPicPr>
        <p:blipFill>
          <a:blip r:embed="rId1"/>
          <a:stretch>
            <a:fillRect/>
          </a:stretch>
        </p:blipFill>
        <p:spPr>
          <a:xfrm>
            <a:off x="617220" y="-187960"/>
            <a:ext cx="11302365" cy="193421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407670" y="1596390"/>
            <a:ext cx="10515600" cy="1325563"/>
          </a:xfrm>
        </p:spPr>
        <p:txBody>
          <a:bodyPr/>
          <a:p>
            <a:pPr algn="ctr"/>
            <a:r>
              <a:rPr lang="uk-UA" altLang="ru-RU" b="1">
                <a:ln w="22225">
                  <a:solidFill>
                    <a:schemeClr val="accent2"/>
                  </a:solidFill>
                  <a:prstDash val="solid"/>
                </a:ln>
                <a:solidFill>
                  <a:schemeClr val="accent2">
                    <a:lumMod val="40000"/>
                    <a:lumOff val="60000"/>
                  </a:schemeClr>
                </a:solidFill>
                <a:effectLst/>
              </a:rPr>
              <a:t>Функції оцінювання</a:t>
            </a:r>
            <a:endParaRPr lang="uk-UA" altLang="ru-RU" b="1">
              <a:ln w="22225">
                <a:solidFill>
                  <a:schemeClr val="accent2"/>
                </a:solidFill>
                <a:prstDash val="solid"/>
              </a:ln>
              <a:solidFill>
                <a:schemeClr val="accent2">
                  <a:lumMod val="40000"/>
                  <a:lumOff val="60000"/>
                </a:schemeClr>
              </a:solidFill>
              <a:effectLst/>
            </a:endParaRPr>
          </a:p>
        </p:txBody>
      </p:sp>
      <p:sp>
        <p:nvSpPr>
          <p:cNvPr id="3" name="Замещающее содержимое 2"/>
          <p:cNvSpPr>
            <a:spLocks noGrp="1"/>
          </p:cNvSpPr>
          <p:nvPr>
            <p:ph sz="half" idx="1"/>
          </p:nvPr>
        </p:nvSpPr>
        <p:spPr>
          <a:xfrm>
            <a:off x="692785" y="2386965"/>
            <a:ext cx="5181600" cy="4351338"/>
          </a:xfrm>
        </p:spPr>
        <p:txBody>
          <a:bodyPr>
            <a:normAutofit lnSpcReduction="10000"/>
          </a:bodyPr>
          <a:p>
            <a:r>
              <a:rPr lang="uk-UA" altLang="ru-RU" b="1">
                <a:solidFill>
                  <a:schemeClr val="accent1"/>
                </a:solidFill>
                <a:effectLst>
                  <a:outerShdw blurRad="38100" dist="25400" dir="5400000" algn="ctr" rotWithShape="0">
                    <a:srgbClr val="6E747A">
                      <a:alpha val="43000"/>
                    </a:srgbClr>
                  </a:outerShdw>
                </a:effectLst>
              </a:rPr>
              <a:t>формувальна</a:t>
            </a:r>
            <a:endParaRPr lang="uk-UA" altLang="ru-RU" b="1">
              <a:solidFill>
                <a:schemeClr val="accent1"/>
              </a:solidFill>
              <a:effectLst>
                <a:outerShdw blurRad="38100" dist="25400" dir="5400000" algn="ctr" rotWithShape="0">
                  <a:srgbClr val="6E747A">
                    <a:alpha val="43000"/>
                  </a:srgbClr>
                </a:outerShdw>
              </a:effectLst>
            </a:endParaRPr>
          </a:p>
          <a:p>
            <a:r>
              <a:rPr lang="uk-UA" altLang="ru-RU" b="1">
                <a:solidFill>
                  <a:schemeClr val="accent1"/>
                </a:solidFill>
                <a:effectLst>
                  <a:outerShdw blurRad="38100" dist="25400" dir="5400000" algn="ctr" rotWithShape="0">
                    <a:srgbClr val="6E747A">
                      <a:alpha val="43000"/>
                    </a:srgbClr>
                  </a:outerShdw>
                </a:effectLst>
              </a:rPr>
              <a:t>діагностувальна</a:t>
            </a:r>
            <a:endParaRPr lang="uk-UA" altLang="ru-RU" b="1"/>
          </a:p>
          <a:p>
            <a:r>
              <a:rPr lang="uk-UA" altLang="ru-RU" b="1"/>
              <a:t>мотиваційно-стимулювальна</a:t>
            </a:r>
            <a:endParaRPr lang="uk-UA" altLang="ru-RU" b="1"/>
          </a:p>
          <a:p>
            <a:r>
              <a:rPr lang="uk-UA" altLang="ru-RU" b="1"/>
              <a:t>розвивальна</a:t>
            </a:r>
            <a:endParaRPr lang="uk-UA" altLang="ru-RU" b="1"/>
          </a:p>
          <a:p>
            <a:r>
              <a:rPr lang="uk-UA" altLang="ru-RU" b="1"/>
              <a:t>орієнтувальна</a:t>
            </a:r>
            <a:endParaRPr lang="uk-UA" altLang="ru-RU" b="1"/>
          </a:p>
          <a:p>
            <a:r>
              <a:rPr lang="uk-UA" altLang="ru-RU" b="1"/>
              <a:t>коригувальна</a:t>
            </a:r>
            <a:endParaRPr lang="uk-UA" altLang="ru-RU" b="1"/>
          </a:p>
          <a:p>
            <a:r>
              <a:rPr lang="uk-UA" altLang="ru-RU" b="1"/>
              <a:t>прогностична</a:t>
            </a:r>
            <a:endParaRPr lang="uk-UA" altLang="ru-RU" b="1"/>
          </a:p>
          <a:p>
            <a:r>
              <a:rPr lang="uk-UA" altLang="ru-RU" b="1"/>
              <a:t>констатувальна</a:t>
            </a:r>
            <a:endParaRPr lang="uk-UA" altLang="ru-RU" b="1"/>
          </a:p>
          <a:p>
            <a:r>
              <a:rPr lang="uk-UA" altLang="ru-RU" b="1"/>
              <a:t>виховна</a:t>
            </a:r>
            <a:endParaRPr lang="uk-UA" altLang="ru-RU" b="1"/>
          </a:p>
        </p:txBody>
      </p:sp>
      <p:pic>
        <p:nvPicPr>
          <p:cNvPr id="6" name="Изображение 2" descr="IMG_256"/>
          <p:cNvPicPr>
            <a:picLocks noChangeAspect="1"/>
          </p:cNvPicPr>
          <p:nvPr>
            <p:ph sz="half" idx="2"/>
          </p:nvPr>
        </p:nvPicPr>
        <p:blipFill>
          <a:blip r:embed="rId1"/>
          <a:stretch>
            <a:fillRect/>
          </a:stretch>
        </p:blipFill>
        <p:spPr>
          <a:xfrm>
            <a:off x="692785" y="-170815"/>
            <a:ext cx="11302365" cy="1934210"/>
          </a:xfrm>
          <a:prstGeom prst="rect">
            <a:avLst/>
          </a:prstGeom>
          <a:noFill/>
          <a:ln w="9525">
            <a:noFill/>
          </a:ln>
        </p:spPr>
      </p:pic>
      <p:sp>
        <p:nvSpPr>
          <p:cNvPr id="18" name="Стрелка: влево 17"/>
          <p:cNvSpPr/>
          <p:nvPr/>
        </p:nvSpPr>
        <p:spPr>
          <a:xfrm rot="396447">
            <a:off x="4187951" y="2458571"/>
            <a:ext cx="1265263" cy="407819"/>
          </a:xfrm>
          <a:prstGeom prst="leftArrow">
            <a:avLst/>
          </a:prstGeom>
        </p:spPr>
        <p:style>
          <a:lnRef idx="3">
            <a:schemeClr val="lt1"/>
          </a:lnRef>
          <a:fillRef idx="1">
            <a:schemeClr val="accent4"/>
          </a:fillRef>
          <a:effectRef idx="1">
            <a:schemeClr val="accent4"/>
          </a:effectRef>
          <a:fontRef idx="minor">
            <a:schemeClr val="lt1"/>
          </a:fontRef>
        </p:style>
        <p:txBody>
          <a:bodyPr rtlCol="0" anchor="ctr"/>
          <a:p>
            <a:pPr algn="ctr"/>
            <a:endParaRPr lang="ru-RU"/>
          </a:p>
        </p:txBody>
      </p:sp>
      <p:sp>
        <p:nvSpPr>
          <p:cNvPr id="19" name="Стрелка: влево 18"/>
          <p:cNvSpPr/>
          <p:nvPr/>
        </p:nvSpPr>
        <p:spPr>
          <a:xfrm rot="21031621">
            <a:off x="4193689" y="2823809"/>
            <a:ext cx="1286807" cy="406727"/>
          </a:xfrm>
          <a:prstGeom prst="leftArrow">
            <a:avLst/>
          </a:prstGeom>
        </p:spPr>
        <p:style>
          <a:lnRef idx="3">
            <a:schemeClr val="lt1"/>
          </a:lnRef>
          <a:fillRef idx="1">
            <a:schemeClr val="accent4"/>
          </a:fillRef>
          <a:effectRef idx="1">
            <a:schemeClr val="accent4"/>
          </a:effectRef>
          <a:fontRef idx="minor">
            <a:schemeClr val="lt1"/>
          </a:fontRef>
        </p:style>
        <p:txBody>
          <a:bodyPr rtlCol="0" anchor="ctr"/>
          <a:p>
            <a:pPr algn="ctr"/>
            <a:endParaRPr lang="ru-RU"/>
          </a:p>
        </p:txBody>
      </p:sp>
      <p:sp>
        <p:nvSpPr>
          <p:cNvPr id="7" name="Прямоугольник 6"/>
          <p:cNvSpPr/>
          <p:nvPr/>
        </p:nvSpPr>
        <p:spPr>
          <a:xfrm>
            <a:off x="5299710" y="2541905"/>
            <a:ext cx="3715385" cy="636905"/>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r>
              <a:rPr lang="ru-RU" sz="2800" b="1" dirty="0" err="1"/>
              <a:t>Пріоритетні</a:t>
            </a:r>
            <a:r>
              <a:rPr lang="ru-RU" sz="2800" b="1" dirty="0"/>
              <a:t> </a:t>
            </a:r>
            <a:r>
              <a:rPr lang="ru-RU" sz="2800" b="1" dirty="0" err="1"/>
              <a:t>функції</a:t>
            </a:r>
            <a:endParaRPr lang="ru-RU" sz="28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Заголовок 4"/>
          <p:cNvSpPr>
            <a:spLocks noGrp="1"/>
          </p:cNvSpPr>
          <p:nvPr>
            <p:ph type="title"/>
          </p:nvPr>
        </p:nvSpPr>
        <p:spPr/>
        <p:txBody>
          <a:bodyPr/>
          <a:p>
            <a:endParaRPr lang="ru-RU" altLang="en-US"/>
          </a:p>
        </p:txBody>
      </p:sp>
      <p:sp>
        <p:nvSpPr>
          <p:cNvPr id="6" name="Замещающее содержимое 5"/>
          <p:cNvSpPr>
            <a:spLocks noGrp="1"/>
          </p:cNvSpPr>
          <p:nvPr>
            <p:ph idx="1"/>
          </p:nvPr>
        </p:nvSpPr>
        <p:spPr/>
        <p:txBody>
          <a:bodyPr/>
          <a:p>
            <a:r>
              <a:rPr lang="ru-RU" altLang="en-US" sz="3600" b="1"/>
              <a:t>Відповідно до Закону України «Про загальну середню освіту» </a:t>
            </a:r>
            <a:r>
              <a:rPr lang="ru-RU" altLang="en-US" sz="3600" b="1" u="sng">
                <a:solidFill>
                  <a:schemeClr val="tx1"/>
                </a:solidFill>
              </a:rPr>
              <a:t>оцінювання ґрунтується на принципах</a:t>
            </a:r>
            <a:r>
              <a:rPr lang="ru-RU" altLang="en-US" sz="3600" b="1"/>
              <a:t> </a:t>
            </a:r>
            <a:r>
              <a:rPr lang="ru-RU" altLang="en-US" sz="3600" b="1">
                <a:solidFill>
                  <a:srgbClr val="C00000"/>
                </a:solidFill>
              </a:rPr>
              <a:t>дитиноцентризму, об'єктивності, доброчесності, справедливості, неупередженості, систематичності, критеріальності, гнучкості, перспективності, диференційованості та конфіденційності, а також плановості, чіткості, прозорості, відкритості, доброзичливост</a:t>
            </a:r>
            <a:r>
              <a:rPr lang="ru-RU" altLang="en-US">
                <a:solidFill>
                  <a:srgbClr val="C00000"/>
                </a:solidFill>
              </a:rPr>
              <a:t>і.</a:t>
            </a:r>
            <a:endParaRPr lang="ru-RU" altLang="en-US">
              <a:solidFill>
                <a:srgbClr val="C00000"/>
              </a:solidFill>
            </a:endParaRPr>
          </a:p>
        </p:txBody>
      </p:sp>
      <p:pic>
        <p:nvPicPr>
          <p:cNvPr id="7" name="Изображение 2" descr="IMG_256"/>
          <p:cNvPicPr>
            <a:picLocks noChangeAspect="1"/>
          </p:cNvPicPr>
          <p:nvPr>
            <p:ph sz="half" idx="2"/>
          </p:nvPr>
        </p:nvPicPr>
        <p:blipFill>
          <a:blip r:embed="rId1"/>
          <a:stretch>
            <a:fillRect/>
          </a:stretch>
        </p:blipFill>
        <p:spPr>
          <a:xfrm>
            <a:off x="692785" y="-170815"/>
            <a:ext cx="11302365" cy="193421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Заголовок 7"/>
          <p:cNvSpPr>
            <a:spLocks noGrp="1"/>
          </p:cNvSpPr>
          <p:nvPr>
            <p:ph type="title"/>
          </p:nvPr>
        </p:nvSpPr>
        <p:spPr/>
        <p:txBody>
          <a:bodyPr/>
          <a:p>
            <a:endParaRPr lang="ru-RU" altLang="en-US"/>
          </a:p>
        </p:txBody>
      </p:sp>
      <p:sp>
        <p:nvSpPr>
          <p:cNvPr id="6" name="Текстовое поле 5"/>
          <p:cNvSpPr txBox="1"/>
          <p:nvPr/>
        </p:nvSpPr>
        <p:spPr>
          <a:xfrm>
            <a:off x="949325" y="2416810"/>
            <a:ext cx="10728325" cy="3969385"/>
          </a:xfrm>
          <a:prstGeom prst="rect">
            <a:avLst/>
          </a:prstGeom>
          <a:noFill/>
        </p:spPr>
        <p:txBody>
          <a:bodyPr wrap="square" rtlCol="0" anchor="t">
            <a:spAutoFit/>
          </a:bodyPr>
          <a:p>
            <a:r>
              <a:rPr lang="ru-RU" altLang="en-US" sz="3600" b="1">
                <a:effectLst>
                  <a:outerShdw blurRad="38100" dist="38100" dir="2700000" algn="tl">
                    <a:srgbClr val="000000">
                      <a:alpha val="43137"/>
                    </a:srgbClr>
                  </a:outerShdw>
                </a:effectLst>
                <a:sym typeface="+mn-ea"/>
              </a:rPr>
              <a:t>Результати навчання</a:t>
            </a:r>
            <a:r>
              <a:rPr lang="uk-UA" altLang="ru-RU" sz="3600"/>
              <a:t>- </a:t>
            </a:r>
            <a:r>
              <a:rPr lang="ru-RU" altLang="en-US" sz="3600"/>
              <a:t>це знання, уміння, навички, способи мислення, погляди, цінності, інші особисті якості, набуті у процесі навчання, виховання та розвитку, які можна ідентифікувати, спланувати, виміряти і оцінити та які особа здатна продемонструвати після завершення освітньої програми або окремих освітніх компонентів</a:t>
            </a:r>
            <a:endParaRPr lang="ru-RU" altLang="en-US" sz="3600"/>
          </a:p>
        </p:txBody>
      </p:sp>
      <p:sp>
        <p:nvSpPr>
          <p:cNvPr id="9" name="Замещающее содержимое 8"/>
          <p:cNvSpPr/>
          <p:nvPr>
            <p:ph idx="1"/>
          </p:nvPr>
        </p:nvSpPr>
        <p:spPr>
          <a:xfrm>
            <a:off x="838200" y="1825625"/>
            <a:ext cx="10515600" cy="4903470"/>
          </a:xfrm>
        </p:spPr>
        <p:txBody>
          <a:bodyPr/>
          <a:p>
            <a:pPr marL="0" indent="0">
              <a:buNone/>
            </a:pPr>
            <a:endParaRPr lang="ru-RU" altLang="en-US"/>
          </a:p>
        </p:txBody>
      </p:sp>
      <p:pic>
        <p:nvPicPr>
          <p:cNvPr id="10" name="Изображение 2" descr="IMG_256"/>
          <p:cNvPicPr>
            <a:picLocks noChangeAspect="1"/>
          </p:cNvPicPr>
          <p:nvPr>
            <p:ph sz="half" idx="2"/>
          </p:nvPr>
        </p:nvPicPr>
        <p:blipFill>
          <a:blip r:embed="rId1"/>
          <a:stretch>
            <a:fillRect/>
          </a:stretch>
        </p:blipFill>
        <p:spPr>
          <a:xfrm>
            <a:off x="617220" y="-187960"/>
            <a:ext cx="11302365" cy="1934210"/>
          </a:xfrm>
          <a:prstGeom prst="rect">
            <a:avLst/>
          </a:prstGeom>
          <a:noFill/>
          <a:ln w="9525">
            <a:noFill/>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16749</Words>
  <Application>WPS Presentation</Application>
  <PresentationFormat>Широкоэкранный</PresentationFormat>
  <Paragraphs>130</Paragraphs>
  <Slides>49</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49</vt:i4>
      </vt:variant>
    </vt:vector>
  </HeadingPairs>
  <TitlesOfParts>
    <vt:vector size="57" baseType="lpstr">
      <vt:lpstr>Arial</vt:lpstr>
      <vt:lpstr>SimSun</vt:lpstr>
      <vt:lpstr>Wingdings</vt:lpstr>
      <vt:lpstr>Calibri Light</vt:lpstr>
      <vt:lpstr>Calibri</vt:lpstr>
      <vt:lpstr>Microsoft YaHei</vt:lpstr>
      <vt:lpstr>Arial Unicode MS</vt:lpstr>
      <vt:lpstr>Тема Office</vt:lpstr>
      <vt:lpstr>PowerPoint 演示文稿</vt:lpstr>
      <vt:lpstr>PowerPoint 演示文稿</vt:lpstr>
      <vt:lpstr>PowerPoint 演示文稿</vt:lpstr>
      <vt:lpstr>PowerPoint 演示文稿</vt:lpstr>
      <vt:lpstr>PowerPoint 演示文稿</vt:lpstr>
      <vt:lpstr>Втратили чинність накази МОН : - від 20.08.2018р. № 924 “Про затвердження методичних рекомендацій щодо оцінювання навчальних досягнень учнів 1 класу у Новій українській школі”; - від 27.08.2019р. 3 1154 “Про затвердження методичних рекомендацій щодо оцінювання навчальних досягнень учнів 2 класу”; - від 16.09.2020р. № 1146 “Про затвердження методичних рекомендацій щодо оцінювання навчальних досягнень учнів 3-4 класів Нової української школи”</vt:lpstr>
      <vt:lpstr>Функції оцінювання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Алгоритм діяльності вчителя під час організації формувального оцінювання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Svetlana</dc:creator>
  <cp:lastModifiedBy>Svetlana</cp:lastModifiedBy>
  <cp:revision>11</cp:revision>
  <dcterms:created xsi:type="dcterms:W3CDTF">2021-08-22T08:54:00Z</dcterms:created>
  <dcterms:modified xsi:type="dcterms:W3CDTF">2021-08-29T10:43:24Z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4DF99D05764D4BB5976FC6B5D56AC024</vt:lpwstr>
  </property>
  <property fmtid="{D5CDD505-2E9C-101B-9397-08002B2CF9AE}" pid="3" name="KSOProductBuildVer">
    <vt:lpwstr>1049-11.2.0.10258</vt:lpwstr>
  </property>
</Properties>
</file>