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61" r:id="rId3"/>
    <p:sldId id="264" r:id="rId4"/>
    <p:sldId id="266" r:id="rId5"/>
    <p:sldId id="272" r:id="rId6"/>
    <p:sldId id="267" r:id="rId7"/>
    <p:sldId id="269" r:id="rId8"/>
    <p:sldId id="268" r:id="rId9"/>
    <p:sldId id="276" r:id="rId10"/>
    <p:sldId id="273" r:id="rId11"/>
    <p:sldId id="260" r:id="rId12"/>
    <p:sldId id="279" r:id="rId13"/>
    <p:sldId id="280" r:id="rId14"/>
    <p:sldId id="270" r:id="rId15"/>
    <p:sldId id="278" r:id="rId16"/>
    <p:sldId id="265" r:id="rId17"/>
    <p:sldId id="277" r:id="rId18"/>
    <p:sldId id="263" r:id="rId19"/>
    <p:sldId id="262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>
        <p:scale>
          <a:sx n="75" d="100"/>
          <a:sy n="75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26.08.2021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26.08.2021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26.08.2021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5" y="1463348"/>
            <a:ext cx="8646458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26.08.2021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0939" y="2429691"/>
            <a:ext cx="4967785" cy="2155371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Попередження </a:t>
            </a:r>
            <a:r>
              <a:rPr lang="uk-UA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булінгу</a:t>
            </a:r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b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мобінгу</a:t>
            </a:r>
            <a:r>
              <a:rPr lang="uk-UA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закладах освіти </a:t>
            </a:r>
            <a:b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домашнього насильства </a:t>
            </a:r>
            <a:b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родинах здобувачів освіти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0011" y="5931267"/>
            <a:ext cx="4153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Живілова</a:t>
            </a:r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Сусанна Симонівна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юрист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 «ЦПР «Освітня траєкторія» 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2" y="5980978"/>
            <a:ext cx="2314577" cy="82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277" y="360515"/>
            <a:ext cx="8646459" cy="112749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latin typeface="Arial Black" pitchFamily="34" charset="0"/>
              </a:rPr>
              <a:t>Порядок реагування </a:t>
            </a:r>
            <a:br>
              <a:rPr lang="uk-UA" sz="2800" dirty="0" smtClean="0">
                <a:latin typeface="Arial Black" pitchFamily="34" charset="0"/>
              </a:rPr>
            </a:br>
            <a:r>
              <a:rPr lang="uk-UA" sz="2800" dirty="0" smtClean="0">
                <a:latin typeface="Arial Black" pitchFamily="34" charset="0"/>
              </a:rPr>
              <a:t>на випадки </a:t>
            </a:r>
            <a:r>
              <a:rPr lang="uk-UA" sz="2800" dirty="0" err="1" smtClean="0">
                <a:latin typeface="Arial Black" pitchFamily="34" charset="0"/>
              </a:rPr>
              <a:t>булінгу</a:t>
            </a:r>
            <a:r>
              <a:rPr lang="uk-UA" sz="2800" dirty="0" smtClean="0">
                <a:latin typeface="Arial Black" pitchFamily="34" charset="0"/>
              </a:rPr>
              <a:t> (цькування)</a:t>
            </a:r>
            <a:br>
              <a:rPr lang="uk-UA" sz="2800" dirty="0" smtClean="0">
                <a:latin typeface="Arial Black" pitchFamily="34" charset="0"/>
              </a:rPr>
            </a:br>
            <a:r>
              <a:rPr lang="uk-UA" sz="2800" dirty="0" smtClean="0">
                <a:latin typeface="Arial Black" pitchFamily="34" charset="0"/>
              </a:rPr>
              <a:t> директором закладу освіти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757646" y="1933304"/>
            <a:ext cx="3677193" cy="2181497"/>
          </a:xfrm>
          <a:prstGeom prst="rightArrowCallou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Прийняття заяви або повідомлення про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або підозру у вчиненні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(усно або письмово, на е-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4781006" y="1933304"/>
            <a:ext cx="3984172" cy="2181497"/>
          </a:xfrm>
          <a:prstGeom prst="rightArrowCallou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Невідкладно (1 доба)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директор повідомляє Поліцію, ССД, ЦСССДМ, одного з батьків, викликає швидку (за потребою)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757646" y="4408712"/>
            <a:ext cx="3677193" cy="2129246"/>
          </a:xfrm>
          <a:prstGeom prst="rightArrowCallou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Впродовж 3-х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р.д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з дня отримання заяви (повідомлення) скликає засідання комісії з розгляду випадків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булінгу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1006" y="4500152"/>
            <a:ext cx="3513909" cy="19463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пізніше 10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р.д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з дня отримання заяви, голова комісії (директор) доводить до учасників освітнього процесу рішення комісії згідно з протоколом та здійснює контроль за його виконанням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545" y="343615"/>
            <a:ext cx="8646459" cy="1127498"/>
          </a:xfrm>
        </p:spPr>
        <p:txBody>
          <a:bodyPr/>
          <a:lstStyle/>
          <a:p>
            <a:pPr algn="ctr"/>
            <a:r>
              <a:rPr lang="uk-UA" dirty="0">
                <a:latin typeface="Arial Black" pitchFamily="34" charset="0"/>
              </a:rPr>
              <a:t>Комісія з розгляду </a:t>
            </a:r>
            <a:br>
              <a:rPr lang="uk-UA" dirty="0">
                <a:latin typeface="Arial Black" pitchFamily="34" charset="0"/>
              </a:rPr>
            </a:br>
            <a:r>
              <a:rPr lang="uk-UA" dirty="0">
                <a:latin typeface="Arial Black" pitchFamily="34" charset="0"/>
              </a:rPr>
              <a:t>випадків </a:t>
            </a:r>
            <a:r>
              <a:rPr lang="uk-UA" dirty="0" err="1">
                <a:latin typeface="Arial Black" pitchFamily="34" charset="0"/>
              </a:rPr>
              <a:t>булінгу</a:t>
            </a:r>
            <a:r>
              <a:rPr lang="uk-UA" dirty="0">
                <a:latin typeface="Arial Black" pitchFamily="34" charset="0"/>
              </a:rPr>
              <a:t> (цькування)</a:t>
            </a:r>
            <a:endParaRPr lang="ru-RU" dirty="0"/>
          </a:p>
        </p:txBody>
      </p:sp>
      <p:grpSp>
        <p:nvGrpSpPr>
          <p:cNvPr id="29" name="Group 171"/>
          <p:cNvGrpSpPr>
            <a:grpSpLocks/>
          </p:cNvGrpSpPr>
          <p:nvPr/>
        </p:nvGrpSpPr>
        <p:grpSpPr bwMode="auto">
          <a:xfrm>
            <a:off x="2013771" y="4265572"/>
            <a:ext cx="5992814" cy="984248"/>
            <a:chOff x="1200" y="2747"/>
            <a:chExt cx="3775" cy="620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47"/>
              <a:ext cx="3775" cy="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>
              <a:off x="1229" y="298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ADE2F5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>
              <a:off x="1229" y="275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gamma/>
                    <a:tint val="33333"/>
                    <a:invGamma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gray">
            <a:xfrm>
              <a:off x="1878" y="2766"/>
              <a:ext cx="2635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uk-UA" dirty="0">
                  <a:latin typeface="Times New Roman" pitchFamily="18" charset="0"/>
                  <a:cs typeface="Times New Roman" pitchFamily="18" charset="0"/>
                </a:rPr>
                <a:t>Комісія скликається за потреби. Засідання є правомочним, якщо в ньому беруть участь не менше як 2/3 </a:t>
              </a:r>
              <a:r>
                <a:rPr lang="uk-UA" sz="2000" dirty="0">
                  <a:latin typeface="Times New Roman" pitchFamily="18" charset="0"/>
                  <a:cs typeface="Times New Roman" pitchFamily="18" charset="0"/>
                </a:rPr>
                <a:t>її складу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172"/>
          <p:cNvGrpSpPr>
            <a:grpSpLocks/>
          </p:cNvGrpSpPr>
          <p:nvPr/>
        </p:nvGrpSpPr>
        <p:grpSpPr bwMode="auto">
          <a:xfrm>
            <a:off x="2176593" y="5228912"/>
            <a:ext cx="6577111" cy="1373189"/>
            <a:chOff x="1436" y="3050"/>
            <a:chExt cx="3384" cy="865"/>
          </a:xfrm>
        </p:grpSpPr>
        <p:sp>
          <p:nvSpPr>
            <p:cNvPr id="42" name="AutoShape 118"/>
            <p:cNvSpPr>
              <a:spLocks noChangeArrowheads="1"/>
            </p:cNvSpPr>
            <p:nvPr/>
          </p:nvSpPr>
          <p:spPr bwMode="gray">
            <a:xfrm>
              <a:off x="1436" y="3050"/>
              <a:ext cx="3360" cy="74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3" name="AutoShape 119"/>
            <p:cNvSpPr>
              <a:spLocks noChangeArrowheads="1"/>
            </p:cNvSpPr>
            <p:nvPr/>
          </p:nvSpPr>
          <p:spPr bwMode="gray">
            <a:xfrm>
              <a:off x="1508" y="3362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FC0F2"/>
                </a:gs>
                <a:gs pos="100000">
                  <a:srgbClr val="CFC0F2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" name="AutoShape 120"/>
            <p:cNvSpPr>
              <a:spLocks noChangeArrowheads="1"/>
            </p:cNvSpPr>
            <p:nvPr/>
          </p:nvSpPr>
          <p:spPr bwMode="gray">
            <a:xfrm>
              <a:off x="1484" y="315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080E6">
                    <a:gamma/>
                    <a:tint val="54510"/>
                    <a:invGamma/>
                  </a:srgbClr>
                </a:gs>
                <a:gs pos="100000">
                  <a:srgbClr val="A080E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5" name="Text Box 121"/>
            <p:cNvSpPr txBox="1">
              <a:spLocks noChangeArrowheads="1"/>
            </p:cNvSpPr>
            <p:nvPr/>
          </p:nvSpPr>
          <p:spPr bwMode="gray">
            <a:xfrm>
              <a:off x="1564" y="3159"/>
              <a:ext cx="315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/>
              <a:r>
                <a:rPr lang="uk-UA" dirty="0">
                  <a:latin typeface="Times New Roman" pitchFamily="18" charset="0"/>
                  <a:cs typeface="Times New Roman" pitchFamily="18" charset="0"/>
                </a:rPr>
                <a:t>Рішення приймаються  відкритим голосуванням більшістю голосів не пізніше 10 </a:t>
              </a:r>
              <a:r>
                <a:rPr lang="uk-UA" dirty="0" err="1">
                  <a:latin typeface="Times New Roman" pitchFamily="18" charset="0"/>
                  <a:cs typeface="Times New Roman" pitchFamily="18" charset="0"/>
                </a:rPr>
                <a:t>р.д</a:t>
              </a:r>
              <a:r>
                <a:rPr lang="uk-UA" dirty="0">
                  <a:latin typeface="Times New Roman" pitchFamily="18" charset="0"/>
                  <a:cs typeface="Times New Roman" pitchFamily="18" charset="0"/>
                </a:rPr>
                <a:t>. з дня заяви (протокол та наказ</a:t>
              </a:r>
              <a:r>
                <a:rPr lang="uk-UA" dirty="0" smtClean="0">
                  <a:latin typeface="Times New Roman" pitchFamily="18" charset="0"/>
                  <a:cs typeface="Times New Roman" pitchFamily="18" charset="0"/>
                </a:rPr>
                <a:t>). Голос </a:t>
              </a:r>
              <a:r>
                <a:rPr lang="uk-UA" dirty="0">
                  <a:latin typeface="Times New Roman" pitchFamily="18" charset="0"/>
                  <a:cs typeface="Times New Roman" pitchFamily="18" charset="0"/>
                </a:rPr>
                <a:t>голови є вирішальним.</a:t>
              </a: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Group 173"/>
          <p:cNvGrpSpPr>
            <a:grpSpLocks/>
          </p:cNvGrpSpPr>
          <p:nvPr/>
        </p:nvGrpSpPr>
        <p:grpSpPr bwMode="auto">
          <a:xfrm>
            <a:off x="1412276" y="2654949"/>
            <a:ext cx="5961421" cy="735827"/>
            <a:chOff x="1196" y="1790"/>
            <a:chExt cx="3369" cy="343"/>
          </a:xfrm>
        </p:grpSpPr>
        <p:grpSp>
          <p:nvGrpSpPr>
            <p:cNvPr id="54" name="Group 129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7" name="Oval 13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68" name="Oval 13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69" name="Oval 13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70" name="Oval 13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71" name="Oval 13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55" name="Text Box 135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6" name="AutoShape 137"/>
            <p:cNvSpPr>
              <a:spLocks noChangeArrowheads="1"/>
            </p:cNvSpPr>
            <p:nvPr/>
          </p:nvSpPr>
          <p:spPr bwMode="gray">
            <a:xfrm>
              <a:off x="1205" y="179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7" name="AutoShape 138"/>
            <p:cNvSpPr>
              <a:spLocks noChangeArrowheads="1"/>
            </p:cNvSpPr>
            <p:nvPr/>
          </p:nvSpPr>
          <p:spPr bwMode="gray">
            <a:xfrm>
              <a:off x="1229" y="20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0AB8C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8" name="AutoShape 139"/>
            <p:cNvSpPr>
              <a:spLocks noChangeArrowheads="1"/>
            </p:cNvSpPr>
            <p:nvPr/>
          </p:nvSpPr>
          <p:spPr bwMode="gray">
            <a:xfrm>
              <a:off x="1196" y="1846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7943">
                    <a:gamma/>
                    <a:tint val="33333"/>
                    <a:invGamma/>
                  </a:srgbClr>
                </a:gs>
                <a:gs pos="100000">
                  <a:srgbClr val="F179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9" name="Text Box 140"/>
            <p:cNvSpPr txBox="1">
              <a:spLocks noChangeArrowheads="1"/>
            </p:cNvSpPr>
            <p:nvPr/>
          </p:nvSpPr>
          <p:spPr bwMode="gray">
            <a:xfrm>
              <a:off x="1776" y="1846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roup 168"/>
          <p:cNvGrpSpPr>
            <a:grpSpLocks/>
          </p:cNvGrpSpPr>
          <p:nvPr/>
        </p:nvGrpSpPr>
        <p:grpSpPr bwMode="auto">
          <a:xfrm>
            <a:off x="1117308" y="1979232"/>
            <a:ext cx="5945496" cy="664299"/>
            <a:chOff x="1200" y="1352"/>
            <a:chExt cx="3360" cy="323"/>
          </a:xfrm>
        </p:grpSpPr>
        <p:sp>
          <p:nvSpPr>
            <p:cNvPr id="73" name="AutoShape 113"/>
            <p:cNvSpPr>
              <a:spLocks noChangeArrowheads="1"/>
            </p:cNvSpPr>
            <p:nvPr/>
          </p:nvSpPr>
          <p:spPr bwMode="gray">
            <a:xfrm>
              <a:off x="1200" y="1352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4" name="AutoShape 114"/>
            <p:cNvSpPr>
              <a:spLocks noChangeArrowheads="1"/>
            </p:cNvSpPr>
            <p:nvPr/>
          </p:nvSpPr>
          <p:spPr bwMode="gray">
            <a:xfrm>
              <a:off x="1229" y="158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8F6B4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5" name="AutoShape 115"/>
            <p:cNvSpPr>
              <a:spLocks noChangeArrowheads="1"/>
            </p:cNvSpPr>
            <p:nvPr/>
          </p:nvSpPr>
          <p:spPr bwMode="gray">
            <a:xfrm>
              <a:off x="1229" y="135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DED85">
                    <a:gamma/>
                    <a:tint val="27451"/>
                    <a:invGamma/>
                  </a:srgbClr>
                </a:gs>
                <a:gs pos="100000">
                  <a:srgbClr val="EDED8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6" name="Text Box 116"/>
            <p:cNvSpPr txBox="1">
              <a:spLocks noChangeArrowheads="1"/>
            </p:cNvSpPr>
            <p:nvPr/>
          </p:nvSpPr>
          <p:spPr bwMode="gray">
            <a:xfrm>
              <a:off x="1776" y="1390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1" name="Group 174"/>
          <p:cNvGrpSpPr>
            <a:grpSpLocks/>
          </p:cNvGrpSpPr>
          <p:nvPr/>
        </p:nvGrpSpPr>
        <p:grpSpPr bwMode="auto">
          <a:xfrm>
            <a:off x="1657728" y="3379248"/>
            <a:ext cx="5979804" cy="873628"/>
            <a:chOff x="1209" y="2280"/>
            <a:chExt cx="3360" cy="323"/>
          </a:xfrm>
        </p:grpSpPr>
        <p:sp>
          <p:nvSpPr>
            <p:cNvPr id="92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3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4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5" name="Text Box 97"/>
            <p:cNvSpPr txBox="1">
              <a:spLocks noChangeArrowheads="1"/>
            </p:cNvSpPr>
            <p:nvPr/>
          </p:nvSpPr>
          <p:spPr bwMode="gray">
            <a:xfrm>
              <a:off x="1785" y="2318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11111" y="20086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директор закладу освіти затверджує наказом склад комісії та є головою цієї комісії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1307" y="2686027"/>
            <a:ext cx="5100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Комісія складається з: голови, заступника голови, секретаря, членів комісії (не менше 5 осіб</a:t>
            </a:r>
            <a:r>
              <a:rPr lang="uk-UA" sz="1100" dirty="0"/>
              <a:t>)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82808" y="3383445"/>
            <a:ext cx="4690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Комісія скликається за потреби. Засідання є правомочним, якщо в ньому беруть участь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менше як 2/3 її складу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800" y="173335"/>
            <a:ext cx="585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Процедура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подання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заяви про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випадок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булінгу</a:t>
            </a: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Arial Black" pitchFamily="34" charset="0"/>
              </a:rPr>
              <a:t>цькування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://www.s111.kiev.ua/uploads/%D0%B1%D1%83%D0%BB%D1%96%D0%BD%D0%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552733"/>
            <a:ext cx="2057400" cy="271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1901" y="1199934"/>
            <a:ext cx="6426200" cy="5416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1.Якщо педагог або інший учасник освітнього процесу став свідком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він  інфо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рмує керівника закладу освіти у письмовій формі незалежно від того, поскаржилась йому жертва булінгу чи ні; або ж аналогічно після отримання звернення дитини.</a:t>
            </a: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2.Учасником освітнього процесу (учні, вчителі, батьки) на ім’я керівника освітнього закладу подається заява, де вказується </a:t>
            </a:r>
            <a:r>
              <a:rPr kumimoji="0" lang="uk-UA" sz="16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інформація:</a:t>
            </a:r>
            <a:endParaRPr kumimoji="0" lang="uk-UA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· Постраждалий чи свідок булінгу (цькування);</a:t>
            </a: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· Підозра про вчинення по відношенню до інших осіб за зовнішніми ознаками;</a:t>
            </a: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· Достовірна інформація від інших осіб.</a:t>
            </a: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· Як довго триває;</a:t>
            </a: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·Одноразовий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конфлікт чи відповідні дії носили систематичний характер.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3.Відповідно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до такої заяви керівник закладу освіти видає рішення про проведення розслідування із визначенням уповноважених осіб.</a:t>
            </a:r>
          </a:p>
          <a:p>
            <a:pPr fontAlgn="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4.     Наказом керівника закладу освіти по школі пишеться наказ про створення Комісії з розгляду випадків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(цькування) за участі педагогічних працівників, психолога та соціального педагога школи, батьків потерпілого та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булера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керівника закладу, інших зацікавлених осіб.</a:t>
            </a:r>
          </a:p>
          <a:p>
            <a:pPr fontAlgn="t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5.  Розглянувши письмову заяву, керівник закладу освіти скликає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засіданн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  комісії з розгляду випадків булінгу (цькування) і окреслює подальші дії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6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1778001"/>
            <a:ext cx="8001001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Комісія на протязі однієї доби проводить розслідування, з’ясовує всі обставини цькування та приймає відповідне рішення.</a:t>
            </a:r>
          </a:p>
          <a:p>
            <a:pPr fontAlgn="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7. 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умови визнання Комісією результатів розслідування фактом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(цькування), керівник освітньої установи на протязі однієї доби повідомляє уповноважені підрозділи органів Національної поліції України (ювенальну поліцію), Службу у справах дітей.</a:t>
            </a:r>
          </a:p>
          <a:p>
            <a:pPr fontAlgn="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8. 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Рішення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Комісії з розгляду випадків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реєструється в окремому журналі (паперовий вигляд) з оригіналами підписів усіх її членів.</a:t>
            </a:r>
          </a:p>
          <a:p>
            <a:pPr fontAlgn="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9. 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разі не визнання Комісією факту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(цькування) і незгоди з результатами рішення потерпілим (його представником), керівник освітньої установи рекомендує звернутись постраждалому (його представнику)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із  зая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вою до  органів Національної поліції України.</a:t>
            </a:r>
          </a:p>
          <a:p>
            <a:pPr fontAlgn="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10.  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будь-якого рішення Комісії з розгляду питань випадків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(цькування), керівник закладу освіти забезпечує психологічну підтримку усіх учасників відповідного процесу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9600" y="175905"/>
            <a:ext cx="561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Порядок </a:t>
            </a:r>
            <a:r>
              <a:rPr lang="ru-RU" sz="2400" dirty="0" err="1">
                <a:solidFill>
                  <a:schemeClr val="bg1"/>
                </a:solidFill>
                <a:latin typeface="Arial Black" pitchFamily="34" charset="0"/>
              </a:rPr>
              <a:t>реагування</a:t>
            </a:r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Arial Black" pitchFamily="34" charset="0"/>
              </a:rPr>
              <a:t>доведені</a:t>
            </a:r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 Black" pitchFamily="34" charset="0"/>
              </a:rPr>
              <a:t>випадки</a:t>
            </a:r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 Black" pitchFamily="34" charset="0"/>
              </a:rPr>
              <a:t>булінгу</a:t>
            </a:r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ru-RU" sz="2400" dirty="0" err="1">
                <a:solidFill>
                  <a:schemeClr val="bg1"/>
                </a:solidFill>
                <a:latin typeface="Arial Black" pitchFamily="34" charset="0"/>
              </a:rPr>
              <a:t>цькування</a:t>
            </a:r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13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312" y="185612"/>
            <a:ext cx="5843358" cy="1505292"/>
          </a:xfrm>
        </p:spPr>
        <p:txBody>
          <a:bodyPr>
            <a:noAutofit/>
          </a:bodyPr>
          <a:lstStyle/>
          <a:p>
            <a:r>
              <a:rPr lang="ru-RU" sz="1800" b="1" dirty="0" err="1">
                <a:latin typeface="Arial Black" pitchFamily="34" charset="0"/>
              </a:rPr>
              <a:t>Публічна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інформація</a:t>
            </a:r>
            <a:r>
              <a:rPr lang="ru-RU" sz="1800" b="1" dirty="0">
                <a:latin typeface="Arial Black" pitchFamily="34" charset="0"/>
              </a:rPr>
              <a:t>, </a:t>
            </a:r>
            <a:r>
              <a:rPr lang="ru-RU" sz="1800" b="1" dirty="0" smtClean="0">
                <a:latin typeface="Arial Black" pitchFamily="34" charset="0"/>
              </a:rPr>
              <a:t/>
            </a:r>
            <a:br>
              <a:rPr lang="ru-RU" sz="1800" b="1" dirty="0" smtClean="0">
                <a:latin typeface="Arial Black" pitchFamily="34" charset="0"/>
              </a:rPr>
            </a:br>
            <a:r>
              <a:rPr lang="ru-RU" sz="1800" b="1" dirty="0" err="1" smtClean="0">
                <a:latin typeface="Arial Black" pitchFamily="34" charset="0"/>
              </a:rPr>
              <a:t>що</a:t>
            </a:r>
            <a:r>
              <a:rPr lang="ru-RU" sz="1800" b="1" dirty="0" smtClean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підлягає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оприлюдненню</a:t>
            </a:r>
            <a:r>
              <a:rPr lang="ru-RU" sz="1800" b="1" dirty="0">
                <a:latin typeface="Arial Black" pitchFamily="34" charset="0"/>
              </a:rPr>
              <a:t> у </a:t>
            </a:r>
            <a:r>
              <a:rPr lang="ru-RU" sz="1800" b="1" dirty="0" err="1">
                <a:latin typeface="Arial Black" pitchFamily="34" charset="0"/>
              </a:rPr>
              <a:t>формі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smtClean="0">
                <a:latin typeface="Arial Black" pitchFamily="34" charset="0"/>
              </a:rPr>
              <a:t/>
            </a:r>
            <a:br>
              <a:rPr lang="ru-RU" sz="1800" b="1" dirty="0" smtClean="0">
                <a:latin typeface="Arial Black" pitchFamily="34" charset="0"/>
              </a:rPr>
            </a:br>
            <a:r>
              <a:rPr lang="ru-RU" sz="1800" b="1" dirty="0" err="1" smtClean="0">
                <a:latin typeface="Arial Black" pitchFamily="34" charset="0"/>
              </a:rPr>
              <a:t>відкритих</a:t>
            </a:r>
            <a:r>
              <a:rPr lang="ru-RU" sz="1800" b="1" dirty="0" smtClean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даних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відповідно</a:t>
            </a:r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>
                <a:latin typeface="Arial Black" pitchFamily="34" charset="0"/>
              </a:rPr>
              <a:t>до ст.30 Закону </a:t>
            </a:r>
            <a:r>
              <a:rPr lang="ru-RU" sz="1800" dirty="0" err="1">
                <a:latin typeface="Arial Black" pitchFamily="34" charset="0"/>
              </a:rPr>
              <a:t>України</a:t>
            </a:r>
            <a:r>
              <a:rPr lang="ru-RU" sz="1800" dirty="0">
                <a:latin typeface="Arial Black" pitchFamily="34" charset="0"/>
              </a:rPr>
              <a:t/>
            </a:r>
            <a:br>
              <a:rPr lang="ru-RU" sz="1800" dirty="0">
                <a:latin typeface="Arial Black" pitchFamily="34" charset="0"/>
              </a:rPr>
            </a:br>
            <a:r>
              <a:rPr lang="ru-RU" sz="1800" dirty="0">
                <a:latin typeface="Arial Black" pitchFamily="34" charset="0"/>
              </a:rPr>
              <a:t> «Про </a:t>
            </a:r>
            <a:r>
              <a:rPr lang="ru-RU" sz="1800" dirty="0" err="1">
                <a:latin typeface="Arial Black" pitchFamily="34" charset="0"/>
              </a:rPr>
              <a:t>освіту</a:t>
            </a:r>
            <a:r>
              <a:rPr lang="ru-RU" sz="1800" dirty="0" smtClean="0">
                <a:latin typeface="Arial Black" pitchFamily="34" charset="0"/>
              </a:rPr>
              <a:t>»</a:t>
            </a:r>
            <a:endParaRPr lang="uk-UA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3077" y="1690904"/>
            <a:ext cx="807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здобувача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протидію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цькуванню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(з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дотриманням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конфіденційності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заяв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цькування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реагування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доведені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цькування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причетних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цькування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2050" name="Picture 2" descr="Антибулінг | Факультет соціології і права КПІ ім. Ігоря Сікорськог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011" y="4553226"/>
            <a:ext cx="3249182" cy="20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600" y="2060645"/>
            <a:ext cx="7696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– штраф 850-3400 грн.,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громадські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40 до 100 год. (ст.173-4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КУпАП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fontAlgn="base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Викрадення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чужого майна (</a:t>
            </a:r>
            <a:r>
              <a:rPr lang="ru-RU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крадіжки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шахрайство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)—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штраф,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виправні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1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адмінарешт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5-10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діб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повторно —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збільшений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штраф,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виправні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1-2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адмінарешт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10-15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діб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(ст. 51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КУпАП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fontAlgn="base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Дрібне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хуліганство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нецензурна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лайка 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образливе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чіпляння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подібні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- штраф,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громадські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виправні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адміністративний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арешт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15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діб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(ст. 173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КУпАП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fontAlgn="base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Ухиляння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обов'язків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стосовно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тягне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собою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адміністративну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ст. 50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Сімейного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кодексу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батьки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зобов’язані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дусі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поваги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прав та свобод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7203" y="760224"/>
            <a:ext cx="6393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  <a:latin typeface="Arial Black" pitchFamily="34" charset="0"/>
              </a:rPr>
              <a:t>Відповідальність</a:t>
            </a:r>
            <a:r>
              <a:rPr lang="ru-RU" sz="3200" dirty="0">
                <a:solidFill>
                  <a:schemeClr val="bg1"/>
                </a:solidFill>
                <a:latin typeface="Arial Black" pitchFamily="34" charset="0"/>
              </a:rPr>
              <a:t> за </a:t>
            </a:r>
            <a:r>
              <a:rPr lang="ru-RU" sz="3200" dirty="0" err="1">
                <a:solidFill>
                  <a:schemeClr val="bg1"/>
                </a:solidFill>
                <a:latin typeface="Arial Black" pitchFamily="34" charset="0"/>
              </a:rPr>
              <a:t>булінг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0692" y="203760"/>
            <a:ext cx="6491262" cy="208224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Яка відповідальність передбачена за булінг та хто відповідає за його вчинення? 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146562"/>
            <a:ext cx="7622772" cy="120032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Штраф від </a:t>
            </a:r>
            <a:r>
              <a:rPr lang="uk-UA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 до 1700 грн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громадські роботи від </a:t>
            </a:r>
            <a:r>
              <a:rPr lang="uk-UA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до 40 годин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Вчинене групою осіб або повторно протягом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 після накладення адміністративного стягнення – від </a:t>
            </a:r>
            <a:r>
              <a:rPr lang="uk-UA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1700 до 3400 грн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громадські роботи від </a:t>
            </a:r>
            <a:r>
              <a:rPr lang="uk-UA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до 60 годин.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99" y="4528375"/>
            <a:ext cx="7622773" cy="64633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дитина молодша 16 років – відповідатимуть її батьки або особи, що їх заміняють. Особиста відповідальність дитини наступає з 16 років.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9" y="5310942"/>
            <a:ext cx="7622773" cy="92333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неповідомлення поліції про відомі випадки цькування серед учнів, до директора буде застосоване покарання у вигляді штрафу від 850 до 1700 грн або виправних робіт до одного місяця з відрахуванням до 20% заробітку.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645" y="2328386"/>
            <a:ext cx="6170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Адміністративна відповідальність 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4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829964"/>
            <a:ext cx="86487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Побої  і мордування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умисне завдання удару, побоїв або вчинення інших насильницьких дій, які завдали фізичного болю і не спричинили тілесних ушкоджень, - штраф, громадські роботи на строк до 200 годин, виправні роботи - до 1 року, групове — обмеження/позбавлення волі до 5 років (ст. 126 КК України).</a:t>
            </a:r>
          </a:p>
          <a:p>
            <a:pPr algn="just" fontAlgn="base"/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uk-UA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Погроза вбивством,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якщо були реальні підстави побоюватися здійснення цієї погрози - арешт на строк до 6 місяців або обмеженням волі на строк до 2 років (ст. 129 ККУ).</a:t>
            </a:r>
          </a:p>
          <a:p>
            <a:pPr algn="just" fontAlgn="base"/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uk-UA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Хуліганство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тобто грубе порушення громадського порядку з мотивів явної неповаги до суспільства, що супроводжується особливою зухвалістю чи винятковим цинізмом, - штраф, арешт на строк до шести місяців, або обмеженням волі на строк до 5 років.</a:t>
            </a:r>
          </a:p>
          <a:p>
            <a:pPr algn="just" fontAlgn="base"/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Групове хуліганство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обмеження волі на строк до 5 років або позбавленням волі на строк до 4 років (стаття 296 ККУ).</a:t>
            </a:r>
          </a:p>
          <a:p>
            <a:pPr algn="just" fontAlgn="base"/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uk-UA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Умисне тяжке тілесне ушкодження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позбавлення волі на строк від 5 до 8 років (ст.121 ККУ).</a:t>
            </a:r>
          </a:p>
          <a:p>
            <a:pPr algn="just" fontAlgn="base"/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uk-UA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Умисне легке тілесне ушкодження 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штраф, громадські роботи на строк до 200 годин, виправні роботами на строк до одного року (ст. 125 ККУ).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8300" y="173335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Кримінальна відповідальність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454" y="228699"/>
            <a:ext cx="5892746" cy="1127498"/>
          </a:xfrm>
        </p:spPr>
        <p:txBody>
          <a:bodyPr/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Якщо ви стали свідком булінгу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6127" y="1599590"/>
            <a:ext cx="7365076" cy="7148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Втрутитись і припинити цькування – булінг не слід ігнорувати!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4974" y="2709959"/>
            <a:ext cx="7107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Зайняти нетральну позицію в суперечці – обидві сторони конфлікту потребують допомоги, запропонувати сторонам вирішити конфлікт самостійно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8873" y="3771393"/>
            <a:ext cx="70595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Пояснити, які саме дії ви вважаєте булінгом і чому їх варто припинити 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8873" y="4782795"/>
            <a:ext cx="70595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 в спілкуванні слів «жертва» та «агресор», аби запобігти розподілу ролей 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8873" y="5718359"/>
            <a:ext cx="70595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Повідомити керівництво навчального закладу про ситуацію, що склалася і вимагати вжити заходів щодо припинення цькування</a:t>
            </a:r>
          </a:p>
        </p:txBody>
      </p:sp>
    </p:spTree>
    <p:extLst>
      <p:ext uri="{BB962C8B-B14F-4D97-AF65-F5344CB8AC3E}">
        <p14:creationId xmlns:p14="http://schemas.microsoft.com/office/powerpoint/2010/main" val="201188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953" y="511331"/>
            <a:ext cx="6059000" cy="1127498"/>
          </a:xfrm>
        </p:spPr>
        <p:txBody>
          <a:bodyPr/>
          <a:lstStyle/>
          <a:p>
            <a:r>
              <a:rPr lang="uk-UA" dirty="0" smtClean="0">
                <a:latin typeface="Arial Black" panose="020B0A04020102020204" pitchFamily="34" charset="0"/>
              </a:rPr>
              <a:t>Якщо ваша дитина стала жертвою булінгу 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659" y="1913149"/>
            <a:ext cx="8122512" cy="5016758"/>
          </a:xfrm>
          <a:prstGeom prst="rect">
            <a:avLst/>
          </a:prstGeom>
          <a:noFill/>
          <a:ln w="28575">
            <a:noFill/>
          </a:ln>
        </p:spPr>
        <p:txBody>
          <a:bodyPr wrap="square" numCol="2" rtlCol="0">
            <a:spAutoFit/>
          </a:bodyPr>
          <a:lstStyle/>
          <a:p>
            <a:pPr marL="573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Зберігайте спокій, будьте терплячими, не потрібно тиснути на дитину;</a:t>
            </a:r>
          </a:p>
          <a:p>
            <a:pPr marL="468000" indent="-180000" algn="just">
              <a:buFont typeface="Arial" panose="020B0604020202020204" pitchFamily="34" charset="0"/>
              <a:buChar char="•"/>
            </a:pPr>
            <a:endParaRPr lang="uk-UA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0" indent="-18000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Поговоріть з дитиною, дайте     зрозуміти 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й, що ви не звинувачуєте її в ситуації, яка склалася, готові її вислухати та допомогти;</a:t>
            </a:r>
          </a:p>
          <a:p>
            <a:pPr marL="468000" indent="-180000" algn="just">
              <a:buFont typeface="Arial" panose="020B0604020202020204" pitchFamily="34" charset="0"/>
              <a:buChar char="•"/>
            </a:pPr>
            <a:endParaRPr lang="uk-UA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0" indent="-18000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Підтримайте дитину у налагоджені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</a:t>
            </a:r>
            <a:r>
              <a:rPr lang="uk-UA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олітками</a:t>
            </a: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підготуйте її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вирішення проблеми </a:t>
            </a:r>
            <a:r>
              <a:rPr lang="uk-UA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 зайняти деякий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00" algn="just"/>
            <a:endParaRPr lang="uk-UA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0" indent="-180000" algn="just">
              <a:buFont typeface="Arial" panose="020B0604020202020204" pitchFamily="34" charset="0"/>
              <a:buChar char="•"/>
            </a:pPr>
            <a:endParaRPr lang="uk-UA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00" algn="just"/>
            <a:endParaRPr lang="uk-UA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00" algn="just"/>
            <a:endParaRPr lang="uk-UA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00" algn="just"/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8000" algn="just"/>
            <a:endParaRPr lang="uk-UA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0" indent="-180000" algn="just">
              <a:buFont typeface="Arial" panose="020B0604020202020204" pitchFamily="34" charset="0"/>
              <a:buChar char="•"/>
            </a:pPr>
            <a:endParaRPr lang="uk-UA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0" indent="-180000" algn="just">
              <a:buFont typeface="Arial" panose="020B0604020202020204" pitchFamily="34" charset="0"/>
              <a:buChar char="•"/>
            </a:pPr>
            <a:endParaRPr lang="uk-UA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0" indent="-18000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Поясніть дитині, до кого вона може звернутися за допомогою у разі цькування (вчителі, психолог, керівництво школи, старшу учні, батьки, охорона);</a:t>
            </a:r>
          </a:p>
          <a:p>
            <a:pPr marL="468000" indent="-180000" algn="just">
              <a:buFont typeface="Arial" panose="020B0604020202020204" pitchFamily="34" charset="0"/>
              <a:buChar char="•"/>
            </a:pPr>
            <a:endParaRPr lang="uk-UA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0" indent="-18000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Повідомте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 навчального   закладу про ситуацію, що склалася, і   вимагайте належного її урегулювання;</a:t>
            </a:r>
          </a:p>
          <a:p>
            <a:pPr marL="288000" algn="just"/>
            <a:endParaRPr lang="uk-UA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0" indent="-18000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ситуацію не вдається вирішити на рівні школи – зверніться до поліції. Поліція складає протокол про вчинення адміністративного порушення. Справа передається до суду і розглядається протягом 15 днів. Суд призначає вид і розмір покарання.</a:t>
            </a:r>
          </a:p>
          <a:p>
            <a:pPr marL="468000" indent="-180000" algn="just">
              <a:buFont typeface="Arial" panose="020B0604020202020204" pitchFamily="34" charset="0"/>
              <a:buChar char="•"/>
            </a:pPr>
            <a:endParaRPr lang="uk-UA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1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7044" y="1331258"/>
            <a:ext cx="8104909" cy="175432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(цькування),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діяння учасників освітнього процесу, які полягають у психологічному, фізичному, економічному, сексуальному насильстві, у тому числі із застосуванням засобів електронних комунікацій, 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вчиняються стосовно малолітньої чи неповнолітньої особи або такою особою стосовно інших учасників освітнього процесу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внаслідок чого могла бути чи була заподіяна шкода психічному або фізичному здоров’ю потерпілого.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680" y="203760"/>
            <a:ext cx="6890273" cy="1127498"/>
          </a:xfrm>
        </p:spPr>
        <p:txBody>
          <a:bodyPr/>
          <a:lstStyle/>
          <a:p>
            <a:pPr algn="ctr"/>
            <a:r>
              <a:rPr lang="uk-UA" b="1" dirty="0" smtClean="0">
                <a:latin typeface="Arial Black" panose="020B0A04020102020204" pitchFamily="34" charset="0"/>
              </a:rPr>
              <a:t>Що таке «Булінг»?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768" y="2795349"/>
            <a:ext cx="792203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булінгу:</a:t>
            </a:r>
          </a:p>
          <a:p>
            <a:pPr marL="285750" indent="-285750" algn="just">
              <a:buFontTx/>
              <a:buChar char="-"/>
            </a:pPr>
            <a:r>
              <a:rPr lang="uk-UA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фізичний: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штовхання, підніжки, зачіпання, бійки, нанесення тілесних ушкоджень;</a:t>
            </a:r>
          </a:p>
          <a:p>
            <a:pPr marL="285750" indent="-285750" algn="just">
              <a:buFontTx/>
              <a:buChar char="-"/>
            </a:pPr>
            <a:r>
              <a:rPr lang="uk-UA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психологічний: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принизливі погляди, жести, поширення образливих чуток, ізоляція, ігнорування, погрози, жарти, маніпуляції;</a:t>
            </a:r>
          </a:p>
          <a:p>
            <a:pPr marL="285750" indent="-285750" algn="just">
              <a:buFontTx/>
              <a:buChar char="-"/>
            </a:pPr>
            <a:r>
              <a:rPr lang="uk-UA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економічний: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крадіжки, пошкодження або знищення особистих речей іншої особи, вимагання грошей;</a:t>
            </a:r>
          </a:p>
          <a:p>
            <a:pPr marL="285750" indent="-285750" algn="just">
              <a:buFontTx/>
              <a:buChar char="-"/>
            </a:pPr>
            <a:r>
              <a:rPr lang="uk-UA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сексуальний: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принизливі погляди, образливі рухи тіла, прізвиська та образи сексуального характеру, зйомки у переодягальнях,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образливих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чуток, жарти;</a:t>
            </a:r>
          </a:p>
          <a:p>
            <a:pPr marL="285750" indent="-285750" algn="just">
              <a:buFontTx/>
              <a:buChar char="-"/>
            </a:pPr>
            <a:r>
              <a:rPr lang="uk-UA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кібербулінг: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приниження за допомогою використання електронних пристроїв та інтернету. </a:t>
            </a:r>
          </a:p>
          <a:p>
            <a:pPr marL="285750" indent="-285750" algn="just">
              <a:buFontTx/>
              <a:buChar char="-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2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ОТИДІЯ БУЛІНГ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473200"/>
            <a:ext cx="837184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8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19" y="636022"/>
            <a:ext cx="6782208" cy="1127498"/>
          </a:xfrm>
        </p:spPr>
        <p:txBody>
          <a:bodyPr/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Як розпізнати булінг?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469" y="1652106"/>
            <a:ext cx="7140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 булінгу є: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систематичність;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сторін – кривдник (булер), потерпілий (жертва булінгу), спостерігачі;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 або бездіяльність кривдника, наслідком яких є заподіяння психічної та/або фізичної шкоди, приниження, страх, тривога, підпорядкування потерпілого інтересам кривдника, та/або спричинення соціальної ізоляції потерпілого</a:t>
            </a:r>
            <a:endPara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онфлікт і булінг: де проходить межа?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26" y="4218124"/>
            <a:ext cx="4685405" cy="2312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8137" y="536270"/>
            <a:ext cx="6050688" cy="1127498"/>
          </a:xfrm>
        </p:spPr>
        <p:txBody>
          <a:bodyPr/>
          <a:lstStyle/>
          <a:p>
            <a:r>
              <a:rPr lang="uk-UA" dirty="0" smtClean="0">
                <a:latin typeface="Arial Black" panose="020B0A04020102020204" pitchFamily="34" charset="0"/>
              </a:rPr>
              <a:t>Як довести, що </a:t>
            </a:r>
            <a:r>
              <a:rPr lang="uk-UA" dirty="0" err="1" smtClean="0">
                <a:latin typeface="Arial Black" panose="020B0A04020102020204" pitchFamily="34" charset="0"/>
              </a:rPr>
              <a:t>булінг</a:t>
            </a:r>
            <a:r>
              <a:rPr lang="uk-UA" dirty="0" smtClean="0">
                <a:latin typeface="Arial Black" panose="020B0A04020102020204" pitchFamily="34" charset="0"/>
              </a:rPr>
              <a:t> мав місце?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8721" y="1978430"/>
            <a:ext cx="7248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Доказами у справах про факти цькування можуть бути: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ояснення сторін;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 експертів;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іпсовані речі;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исьмові документи, листування (у соціальних мережах);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відео-матеріали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тощо.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3487" y="3996980"/>
            <a:ext cx="3699165" cy="24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8698" y="274320"/>
            <a:ext cx="6505302" cy="1127498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uk-UA" sz="3200" dirty="0">
                <a:solidFill>
                  <a:prstClr val="white"/>
                </a:solidFill>
                <a:latin typeface="Arial Black" panose="020B0A04020102020204" pitchFamily="34" charset="0"/>
                <a:ea typeface="+mn-ea"/>
                <a:cs typeface="+mn-cs"/>
              </a:rPr>
              <a:t>Нормативно-правова </a:t>
            </a:r>
            <a:r>
              <a:rPr lang="uk-UA" sz="3200" dirty="0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  <a:cs typeface="+mn-cs"/>
              </a:rPr>
              <a:t>база</a:t>
            </a:r>
            <a:br>
              <a:rPr lang="uk-UA" sz="3200" dirty="0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uk-UA" sz="3200" dirty="0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  <a:cs typeface="+mn-cs"/>
              </a:rPr>
              <a:t>(</a:t>
            </a:r>
            <a:r>
              <a:rPr lang="uk-UA" sz="3200" dirty="0" err="1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  <a:cs typeface="+mn-cs"/>
              </a:rPr>
              <a:t>булінг</a:t>
            </a:r>
            <a:r>
              <a:rPr lang="uk-UA" sz="3200" dirty="0" smtClean="0">
                <a:solidFill>
                  <a:prstClr val="white"/>
                </a:solidFill>
                <a:latin typeface="Arial Black" panose="020B0A04020102020204" pitchFamily="34" charset="0"/>
                <a:ea typeface="+mn-ea"/>
                <a:cs typeface="+mn-cs"/>
              </a:rPr>
              <a:t>)</a:t>
            </a:r>
            <a:endParaRPr lang="uk-UA" sz="3200" dirty="0">
              <a:solidFill>
                <a:prstClr val="white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771" y="1469209"/>
            <a:ext cx="79422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Кодекс України про адміністративні правопорушення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України «Про освіту» від 05.09.2017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України « Про загальну середню освіту» 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України «Про дошкільну освіту»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України « Про позашкільну освіту»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України «Про внесення змін до деяких законодавчих актів щодо протидії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від 18.12.2018 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Порядок реагування на випадки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(цькування) , затверджений Наказом Міністерства освіти і науки України від 28.12.2019 №1646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Порядок застосування заходів виховного впливу,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затверджений Наказом Міністерства освіти і науки України від 28.12.2019 №1646</a:t>
            </a:r>
          </a:p>
          <a:p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Цей перелік не є вичерпним!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сведения 3">
            <a:hlinkClick r:id="" action="ppaction://noaction" highlightClick="1"/>
          </p:cNvPr>
          <p:cNvSpPr/>
          <p:nvPr/>
        </p:nvSpPr>
        <p:spPr>
          <a:xfrm>
            <a:off x="1143000" y="5515570"/>
            <a:ext cx="965200" cy="923330"/>
          </a:xfrm>
          <a:prstGeom prst="actionButtonInform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65400" y="5515570"/>
            <a:ext cx="51054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Поняття «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мобінг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у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законодавсті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визначено,  з 2014 року у ВР зареєстровано 6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Закону, проте на сьогодні жоден не прийнято.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466" y="1779687"/>
            <a:ext cx="75479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Закону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«Про запобігання та протидію домашньому насильству» 2018, № 5,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ст.35</a:t>
            </a:r>
          </a:p>
          <a:p>
            <a:pPr algn="just"/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Закону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«Про запобігання та протидію домашньому насильству» 2018, № 5,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ст.35</a:t>
            </a:r>
          </a:p>
          <a:p>
            <a:pPr algn="just"/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Постанова 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 міністрів України від 22 серпня 2018 року №658 “Про затвердження порядку взаємодії  суб’єктів, що здійснюють заходи у сфері запобігання та протидії домашньому насильству і  насильству за ознакою статі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Лист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 освіти  і науки України від 18.05.2018 № 1/11-5480 “Методичні рекомендації щодо запобігання та протидії насильству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Наказ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 освіти і науки України  № 1047 від 02.10.2018 “Про затвердження Методичних рекомендацій щодо виявлення, реагування на випадки домашнього насильства і взаємодії педагогічних працівників із іншими органами та службами”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2320" y="524885"/>
            <a:ext cx="65005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rial Black" panose="020B0A04020102020204" pitchFamily="34" charset="0"/>
              </a:rPr>
              <a:t>Нормативно-правова </a:t>
            </a:r>
            <a:r>
              <a:rPr lang="uk-UA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база</a:t>
            </a:r>
          </a:p>
          <a:p>
            <a:pPr algn="ctr"/>
            <a:r>
              <a:rPr lang="uk-UA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(домашнє насильство)</a:t>
            </a:r>
            <a:endParaRPr lang="uk-UA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1142" y="469767"/>
            <a:ext cx="5984186" cy="1127498"/>
          </a:xfrm>
        </p:spPr>
        <p:txBody>
          <a:bodyPr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Права та обов’язки освітян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7663" y="1807820"/>
            <a:ext cx="833766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Педагогічним працівникам та керівникам закладів освіти слід уважно ставитись до всіх випадків </a:t>
            </a:r>
            <a:r>
              <a:rPr lang="uk-UA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повідомляти про них, уважно розглядати заяви, забезпечувати вжиття заходів щодо протидії </a:t>
            </a:r>
            <a:r>
              <a:rPr lang="uk-UA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розробляти плани, публікувати їх на сайтах і вчасно інформувати органи Національної поліції та службу у справах дітей про випадки </a:t>
            </a:r>
            <a:r>
              <a:rPr lang="uk-UA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іншому випадку передбачена адміністративна відповідальність за приховування таких ситуацій.</a:t>
            </a:r>
          </a:p>
          <a:p>
            <a:pPr fontAlgn="base"/>
            <a:endParaRPr lang="uk-UA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закладу освіти має забезпечувати створення у закладі освіти безпечного освітнього середовища, вільного від насильства та </a:t>
            </a:r>
            <a:r>
              <a:rPr lang="uk-UA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(цькування), він також:</a:t>
            </a:r>
          </a:p>
          <a:p>
            <a:pPr fontAlgn="base"/>
            <a:endParaRPr lang="uk-UA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750" indent="-285750" algn="just" fontAlgn="base"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розглядатиме заяви про випадки </a:t>
            </a:r>
            <a:r>
              <a:rPr lang="uk-UA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здобувачів освіти, </a:t>
            </a:r>
            <a: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батьків, законних представників, інших осіб та видає рішення про проведення розслідування;</a:t>
            </a:r>
          </a:p>
          <a:p>
            <a:pPr marL="465750" indent="-285750" algn="just" fontAlgn="base"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скликатиме</a:t>
            </a: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засідання комісії з розгляду випадків </a:t>
            </a:r>
            <a:r>
              <a:rPr lang="uk-UA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прийняття рішення за результатами проведеного розслідування та вживатиме відповідних заходів реагування;</a:t>
            </a:r>
          </a:p>
          <a:p>
            <a:pPr marL="465750" indent="-285750" algn="just" fontAlgn="base"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забезпечуватиме виконання заходів для надання </a:t>
            </a:r>
            <a: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 та психолого-педагогічних</a:t>
            </a: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послуг здобувачам освіти, які вчинили </a:t>
            </a:r>
            <a:r>
              <a:rPr lang="uk-UA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стали його свідками або постраждали від </a:t>
            </a:r>
            <a:r>
              <a:rPr lang="uk-UA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890" y="278573"/>
            <a:ext cx="6025749" cy="1550225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Arial Black" panose="020B0A04020102020204" pitchFamily="34" charset="0"/>
              </a:rPr>
              <a:t>Права та обов’язки здобувачів освіти </a:t>
            </a:r>
            <a:br>
              <a:rPr lang="uk-UA" sz="3200" dirty="0" smtClean="0">
                <a:latin typeface="Arial Black" panose="020B0A04020102020204" pitchFamily="34" charset="0"/>
              </a:rPr>
            </a:br>
            <a:r>
              <a:rPr lang="uk-UA" sz="3200" dirty="0" smtClean="0">
                <a:latin typeface="Arial Black" panose="020B0A04020102020204" pitchFamily="34" charset="0"/>
              </a:rPr>
              <a:t>(учнів, вихованців)</a:t>
            </a:r>
            <a:endParaRPr lang="uk-UA" sz="32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1645" y="1936863"/>
            <a:ext cx="7971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отримання 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 та психолого-педагогічних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послуг матимуть право:</a:t>
            </a:r>
          </a:p>
          <a:p>
            <a:pPr algn="just" fontAlgn="base"/>
            <a:endPara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algn="just" fontAlgn="base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особи, які постраждала від </a:t>
            </a:r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(цькування),</a:t>
            </a:r>
          </a:p>
          <a:p>
            <a:pPr marL="180000" algn="just" fontAlgn="base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особи, які стали свідком </a:t>
            </a:r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80000" algn="just" fontAlgn="base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особи, які вчинили </a:t>
            </a:r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(цькування).</a:t>
            </a:r>
          </a:p>
          <a:p>
            <a:pPr algn="just" fontAlgn="base"/>
            <a:endPara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цьому здобувачі освіти зокрема зобов’язані:</a:t>
            </a:r>
          </a:p>
          <a:p>
            <a:pPr algn="ctr" fontAlgn="base"/>
            <a:endPara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algn="just" fontAlgn="base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поважати гідність, права, свободи та законні інтереси всіх учасників освітнього процесу, дотримуватися етичних норм;</a:t>
            </a:r>
          </a:p>
          <a:p>
            <a:pPr marL="180000" algn="just" fontAlgn="base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дбайливо ставитися до власного здоров’я, здоров’я оточуючих, довкілля;</a:t>
            </a:r>
          </a:p>
          <a:p>
            <a:pPr marL="180000" algn="just" fontAlgn="base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повідомляти керівництво закладу освіти про факти </a:t>
            </a:r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(цькування) стосовно них, педагогічних, науково-педагогічних, наукових працівників, інших осіб, які залучаються до освітнього процесу, свідком яких вони були особисто або про які отримали достовірну інформацію від інших осіб.</a:t>
            </a:r>
            <a:endParaRPr lang="uk-UA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b="2606"/>
          <a:stretch/>
        </p:blipFill>
        <p:spPr bwMode="auto">
          <a:xfrm>
            <a:off x="445910" y="2133600"/>
            <a:ext cx="852029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4999" y="304800"/>
            <a:ext cx="5791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Алгоритм д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ій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вчителя (класного керівника)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у ситуації 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булінгу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(цькування)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1700" y="2133600"/>
            <a:ext cx="3797299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70599" y="2133600"/>
            <a:ext cx="111760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1259</Words>
  <Application>Microsoft Office PowerPoint</Application>
  <PresentationFormat>Экран (4:3)</PresentationFormat>
  <Paragraphs>160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Попередження булінгу,  мобінгу в закладах освіти  і домашнього насильства  в родинах здобувачів освіти </vt:lpstr>
      <vt:lpstr>Що таке «Булінг»?</vt:lpstr>
      <vt:lpstr>Як розпізнати булінг?</vt:lpstr>
      <vt:lpstr>Як довести, що булінг мав місце?</vt:lpstr>
      <vt:lpstr>Нормативно-правова база (булінг)</vt:lpstr>
      <vt:lpstr>Презентация PowerPoint</vt:lpstr>
      <vt:lpstr>Права та обов’язки освітян</vt:lpstr>
      <vt:lpstr>Права та обов’язки здобувачів освіти  (учнів, вихованців)</vt:lpstr>
      <vt:lpstr>Презентация PowerPoint</vt:lpstr>
      <vt:lpstr>Порядок реагування  на випадки булінгу (цькування)  директором закладу освіти</vt:lpstr>
      <vt:lpstr>Комісія з розгляду  випадків булінгу (цькування)</vt:lpstr>
      <vt:lpstr>Презентация PowerPoint</vt:lpstr>
      <vt:lpstr>Презентация PowerPoint</vt:lpstr>
      <vt:lpstr>Публічна інформація,  що підлягає оприлюдненню у формі  відкритих даних відповідно  до ст.30 Закону України  «Про освіту»</vt:lpstr>
      <vt:lpstr>Презентация PowerPoint</vt:lpstr>
      <vt:lpstr>Яка відповідальність передбачена за булінг та хто відповідає за його вчинення? </vt:lpstr>
      <vt:lpstr>Презентация PowerPoint</vt:lpstr>
      <vt:lpstr>Якщо ви стали свідком булінгу</vt:lpstr>
      <vt:lpstr>Якщо ваша дитина стала жертвою булінгу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140</cp:revision>
  <dcterms:created xsi:type="dcterms:W3CDTF">2014-11-21T11:00:06Z</dcterms:created>
  <dcterms:modified xsi:type="dcterms:W3CDTF">2021-08-26T00:21:51Z</dcterms:modified>
</cp:coreProperties>
</file>