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62" r:id="rId4"/>
    <p:sldId id="283" r:id="rId5"/>
    <p:sldId id="284" r:id="rId6"/>
    <p:sldId id="263" r:id="rId7"/>
    <p:sldId id="285" r:id="rId8"/>
    <p:sldId id="274" r:id="rId9"/>
    <p:sldId id="278" r:id="rId10"/>
    <p:sldId id="289" r:id="rId11"/>
    <p:sldId id="286" r:id="rId12"/>
    <p:sldId id="287" r:id="rId13"/>
    <p:sldId id="288" r:id="rId14"/>
    <p:sldId id="279" r:id="rId15"/>
    <p:sldId id="291" r:id="rId16"/>
    <p:sldId id="292" r:id="rId17"/>
    <p:sldId id="293" r:id="rId18"/>
    <p:sldId id="294" r:id="rId19"/>
    <p:sldId id="295" r:id="rId20"/>
    <p:sldId id="280" r:id="rId21"/>
    <p:sldId id="296" r:id="rId22"/>
    <p:sldId id="29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3333CC"/>
    <a:srgbClr val="6699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94" autoAdjust="0"/>
  </p:normalViewPr>
  <p:slideViewPr>
    <p:cSldViewPr>
      <p:cViewPr varScale="1">
        <p:scale>
          <a:sx n="103" d="100"/>
          <a:sy n="103" d="100"/>
        </p:scale>
        <p:origin x="185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7CEF-B133-4F7C-9B9F-83FF8549F7C8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AC88-3E99-4BD0-93E9-C77B2E768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085F-DEEE-4C16-95A1-6F45E53A3D38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F971-EC5F-49B8-BF55-914693862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6538-3080-49E4-915B-430888C23AF2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9D55-916E-47D1-8EB5-19CDF46F9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FECC-EDDC-48C8-99DD-21A72A6A84C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4081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0A2DD-9636-4878-9B14-A9439368CD2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2922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5FE6A-1902-4234-8A76-A7138A6C4A4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1227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C8E9A-3589-46EC-AFD0-8880144C18B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7302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65BB8-C040-4A3E-9CE6-23BE3002C12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23284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0B146-017A-490F-A877-C39984EC0CB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277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5AFF8-9C91-4112-8846-E71C137F41C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43936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2280D-09CB-408B-B930-82F303D4DC5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5351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6727A-374B-408A-8397-F2207F888471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143F-80FF-4E37-80AE-AB85F333D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BADD-3B0F-479E-AC2F-F3ED952E06F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73798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65F3-20AA-47A5-B6EC-8D4DA6831F3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00531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C3F7D-765A-482F-8B0A-901A9453C42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1941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8462-2EC6-413E-8A58-CE5139F834AD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F1B7-AF17-4070-BFC3-D2BC010EB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19F90-4DC9-4AA4-BB25-45437D69D223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67C87-2CF4-4BB3-8D4F-4288CA03B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0D518-23CD-4076-9EB4-B513C1C69039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306C-CC7E-4E2C-A470-18F388FE6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8B8E-FB62-4B0A-B7AE-AD4A0B509ACC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6AE0-3941-4EEC-BA31-03B9DCA23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5E45A-F6CA-47FF-9EFF-C10F92AFE538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1315-952A-4AA2-ACEA-F813C9512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701C-EBDC-40B9-8827-EFEA175FB18B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DB97F-F5B5-44F6-99CA-C6407989C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02EC-33A5-4903-A2D3-ACBCE42E03E6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4EFB-5BEA-4051-801A-141EF2C4B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B829DE-1DE5-4641-BA3D-C803E2FDAFC9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A5A1DB-30BF-4C9E-B7E9-9C59C1C20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606ED7B8-7D12-4D2C-BE4E-8FA43C81071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267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MynTay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imzo.gov.ua/osvita/zagalno-serednya-osvita-2/navchalni-prohramy-5-9-klasy-naskrizni-zmistovi-liniji/matematyka-naskrizni-zmistovi-liniji/" TargetMode="External"/><Relationship Id="rId3" Type="http://schemas.openxmlformats.org/officeDocument/2006/relationships/hyperlink" Target="https://mon.gov.ua/ua/osvita/zagalna-serednya-osvita/derzhavni-standarti" TargetMode="External"/><Relationship Id="rId7" Type="http://schemas.openxmlformats.org/officeDocument/2006/relationships/hyperlink" Target="https://mon.gov.ua/ua/osvita/zagalna-serednya-osvita/navchalni-programi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.gov.ua/ua/osvita/zagalna-serednya-osvita/navchalni-programi-pidruchniki-ta-navchalno-metodichni-posibniki-rekomendovani-mon" TargetMode="External"/><Relationship Id="rId5" Type="http://schemas.openxmlformats.org/officeDocument/2006/relationships/hyperlink" Target="https://mon.gov.ua/ua/osvita/zagalna-serednya-osvita/navchalni-programi/tipovi-osvitni-programi-dlya-2-11-klasiv" TargetMode="External"/><Relationship Id="rId4" Type="http://schemas.openxmlformats.org/officeDocument/2006/relationships/hyperlink" Target="http://zakon2.rada.gov.ua/laws/show/2145-1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zakon2.rada.gov.ua/laws/show/2145-19" TargetMode="External"/><Relationship Id="rId4" Type="http://schemas.openxmlformats.org/officeDocument/2006/relationships/hyperlink" Target="https://mon.gov.ua/ua/osvita/zagalna-serednya-osvita/derzhavni-standart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itzo.gov.ua/serednya-osvita-navchalni-prohramy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OyA9z5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mon.gov.ua/ua/osvita/zagalna-serednya-osvita/navchalni-programi/modelni-navchalni-programi-dlya-5-9-klasiv-novoyi-ukrayinskoyi-shkoli-zaprovadzhuyutsya-poetapno-z-2022-rok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31912" y="2420938"/>
            <a:ext cx="7232601" cy="3384550"/>
          </a:xfrm>
        </p:spPr>
        <p:txBody>
          <a:bodyPr/>
          <a:lstStyle/>
          <a:p>
            <a:r>
              <a:rPr lang="uk-UA" sz="3600" b="1" i="1" dirty="0">
                <a:solidFill>
                  <a:srgbClr val="0070C0"/>
                </a:solidFill>
                <a:latin typeface="Sylfaen" pitchFamily="18" charset="0"/>
              </a:rPr>
              <a:t>Нормативно- методичне забезпечення викладання математики </a:t>
            </a:r>
            <a:br>
              <a:rPr lang="uk-UA" sz="3600" b="1" i="1" dirty="0">
                <a:solidFill>
                  <a:srgbClr val="0070C0"/>
                </a:solidFill>
                <a:latin typeface="Sylfaen" pitchFamily="18" charset="0"/>
              </a:rPr>
            </a:br>
            <a:r>
              <a:rPr lang="uk-UA" sz="3600" b="1" i="1" dirty="0">
                <a:solidFill>
                  <a:srgbClr val="0070C0"/>
                </a:solidFill>
                <a:latin typeface="Sylfaen" pitchFamily="18" charset="0"/>
              </a:rPr>
              <a:t>в середніх закладах освіти</a:t>
            </a:r>
            <a:r>
              <a:rPr lang="en-US" sz="3600" b="1" i="1" dirty="0">
                <a:solidFill>
                  <a:srgbClr val="0070C0"/>
                </a:solidFill>
                <a:latin typeface="Sylfaen" pitchFamily="18" charset="0"/>
              </a:rPr>
              <a:t> </a:t>
            </a:r>
            <a:br>
              <a:rPr lang="en-US" sz="3600" b="1" i="1" dirty="0">
                <a:solidFill>
                  <a:srgbClr val="0070C0"/>
                </a:solidFill>
                <a:latin typeface="Sylfaen" pitchFamily="18" charset="0"/>
              </a:rPr>
            </a:br>
            <a:r>
              <a:rPr lang="uk-UA" sz="3600" b="1" i="1" dirty="0">
                <a:solidFill>
                  <a:srgbClr val="0070C0"/>
                </a:solidFill>
                <a:latin typeface="Sylfaen" pitchFamily="18" charset="0"/>
              </a:rPr>
              <a:t>на 2021-20</a:t>
            </a:r>
            <a:r>
              <a:rPr lang="en-US" sz="3600" b="1" i="1" dirty="0">
                <a:solidFill>
                  <a:srgbClr val="0070C0"/>
                </a:solidFill>
                <a:latin typeface="Sylfaen" pitchFamily="18" charset="0"/>
              </a:rPr>
              <a:t>2</a:t>
            </a:r>
            <a:r>
              <a:rPr lang="uk-UA" sz="3600" b="1" i="1" dirty="0">
                <a:solidFill>
                  <a:srgbClr val="0070C0"/>
                </a:solidFill>
                <a:latin typeface="Sylfaen" pitchFamily="18" charset="0"/>
              </a:rPr>
              <a:t>2</a:t>
            </a:r>
            <a:r>
              <a:rPr lang="en-US" sz="3600" b="1" i="1" dirty="0">
                <a:solidFill>
                  <a:srgbClr val="0070C0"/>
                </a:solidFill>
                <a:latin typeface="Sylfaen" pitchFamily="18" charset="0"/>
              </a:rPr>
              <a:t> </a:t>
            </a:r>
            <a:r>
              <a:rPr lang="uk-UA" sz="3600" b="1" i="1" dirty="0">
                <a:solidFill>
                  <a:srgbClr val="0070C0"/>
                </a:solidFill>
                <a:latin typeface="Sylfaen" pitchFamily="18" charset="0"/>
              </a:rPr>
              <a:t>навчальний рік</a:t>
            </a:r>
            <a:r>
              <a:rPr lang="uk-UA" altLang="uk-UA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uk-UA" sz="3600" b="1" dirty="0"/>
              <a:t> </a:t>
            </a:r>
          </a:p>
        </p:txBody>
      </p:sp>
      <p:pic>
        <p:nvPicPr>
          <p:cNvPr id="27651" name="Picture 9" descr="H:\Documents and Settings\Aida\Рабочий стол\НОвая ГРАФИКА сборник\1111111111111\ED12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806" y="3616349"/>
            <a:ext cx="171194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1" descr="H:\Documents and Settings\Aida\Рабочий стол\НОвая ГРАФИКА сборник\1111111111111\image317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0305">
            <a:off x="1695518" y="5295149"/>
            <a:ext cx="2311009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Куб 13"/>
          <p:cNvSpPr/>
          <p:nvPr/>
        </p:nvSpPr>
        <p:spPr>
          <a:xfrm rot="1423037" flipH="1">
            <a:off x="3268300" y="969687"/>
            <a:ext cx="357191" cy="428628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8" name="Куб 7"/>
          <p:cNvSpPr/>
          <p:nvPr/>
        </p:nvSpPr>
        <p:spPr>
          <a:xfrm rot="21017416" flipH="1">
            <a:off x="2044902" y="2382877"/>
            <a:ext cx="357190" cy="428628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" name="Куб 9"/>
          <p:cNvSpPr/>
          <p:nvPr/>
        </p:nvSpPr>
        <p:spPr>
          <a:xfrm rot="20947536" flipH="1">
            <a:off x="899181" y="2314234"/>
            <a:ext cx="357190" cy="428627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2" name="Куб 11"/>
          <p:cNvSpPr/>
          <p:nvPr/>
        </p:nvSpPr>
        <p:spPr>
          <a:xfrm flipH="1">
            <a:off x="2598694" y="1920849"/>
            <a:ext cx="357190" cy="428628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3" name="Куб 12"/>
          <p:cNvSpPr/>
          <p:nvPr/>
        </p:nvSpPr>
        <p:spPr>
          <a:xfrm flipH="1">
            <a:off x="1657300" y="2428854"/>
            <a:ext cx="357190" cy="428627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5" name="Куб 14"/>
          <p:cNvSpPr/>
          <p:nvPr/>
        </p:nvSpPr>
        <p:spPr>
          <a:xfrm flipH="1">
            <a:off x="506354" y="2138337"/>
            <a:ext cx="357190" cy="428628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6" name="Куб 15"/>
          <p:cNvSpPr/>
          <p:nvPr/>
        </p:nvSpPr>
        <p:spPr>
          <a:xfrm rot="881683" flipH="1">
            <a:off x="1264495" y="2608434"/>
            <a:ext cx="357190" cy="428628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7" name="Куб 16"/>
          <p:cNvSpPr/>
          <p:nvPr/>
        </p:nvSpPr>
        <p:spPr>
          <a:xfrm rot="651837" flipH="1">
            <a:off x="2858139" y="1737942"/>
            <a:ext cx="357190" cy="428628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8" name="Куб 17"/>
          <p:cNvSpPr/>
          <p:nvPr/>
        </p:nvSpPr>
        <p:spPr>
          <a:xfrm rot="20774363" flipH="1">
            <a:off x="3065236" y="1387262"/>
            <a:ext cx="357191" cy="428628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9" name="Куб 18"/>
          <p:cNvSpPr/>
          <p:nvPr/>
        </p:nvSpPr>
        <p:spPr>
          <a:xfrm rot="20865681" flipH="1">
            <a:off x="2414639" y="2244353"/>
            <a:ext cx="357190" cy="428628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pic>
        <p:nvPicPr>
          <p:cNvPr id="27665" name="Picture 17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726" y="93493"/>
            <a:ext cx="3977821" cy="267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0272" y="5491123"/>
            <a:ext cx="2045233" cy="142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19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7" y="63500"/>
            <a:ext cx="2253799" cy="199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07504" y="260350"/>
            <a:ext cx="885698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2600" b="1" i="1" dirty="0">
                <a:solidFill>
                  <a:srgbClr val="F79646">
                    <a:lumMod val="75000"/>
                  </a:srgbClr>
                </a:solidFill>
              </a:rPr>
              <a:t>Програмне </a:t>
            </a:r>
            <a:r>
              <a:rPr lang="ru-RU" sz="2600" b="1" i="1" dirty="0" err="1">
                <a:solidFill>
                  <a:srgbClr val="F79646">
                    <a:lumMod val="75000"/>
                  </a:srgbClr>
                </a:solidFill>
              </a:rPr>
              <a:t>забезпечення</a:t>
            </a:r>
            <a:r>
              <a:rPr lang="ru-RU" sz="26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</a:p>
          <a:p>
            <a:pPr lvl="0" algn="ctr"/>
            <a:r>
              <a:rPr lang="ru-RU" sz="2600" b="1" i="1" dirty="0" err="1">
                <a:solidFill>
                  <a:srgbClr val="F79646">
                    <a:lumMod val="75000"/>
                  </a:srgbClr>
                </a:solidFill>
              </a:rPr>
              <a:t>варіативної</a:t>
            </a:r>
            <a:r>
              <a:rPr lang="ru-RU" sz="26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600" b="1" i="1" dirty="0" err="1">
                <a:solidFill>
                  <a:srgbClr val="F79646">
                    <a:lumMod val="75000"/>
                  </a:srgbClr>
                </a:solidFill>
              </a:rPr>
              <a:t>складової</a:t>
            </a:r>
            <a:r>
              <a:rPr lang="ru-RU" sz="2600" b="1" i="1" dirty="0">
                <a:solidFill>
                  <a:srgbClr val="F79646">
                    <a:lumMod val="75000"/>
                  </a:srgbClr>
                </a:solidFill>
              </a:rPr>
              <a:t>:</a:t>
            </a:r>
          </a:p>
          <a:p>
            <a:pPr lvl="0" algn="ctr"/>
            <a:r>
              <a:rPr lang="ru-RU" sz="1100" b="1" i="1" dirty="0">
                <a:solidFill>
                  <a:srgbClr val="3333CC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Навчальні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програми</a:t>
            </a:r>
            <a:r>
              <a:rPr lang="ru-RU" sz="2400" b="1" i="1" dirty="0">
                <a:solidFill>
                  <a:srgbClr val="669900"/>
                </a:solidFill>
              </a:rPr>
              <a:t>, </a:t>
            </a:r>
            <a:r>
              <a:rPr lang="ru-RU" sz="2400" b="1" i="1" dirty="0" err="1">
                <a:solidFill>
                  <a:srgbClr val="669900"/>
                </a:solidFill>
              </a:rPr>
              <a:t>орієнтовне</a:t>
            </a:r>
            <a:r>
              <a:rPr lang="ru-RU" sz="2400" b="1" i="1" dirty="0">
                <a:solidFill>
                  <a:srgbClr val="669900"/>
                </a:solidFill>
              </a:rPr>
              <a:t> календарно-</a:t>
            </a:r>
            <a:r>
              <a:rPr lang="ru-RU" sz="2400" b="1" i="1" dirty="0" err="1">
                <a:solidFill>
                  <a:srgbClr val="669900"/>
                </a:solidFill>
              </a:rPr>
              <a:t>тематичне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планування</a:t>
            </a:r>
            <a:r>
              <a:rPr lang="ru-RU" sz="2400" b="1" i="1" dirty="0">
                <a:solidFill>
                  <a:srgbClr val="669900"/>
                </a:solidFill>
              </a:rPr>
              <a:t> та методичні </a:t>
            </a:r>
            <a:r>
              <a:rPr lang="ru-RU" sz="2400" b="1" i="1" dirty="0" err="1">
                <a:solidFill>
                  <a:srgbClr val="669900"/>
                </a:solidFill>
              </a:rPr>
              <a:t>рекомендації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щодо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викладання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курсів</a:t>
            </a:r>
            <a:r>
              <a:rPr lang="ru-RU" sz="2400" b="1" i="1" dirty="0">
                <a:solidFill>
                  <a:srgbClr val="669900"/>
                </a:solidFill>
              </a:rPr>
              <a:t> за </a:t>
            </a:r>
            <a:r>
              <a:rPr lang="ru-RU" sz="2400" b="1" i="1" dirty="0" err="1">
                <a:solidFill>
                  <a:srgbClr val="669900"/>
                </a:solidFill>
              </a:rPr>
              <a:t>вибором</a:t>
            </a:r>
            <a:r>
              <a:rPr lang="ru-RU" sz="2400" b="1" i="1" dirty="0">
                <a:solidFill>
                  <a:srgbClr val="669900"/>
                </a:solidFill>
              </a:rPr>
              <a:t> та </a:t>
            </a:r>
            <a:r>
              <a:rPr lang="ru-RU" sz="2400" b="1" i="1" dirty="0" err="1">
                <a:solidFill>
                  <a:srgbClr val="669900"/>
                </a:solidFill>
              </a:rPr>
              <a:t>факультативів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надруковані</a:t>
            </a:r>
            <a:r>
              <a:rPr lang="ru-RU" sz="2400" b="1" i="1" dirty="0">
                <a:solidFill>
                  <a:srgbClr val="669900"/>
                </a:solidFill>
              </a:rPr>
              <a:t> у </a:t>
            </a:r>
            <a:r>
              <a:rPr lang="ru-RU" sz="2400" b="1" i="1" dirty="0" err="1">
                <a:solidFill>
                  <a:srgbClr val="669900"/>
                </a:solidFill>
              </a:rPr>
              <a:t>збірниках</a:t>
            </a:r>
            <a:r>
              <a:rPr lang="ru-RU" sz="2400" b="1" i="1" dirty="0">
                <a:solidFill>
                  <a:srgbClr val="669900"/>
                </a:solidFill>
              </a:rPr>
              <a:t>:</a:t>
            </a:r>
          </a:p>
          <a:p>
            <a:pPr marL="457200" lvl="0" indent="-457200" algn="ctr">
              <a:buAutoNum type="arabicPeriod"/>
            </a:pPr>
            <a:r>
              <a:rPr lang="ru-RU" sz="2800" b="1" i="1" dirty="0">
                <a:solidFill>
                  <a:srgbClr val="3333CC"/>
                </a:solidFill>
              </a:rPr>
              <a:t>Збірник </a:t>
            </a:r>
            <a:r>
              <a:rPr lang="ru-RU" sz="2800" b="1" i="1" dirty="0" err="1">
                <a:solidFill>
                  <a:srgbClr val="3333CC"/>
                </a:solidFill>
              </a:rPr>
              <a:t>програм</a:t>
            </a:r>
            <a:r>
              <a:rPr lang="ru-RU" sz="2800" b="1" i="1" dirty="0">
                <a:solidFill>
                  <a:srgbClr val="3333CC"/>
                </a:solidFill>
              </a:rPr>
              <a:t> для </a:t>
            </a:r>
            <a:r>
              <a:rPr lang="ru-RU" sz="2800" b="1" i="1" dirty="0" err="1">
                <a:solidFill>
                  <a:srgbClr val="3333CC"/>
                </a:solidFill>
              </a:rPr>
              <a:t>допрофільної</a:t>
            </a:r>
            <a:r>
              <a:rPr lang="ru-RU" sz="2800" b="1" i="1" dirty="0">
                <a:solidFill>
                  <a:srgbClr val="3333CC"/>
                </a:solidFill>
              </a:rPr>
              <a:t> </a:t>
            </a:r>
            <a:r>
              <a:rPr lang="ru-RU" sz="2800" b="1" i="1" dirty="0" err="1">
                <a:solidFill>
                  <a:srgbClr val="3333CC"/>
                </a:solidFill>
              </a:rPr>
              <a:t>підготовки</a:t>
            </a:r>
            <a:r>
              <a:rPr lang="ru-RU" sz="2800" b="1" i="1" dirty="0">
                <a:solidFill>
                  <a:srgbClr val="3333CC"/>
                </a:solidFill>
              </a:rPr>
              <a:t> та </a:t>
            </a:r>
            <a:r>
              <a:rPr lang="ru-RU" sz="2800" b="1" i="1" dirty="0" err="1">
                <a:solidFill>
                  <a:srgbClr val="3333CC"/>
                </a:solidFill>
              </a:rPr>
              <a:t>профільного</a:t>
            </a:r>
            <a:r>
              <a:rPr lang="ru-RU" sz="2800" b="1" i="1" dirty="0">
                <a:solidFill>
                  <a:srgbClr val="3333CC"/>
                </a:solidFill>
              </a:rPr>
              <a:t> </a:t>
            </a:r>
            <a:r>
              <a:rPr lang="ru-RU" sz="2800" b="1" i="1" dirty="0" err="1">
                <a:solidFill>
                  <a:srgbClr val="3333CC"/>
                </a:solidFill>
              </a:rPr>
              <a:t>навчання</a:t>
            </a:r>
            <a:r>
              <a:rPr lang="ru-RU" sz="2800" b="1" i="1" dirty="0">
                <a:solidFill>
                  <a:srgbClr val="3333CC"/>
                </a:solidFill>
              </a:rPr>
              <a:t> (у </a:t>
            </a:r>
            <a:r>
              <a:rPr lang="ru-RU" sz="2800" b="1" i="1" dirty="0" err="1">
                <a:solidFill>
                  <a:srgbClr val="3333CC"/>
                </a:solidFill>
              </a:rPr>
              <a:t>двох</a:t>
            </a:r>
            <a:r>
              <a:rPr lang="ru-RU" sz="2800" b="1" i="1" dirty="0">
                <a:solidFill>
                  <a:srgbClr val="3333CC"/>
                </a:solidFill>
              </a:rPr>
              <a:t> </a:t>
            </a:r>
            <a:r>
              <a:rPr lang="ru-RU" sz="2800" b="1" i="1" dirty="0" err="1">
                <a:solidFill>
                  <a:srgbClr val="3333CC"/>
                </a:solidFill>
              </a:rPr>
              <a:t>частинах</a:t>
            </a:r>
            <a:r>
              <a:rPr lang="ru-RU" sz="2800" b="1" i="1" dirty="0">
                <a:solidFill>
                  <a:srgbClr val="3333CC"/>
                </a:solidFill>
              </a:rPr>
              <a:t>) </a:t>
            </a:r>
            <a:r>
              <a:rPr lang="ru-RU" sz="2800" b="1" i="1" dirty="0" err="1">
                <a:solidFill>
                  <a:srgbClr val="3333CC"/>
                </a:solidFill>
              </a:rPr>
              <a:t>Автори</a:t>
            </a:r>
            <a:r>
              <a:rPr lang="ru-RU" sz="2800" b="1" i="1" dirty="0">
                <a:solidFill>
                  <a:srgbClr val="3333CC"/>
                </a:solidFill>
              </a:rPr>
              <a:t>: Н.С. Прокопенко, </a:t>
            </a:r>
          </a:p>
          <a:p>
            <a:pPr lvl="0" algn="ctr"/>
            <a:r>
              <a:rPr lang="ru-RU" sz="2800" b="1" i="1" dirty="0">
                <a:solidFill>
                  <a:srgbClr val="3333CC"/>
                </a:solidFill>
              </a:rPr>
              <a:t>О.П. </a:t>
            </a:r>
            <a:r>
              <a:rPr lang="ru-RU" sz="2800" b="1" i="1" dirty="0" err="1">
                <a:solidFill>
                  <a:srgbClr val="3333CC"/>
                </a:solidFill>
              </a:rPr>
              <a:t>Вашуленко</a:t>
            </a:r>
            <a:r>
              <a:rPr lang="ru-RU" sz="2800" b="1" i="1" dirty="0">
                <a:solidFill>
                  <a:srgbClr val="3333CC"/>
                </a:solidFill>
              </a:rPr>
              <a:t>, О.В. </a:t>
            </a:r>
            <a:r>
              <a:rPr lang="ru-RU" sz="2800" b="1" i="1" dirty="0" err="1">
                <a:solidFill>
                  <a:srgbClr val="3333CC"/>
                </a:solidFill>
              </a:rPr>
              <a:t>Єргіна</a:t>
            </a:r>
            <a:r>
              <a:rPr lang="ru-RU" sz="2800" b="1" i="1" dirty="0">
                <a:solidFill>
                  <a:srgbClr val="3333CC"/>
                </a:solidFill>
              </a:rPr>
              <a:t>. </a:t>
            </a:r>
          </a:p>
          <a:p>
            <a:pPr lvl="0" algn="ctr"/>
            <a:r>
              <a:rPr lang="ru-RU" sz="2800" b="1" i="1" dirty="0">
                <a:solidFill>
                  <a:srgbClr val="3333CC"/>
                </a:solidFill>
              </a:rPr>
              <a:t>2. </a:t>
            </a:r>
            <a:r>
              <a:rPr lang="ru-RU" sz="2800" b="1" i="1" dirty="0" err="1">
                <a:solidFill>
                  <a:srgbClr val="3333CC"/>
                </a:solidFill>
              </a:rPr>
              <a:t>Логіка</a:t>
            </a:r>
            <a:r>
              <a:rPr lang="ru-RU" sz="2800" b="1" i="1" dirty="0">
                <a:solidFill>
                  <a:srgbClr val="3333CC"/>
                </a:solidFill>
              </a:rPr>
              <a:t>. </a:t>
            </a:r>
            <a:r>
              <a:rPr lang="ru-RU" sz="2800" b="1" i="1" dirty="0" err="1">
                <a:solidFill>
                  <a:srgbClr val="3333CC"/>
                </a:solidFill>
              </a:rPr>
              <a:t>Програма</a:t>
            </a:r>
            <a:r>
              <a:rPr lang="ru-RU" sz="2800" b="1" i="1" dirty="0">
                <a:solidFill>
                  <a:srgbClr val="3333CC"/>
                </a:solidFill>
              </a:rPr>
              <a:t> факультативного курсу для 5-9 </a:t>
            </a:r>
            <a:r>
              <a:rPr lang="ru-RU" sz="2800" b="1" i="1" dirty="0" err="1">
                <a:solidFill>
                  <a:srgbClr val="3333CC"/>
                </a:solidFill>
              </a:rPr>
              <a:t>класів</a:t>
            </a:r>
            <a:r>
              <a:rPr lang="ru-RU" sz="2800" b="1" i="1" dirty="0">
                <a:solidFill>
                  <a:srgbClr val="3333CC"/>
                </a:solidFill>
              </a:rPr>
              <a:t>. </a:t>
            </a:r>
            <a:r>
              <a:rPr lang="ru-RU" sz="2800" b="1" i="1" dirty="0" err="1">
                <a:solidFill>
                  <a:srgbClr val="3333CC"/>
                </a:solidFill>
              </a:rPr>
              <a:t>Автори</a:t>
            </a:r>
            <a:r>
              <a:rPr lang="ru-RU" sz="2800" b="1" i="1" dirty="0">
                <a:solidFill>
                  <a:srgbClr val="3333CC"/>
                </a:solidFill>
              </a:rPr>
              <a:t>:   </a:t>
            </a:r>
            <a:r>
              <a:rPr lang="ru-RU" sz="2800" b="1" i="1" dirty="0" err="1">
                <a:solidFill>
                  <a:srgbClr val="3333CC"/>
                </a:solidFill>
              </a:rPr>
              <a:t>Буковська</a:t>
            </a:r>
            <a:r>
              <a:rPr lang="ru-RU" sz="2800" b="1" i="1" dirty="0">
                <a:solidFill>
                  <a:srgbClr val="3333CC"/>
                </a:solidFill>
              </a:rPr>
              <a:t> О.І., </a:t>
            </a:r>
            <a:r>
              <a:rPr lang="ru-RU" sz="2800" b="1" i="1" dirty="0" err="1">
                <a:solidFill>
                  <a:srgbClr val="3333CC"/>
                </a:solidFill>
              </a:rPr>
              <a:t>Васильєва</a:t>
            </a:r>
            <a:r>
              <a:rPr lang="ru-RU" sz="2800" b="1" i="1" dirty="0">
                <a:solidFill>
                  <a:srgbClr val="3333CC"/>
                </a:solidFill>
              </a:rPr>
              <a:t> Д.В. (2020 р.) </a:t>
            </a:r>
          </a:p>
        </p:txBody>
      </p:sp>
    </p:spTree>
    <p:extLst>
      <p:ext uri="{BB962C8B-B14F-4D97-AF65-F5344CB8AC3E}">
        <p14:creationId xmlns:p14="http://schemas.microsoft.com/office/powerpoint/2010/main" val="273788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99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115616" y="2132855"/>
            <a:ext cx="64807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В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освітньому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процесі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заклади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загальної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середньої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освіти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можуть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використовувати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лише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навчальну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літературу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,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що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має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: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669900"/>
                </a:solidFill>
              </a:rPr>
              <a:t>гриф </a:t>
            </a:r>
            <a:r>
              <a:rPr lang="ru-RU" sz="2000" b="1" i="1" dirty="0" err="1">
                <a:solidFill>
                  <a:srgbClr val="669900"/>
                </a:solidFill>
              </a:rPr>
              <a:t>Міністерства</a:t>
            </a:r>
            <a:r>
              <a:rPr lang="ru-RU" sz="2000" b="1" i="1" dirty="0">
                <a:solidFill>
                  <a:srgbClr val="669900"/>
                </a:solidFill>
              </a:rPr>
              <a:t> </a:t>
            </a:r>
            <a:r>
              <a:rPr lang="ru-RU" sz="2000" b="1" i="1" dirty="0" err="1">
                <a:solidFill>
                  <a:srgbClr val="669900"/>
                </a:solidFill>
              </a:rPr>
              <a:t>освіти</a:t>
            </a:r>
            <a:r>
              <a:rPr lang="ru-RU" sz="2000" b="1" i="1" dirty="0">
                <a:solidFill>
                  <a:srgbClr val="669900"/>
                </a:solidFill>
              </a:rPr>
              <a:t> і науки </a:t>
            </a:r>
            <a:r>
              <a:rPr lang="ru-RU" sz="2000" b="1" i="1" dirty="0" err="1">
                <a:solidFill>
                  <a:srgbClr val="669900"/>
                </a:solidFill>
              </a:rPr>
              <a:t>України</a:t>
            </a:r>
            <a:r>
              <a:rPr lang="ru-RU" sz="2000" b="1" i="1" dirty="0">
                <a:solidFill>
                  <a:srgbClr val="669900"/>
                </a:solidFill>
              </a:rPr>
              <a:t> </a:t>
            </a:r>
            <a:r>
              <a:rPr lang="ru-RU" sz="2000" b="1" i="1" dirty="0" err="1">
                <a:solidFill>
                  <a:srgbClr val="669900"/>
                </a:solidFill>
              </a:rPr>
              <a:t>або</a:t>
            </a:r>
            <a:endParaRPr lang="ru-RU" sz="2000" b="1" i="1" dirty="0">
              <a:solidFill>
                <a:srgbClr val="669900"/>
              </a:solidFill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 b="1" i="1" dirty="0" err="1">
                <a:solidFill>
                  <a:srgbClr val="669900"/>
                </a:solidFill>
              </a:rPr>
              <a:t>висновок</a:t>
            </a:r>
            <a:r>
              <a:rPr lang="ru-RU" sz="2000" b="1" i="1" dirty="0">
                <a:solidFill>
                  <a:srgbClr val="669900"/>
                </a:solidFill>
              </a:rPr>
              <a:t> «</a:t>
            </a:r>
            <a:r>
              <a:rPr lang="ru-RU" sz="2000" b="1" i="1" dirty="0" err="1">
                <a:solidFill>
                  <a:srgbClr val="669900"/>
                </a:solidFill>
              </a:rPr>
              <a:t>Схвалено</a:t>
            </a:r>
            <a:r>
              <a:rPr lang="ru-RU" sz="2000" b="1" i="1" dirty="0">
                <a:solidFill>
                  <a:srgbClr val="669900"/>
                </a:solidFill>
              </a:rPr>
              <a:t> для </a:t>
            </a:r>
            <a:r>
              <a:rPr lang="ru-RU" sz="2000" b="1" i="1" dirty="0" err="1">
                <a:solidFill>
                  <a:srgbClr val="669900"/>
                </a:solidFill>
              </a:rPr>
              <a:t>використання</a:t>
            </a:r>
            <a:r>
              <a:rPr lang="ru-RU" sz="2000" b="1" i="1" dirty="0">
                <a:solidFill>
                  <a:srgbClr val="669900"/>
                </a:solidFill>
              </a:rPr>
              <a:t> в </a:t>
            </a:r>
            <a:r>
              <a:rPr lang="ru-RU" sz="2000" b="1" i="1" dirty="0" err="1">
                <a:solidFill>
                  <a:srgbClr val="669900"/>
                </a:solidFill>
              </a:rPr>
              <a:t>загальноосвітніх</a:t>
            </a:r>
            <a:r>
              <a:rPr lang="ru-RU" sz="2000" b="1" i="1" dirty="0">
                <a:solidFill>
                  <a:srgbClr val="669900"/>
                </a:solidFill>
              </a:rPr>
              <a:t> </a:t>
            </a:r>
            <a:r>
              <a:rPr lang="ru-RU" sz="2000" b="1" i="1" dirty="0" err="1">
                <a:solidFill>
                  <a:srgbClr val="669900"/>
                </a:solidFill>
              </a:rPr>
              <a:t>навчальних</a:t>
            </a:r>
            <a:r>
              <a:rPr lang="ru-RU" sz="2000" b="1" i="1" dirty="0">
                <a:solidFill>
                  <a:srgbClr val="669900"/>
                </a:solidFill>
              </a:rPr>
              <a:t> закладах» </a:t>
            </a:r>
            <a:r>
              <a:rPr lang="ru-RU" sz="2000" b="1" i="1" dirty="0" err="1">
                <a:solidFill>
                  <a:srgbClr val="669900"/>
                </a:solidFill>
              </a:rPr>
              <a:t>відповідною</a:t>
            </a:r>
            <a:r>
              <a:rPr lang="ru-RU" sz="2000" b="1" i="1" dirty="0">
                <a:solidFill>
                  <a:srgbClr val="669900"/>
                </a:solidFill>
              </a:rPr>
              <a:t> </a:t>
            </a:r>
            <a:r>
              <a:rPr lang="ru-RU" sz="2000" b="1" i="1" dirty="0" err="1">
                <a:solidFill>
                  <a:srgbClr val="669900"/>
                </a:solidFill>
              </a:rPr>
              <a:t>комісією</a:t>
            </a:r>
            <a:r>
              <a:rPr lang="ru-RU" sz="2000" b="1" i="1" dirty="0">
                <a:solidFill>
                  <a:srgbClr val="669900"/>
                </a:solidFill>
              </a:rPr>
              <a:t> </a:t>
            </a:r>
            <a:r>
              <a:rPr lang="ru-RU" sz="2000" b="1" i="1" dirty="0" err="1">
                <a:solidFill>
                  <a:srgbClr val="669900"/>
                </a:solidFill>
              </a:rPr>
              <a:t>Науково-методичної</a:t>
            </a:r>
            <a:r>
              <a:rPr lang="ru-RU" sz="2000" b="1" i="1" dirty="0">
                <a:solidFill>
                  <a:srgbClr val="669900"/>
                </a:solidFill>
              </a:rPr>
              <a:t> ради </a:t>
            </a:r>
            <a:r>
              <a:rPr lang="ru-RU" sz="2000" b="1" i="1" dirty="0" err="1">
                <a:solidFill>
                  <a:srgbClr val="669900"/>
                </a:solidFill>
              </a:rPr>
              <a:t>Міністерства</a:t>
            </a:r>
            <a:r>
              <a:rPr lang="ru-RU" sz="2000" b="1" i="1" dirty="0">
                <a:solidFill>
                  <a:srgbClr val="669900"/>
                </a:solidFill>
              </a:rPr>
              <a:t> </a:t>
            </a:r>
            <a:r>
              <a:rPr lang="ru-RU" sz="2000" b="1" i="1" dirty="0" err="1">
                <a:solidFill>
                  <a:srgbClr val="669900"/>
                </a:solidFill>
              </a:rPr>
              <a:t>освіти</a:t>
            </a:r>
            <a:r>
              <a:rPr lang="ru-RU" sz="2000" b="1" i="1" dirty="0">
                <a:solidFill>
                  <a:srgbClr val="669900"/>
                </a:solidFill>
              </a:rPr>
              <a:t> і науки </a:t>
            </a:r>
            <a:r>
              <a:rPr lang="ru-RU" sz="2000" b="1" i="1" dirty="0" err="1">
                <a:solidFill>
                  <a:srgbClr val="669900"/>
                </a:solidFill>
              </a:rPr>
              <a:t>України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. </a:t>
            </a:r>
          </a:p>
          <a:p>
            <a:pPr lvl="0" algn="ctr"/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З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переліком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навчальної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літератури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,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який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постійно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оновлюється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,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можна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ознайомитися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на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офіційному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i="1" dirty="0" err="1">
                <a:solidFill>
                  <a:srgbClr val="F79646">
                    <a:lumMod val="75000"/>
                  </a:srgbClr>
                </a:solidFill>
              </a:rPr>
              <a:t>вебсайті</a:t>
            </a:r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</a:p>
          <a:p>
            <a:pPr lvl="0" algn="ctr"/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</a:rPr>
              <a:t>ДНУ </a:t>
            </a:r>
            <a:r>
              <a:rPr lang="ru-RU" sz="2000" b="1" i="1" dirty="0">
                <a:solidFill>
                  <a:srgbClr val="0066CC"/>
                </a:solidFill>
              </a:rPr>
              <a:t>«</a:t>
            </a:r>
            <a:r>
              <a:rPr lang="ru-RU" sz="2000" b="1" i="1" dirty="0" err="1">
                <a:solidFill>
                  <a:srgbClr val="0066CC"/>
                </a:solidFill>
              </a:rPr>
              <a:t>Інститут</a:t>
            </a:r>
            <a:r>
              <a:rPr lang="ru-RU" sz="2000" b="1" i="1" dirty="0">
                <a:solidFill>
                  <a:srgbClr val="0066CC"/>
                </a:solidFill>
              </a:rPr>
              <a:t> </a:t>
            </a:r>
            <a:r>
              <a:rPr lang="ru-RU" sz="2000" b="1" i="1" dirty="0" err="1">
                <a:solidFill>
                  <a:srgbClr val="0066CC"/>
                </a:solidFill>
              </a:rPr>
              <a:t>модернізації</a:t>
            </a:r>
            <a:r>
              <a:rPr lang="ru-RU" sz="2000" b="1" i="1" dirty="0">
                <a:solidFill>
                  <a:srgbClr val="0066CC"/>
                </a:solidFill>
              </a:rPr>
              <a:t> </a:t>
            </a:r>
            <a:r>
              <a:rPr lang="ru-RU" sz="2000" b="1" i="1" dirty="0" err="1">
                <a:solidFill>
                  <a:srgbClr val="0066CC"/>
                </a:solidFill>
              </a:rPr>
              <a:t>змісту</a:t>
            </a:r>
            <a:r>
              <a:rPr lang="ru-RU" sz="2000" b="1" i="1" dirty="0">
                <a:solidFill>
                  <a:srgbClr val="0066CC"/>
                </a:solidFill>
              </a:rPr>
              <a:t> </a:t>
            </a:r>
            <a:r>
              <a:rPr lang="ru-RU" sz="2000" b="1" i="1" dirty="0" err="1">
                <a:solidFill>
                  <a:srgbClr val="0066CC"/>
                </a:solidFill>
              </a:rPr>
              <a:t>освіти</a:t>
            </a:r>
            <a:r>
              <a:rPr lang="ru-RU" sz="2000" b="1" i="1" dirty="0">
                <a:solidFill>
                  <a:srgbClr val="0066CC"/>
                </a:solidFill>
              </a:rPr>
              <a:t>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59466"/>
            <a:ext cx="5328592" cy="16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84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339752" y="260350"/>
            <a:ext cx="68042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669900"/>
                </a:solidFill>
              </a:rPr>
              <a:t>Оцінювання </a:t>
            </a:r>
            <a:r>
              <a:rPr lang="ru-RU" sz="2400" b="1" i="1" dirty="0" err="1">
                <a:solidFill>
                  <a:srgbClr val="669900"/>
                </a:solidFill>
              </a:rPr>
              <a:t>результатів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навчання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учнів</a:t>
            </a:r>
            <a:r>
              <a:rPr lang="ru-RU" sz="2400" b="1" i="1" dirty="0">
                <a:solidFill>
                  <a:srgbClr val="669900"/>
                </a:solidFill>
              </a:rPr>
              <a:t>: </a:t>
            </a:r>
          </a:p>
          <a:p>
            <a:pPr lvl="0" algn="ctr"/>
            <a:endParaRPr lang="ru-RU" sz="2400" b="1" i="1" dirty="0">
              <a:solidFill>
                <a:srgbClr val="0066CC"/>
              </a:solidFill>
            </a:endParaRPr>
          </a:p>
          <a:p>
            <a:pPr marL="457200" lvl="0" indent="-457200" algn="ctr">
              <a:buAutoNum type="arabicPeriod"/>
            </a:pPr>
            <a:r>
              <a:rPr lang="ru-RU" sz="2400" b="1" i="1" dirty="0" err="1">
                <a:solidFill>
                  <a:srgbClr val="0066CC"/>
                </a:solidFill>
              </a:rPr>
              <a:t>Додаток</a:t>
            </a:r>
            <a:r>
              <a:rPr lang="ru-RU" sz="2400" b="1" i="1" dirty="0">
                <a:solidFill>
                  <a:srgbClr val="0066CC"/>
                </a:solidFill>
              </a:rPr>
              <a:t> до листа </a:t>
            </a:r>
            <a:r>
              <a:rPr lang="ru-RU" sz="2400" b="1" i="1" dirty="0" err="1">
                <a:solidFill>
                  <a:srgbClr val="0066CC"/>
                </a:solidFill>
              </a:rPr>
              <a:t>Міністерства</a:t>
            </a:r>
            <a:r>
              <a:rPr lang="ru-RU" sz="2400" b="1" i="1" dirty="0">
                <a:solidFill>
                  <a:srgbClr val="0066CC"/>
                </a:solidFill>
              </a:rPr>
              <a:t> </a:t>
            </a:r>
            <a:r>
              <a:rPr lang="ru-RU" sz="2400" b="1" i="1" dirty="0" err="1">
                <a:solidFill>
                  <a:srgbClr val="0066CC"/>
                </a:solidFill>
              </a:rPr>
              <a:t>освіти</a:t>
            </a:r>
            <a:r>
              <a:rPr lang="ru-RU" sz="2400" b="1" i="1" dirty="0">
                <a:solidFill>
                  <a:srgbClr val="0066CC"/>
                </a:solidFill>
              </a:rPr>
              <a:t> і науки </a:t>
            </a:r>
            <a:r>
              <a:rPr lang="ru-RU" sz="2400" b="1" i="1" dirty="0" err="1">
                <a:solidFill>
                  <a:srgbClr val="0066CC"/>
                </a:solidFill>
              </a:rPr>
              <a:t>України</a:t>
            </a:r>
            <a:r>
              <a:rPr lang="ru-RU" sz="2400" b="1" i="1" dirty="0">
                <a:solidFill>
                  <a:srgbClr val="0066CC"/>
                </a:solidFill>
              </a:rPr>
              <a:t> </a:t>
            </a:r>
            <a:r>
              <a:rPr lang="ru-RU" sz="2400" b="1" i="1" dirty="0" err="1">
                <a:solidFill>
                  <a:srgbClr val="0066CC"/>
                </a:solidFill>
              </a:rPr>
              <a:t>від</a:t>
            </a:r>
            <a:r>
              <a:rPr lang="ru-RU" sz="2400" b="1" i="1" dirty="0">
                <a:solidFill>
                  <a:srgbClr val="0066CC"/>
                </a:solidFill>
              </a:rPr>
              <a:t> 03.07.2018 р. № 1/9-415 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-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об’єктивність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оцінювання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навчальних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досягнень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учнів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,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зміни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у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підходах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до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оцінювання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у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системі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загальної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середньої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освіти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та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вимоги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до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виконання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письмових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робіт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та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перевірки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400" b="1" i="1" dirty="0" err="1">
                <a:solidFill>
                  <a:srgbClr val="F79646">
                    <a:lumMod val="75000"/>
                  </a:srgbClr>
                </a:solidFill>
              </a:rPr>
              <a:t>зошитів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.</a:t>
            </a:r>
          </a:p>
          <a:p>
            <a:pPr marL="457200" lvl="0" indent="-457200">
              <a:buAutoNum type="arabicPeriod"/>
            </a:pPr>
            <a:r>
              <a:rPr lang="uk-UA" sz="2400" b="1" i="1" dirty="0">
                <a:solidFill>
                  <a:srgbClr val="0066CC"/>
                </a:solidFill>
              </a:rPr>
              <a:t> </a:t>
            </a:r>
            <a:r>
              <a:rPr lang="ru-RU" sz="2400" b="1" i="1" dirty="0">
                <a:solidFill>
                  <a:srgbClr val="0066CC"/>
                </a:solidFill>
              </a:rPr>
              <a:t>Журнал «Математика в школах </a:t>
            </a:r>
            <a:r>
              <a:rPr lang="ru-RU" sz="2400" b="1" i="1" dirty="0" err="1">
                <a:solidFill>
                  <a:srgbClr val="0066CC"/>
                </a:solidFill>
              </a:rPr>
              <a:t>України</a:t>
            </a:r>
            <a:r>
              <a:rPr lang="ru-RU" sz="2400" b="1" i="1" dirty="0">
                <a:solidFill>
                  <a:srgbClr val="0066CC"/>
                </a:solidFill>
              </a:rPr>
              <a:t>», № 22-24. 2016 р -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методичні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рекомендації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щодо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ведення та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перевірки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зошитів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з математики.</a:t>
            </a:r>
          </a:p>
          <a:p>
            <a:pPr lvl="0"/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73" y="1484784"/>
            <a:ext cx="2444708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06425" y="260350"/>
            <a:ext cx="6053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0070C0"/>
              </a:solidFill>
            </a:endParaRPr>
          </a:p>
        </p:txBody>
      </p:sp>
      <p:sp>
        <p:nvSpPr>
          <p:cNvPr id="38916" name="Заголовок 1"/>
          <p:cNvSpPr>
            <a:spLocks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uk-UA" sz="4400" b="1" i="1" u="sng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918" name="Заголовок 1"/>
          <p:cNvSpPr>
            <a:spLocks/>
          </p:cNvSpPr>
          <p:nvPr/>
        </p:nvSpPr>
        <p:spPr bwMode="auto">
          <a:xfrm>
            <a:off x="468313" y="180975"/>
            <a:ext cx="8675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 b="1" i="1" u="sng" dirty="0">
                <a:solidFill>
                  <a:srgbClr val="0070C0"/>
                </a:solidFill>
                <a:latin typeface="Calibri" pitchFamily="34" charset="0"/>
              </a:rPr>
              <a:t>Вимоги до виконання письмових робіт та перевірки зошитів</a:t>
            </a:r>
            <a:br>
              <a:rPr lang="uk-UA" sz="2400" b="1" u="sng" dirty="0">
                <a:latin typeface="Calibri" pitchFamily="34" charset="0"/>
              </a:rPr>
            </a:br>
            <a:endParaRPr lang="uk-UA" sz="2400" b="1" u="sng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/>
          </p:cNvSpPr>
          <p:nvPr/>
        </p:nvSpPr>
        <p:spPr bwMode="auto">
          <a:xfrm>
            <a:off x="174625" y="692150"/>
            <a:ext cx="87185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Основними видами класних і домашніх письмових робіт з природничо-математичних дисциплін є: 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розв'язування задач і вправ; 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складання таблиць, схем, тощо; 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виконання проектів;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самостійні та контрольні роботи. 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Кількість і призначення учнівських зошитів визначається вчителем. Для контрольного тематичного оцінювання передбачаються окремі зошити чи аркуші, які зберігаються протягом навчального року в закладі загальної середньої освіти.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Порядок перевірки письмових робіт з математики.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перевірці зошитів оцінюється лише правильність записів. Почерк, охайність та форма запису не є предметом оцінювання.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Зошити з математики, в яких виконуються навчальні класні і домашні роботи, перевіряються: 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5—6-х класах— не рідше ніж один раз на  тиждень; 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7—11-х класах— не рідше один раз на місяць. 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Оцінка за ведення зошитів виставляється у класний журнал, 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 на враховується при виведенні тематичної. 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uk-UA" sz="1000" dirty="0">
              <a:latin typeface="Calibri" pitchFamily="34" charset="0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uk-UA" sz="1000" dirty="0">
              <a:latin typeface="Calibri" pitchFamily="34" charset="0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uk-UA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339752" y="260350"/>
            <a:ext cx="662473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err="1">
                <a:solidFill>
                  <a:srgbClr val="669900"/>
                </a:solidFill>
              </a:rPr>
              <a:t>Оснащення</a:t>
            </a:r>
            <a:r>
              <a:rPr lang="ru-RU" sz="3200" b="1" i="1" dirty="0">
                <a:solidFill>
                  <a:srgbClr val="669900"/>
                </a:solidFill>
              </a:rPr>
              <a:t> </a:t>
            </a:r>
            <a:r>
              <a:rPr lang="ru-RU" sz="3200" b="1" i="1" dirty="0" err="1">
                <a:solidFill>
                  <a:srgbClr val="669900"/>
                </a:solidFill>
              </a:rPr>
              <a:t>навчальних</a:t>
            </a:r>
            <a:r>
              <a:rPr lang="ru-RU" sz="3200" b="1" i="1" dirty="0">
                <a:solidFill>
                  <a:srgbClr val="669900"/>
                </a:solidFill>
              </a:rPr>
              <a:t> </a:t>
            </a:r>
            <a:r>
              <a:rPr lang="ru-RU" sz="3200" b="1" i="1" dirty="0" err="1">
                <a:solidFill>
                  <a:srgbClr val="669900"/>
                </a:solidFill>
              </a:rPr>
              <a:t>кабінетів</a:t>
            </a:r>
            <a:r>
              <a:rPr lang="ru-RU" sz="3200" b="1" i="1" dirty="0">
                <a:solidFill>
                  <a:srgbClr val="669900"/>
                </a:solidFill>
              </a:rPr>
              <a:t> у 2021/2022 </a:t>
            </a:r>
            <a:r>
              <a:rPr lang="ru-RU" sz="3200" b="1" i="1" dirty="0" err="1">
                <a:solidFill>
                  <a:srgbClr val="669900"/>
                </a:solidFill>
              </a:rPr>
              <a:t>н.р</a:t>
            </a:r>
            <a:r>
              <a:rPr lang="ru-RU" sz="3200" b="1" i="1" dirty="0">
                <a:solidFill>
                  <a:srgbClr val="669900"/>
                </a:solidFill>
              </a:rPr>
              <a:t>.:  </a:t>
            </a:r>
            <a:r>
              <a:rPr lang="ru-RU" sz="3200" b="1" i="1" dirty="0" err="1">
                <a:solidFill>
                  <a:schemeClr val="tx2"/>
                </a:solidFill>
              </a:rPr>
              <a:t>Оновлений</a:t>
            </a:r>
            <a:r>
              <a:rPr lang="ru-RU" sz="3200" b="1" i="1" dirty="0">
                <a:solidFill>
                  <a:srgbClr val="669900"/>
                </a:solidFill>
              </a:rPr>
              <a:t> </a:t>
            </a:r>
          </a:p>
          <a:p>
            <a:pPr lvl="0" algn="ctr"/>
            <a:r>
              <a:rPr lang="ru-RU" sz="3200" b="1" i="1" dirty="0" err="1">
                <a:solidFill>
                  <a:srgbClr val="002060"/>
                </a:solidFill>
              </a:rPr>
              <a:t>Типовий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перелік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засобів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навчання</a:t>
            </a:r>
            <a:r>
              <a:rPr lang="ru-RU" sz="3200" b="1" i="1" dirty="0">
                <a:solidFill>
                  <a:srgbClr val="002060"/>
                </a:solidFill>
              </a:rPr>
              <a:t> та </a:t>
            </a:r>
            <a:r>
              <a:rPr lang="ru-RU" sz="3200" b="1" i="1" dirty="0" err="1">
                <a:solidFill>
                  <a:srgbClr val="002060"/>
                </a:solidFill>
              </a:rPr>
              <a:t>обладнання</a:t>
            </a:r>
            <a:r>
              <a:rPr lang="ru-RU" sz="3200" b="1" i="1" dirty="0">
                <a:solidFill>
                  <a:srgbClr val="002060"/>
                </a:solidFill>
              </a:rPr>
              <a:t> для </a:t>
            </a:r>
            <a:r>
              <a:rPr lang="ru-RU" sz="3200" b="1" i="1" dirty="0" err="1">
                <a:solidFill>
                  <a:srgbClr val="002060"/>
                </a:solidFill>
              </a:rPr>
              <a:t>навчальних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кабінетів</a:t>
            </a:r>
            <a:r>
              <a:rPr lang="ru-RU" sz="3200" b="1" i="1" dirty="0">
                <a:solidFill>
                  <a:srgbClr val="002060"/>
                </a:solidFill>
              </a:rPr>
              <a:t> і </a:t>
            </a:r>
            <a:r>
              <a:rPr lang="en-US" sz="3200" b="1" i="1" dirty="0">
                <a:solidFill>
                  <a:srgbClr val="002060"/>
                </a:solidFill>
              </a:rPr>
              <a:t>STEM-</a:t>
            </a:r>
            <a:r>
              <a:rPr lang="ru-RU" sz="3200" b="1" i="1" dirty="0" err="1">
                <a:solidFill>
                  <a:srgbClr val="002060"/>
                </a:solidFill>
              </a:rPr>
              <a:t>лабораторій</a:t>
            </a:r>
            <a:r>
              <a:rPr lang="ru-RU" sz="3200" b="1" i="1" dirty="0">
                <a:solidFill>
                  <a:srgbClr val="002060"/>
                </a:solidFill>
              </a:rPr>
              <a:t> (</a:t>
            </a:r>
            <a:r>
              <a:rPr lang="ru-RU" sz="3200" b="1" i="1" dirty="0" err="1">
                <a:solidFill>
                  <a:srgbClr val="002060"/>
                </a:solidFill>
              </a:rPr>
              <a:t>затверджений</a:t>
            </a:r>
            <a:r>
              <a:rPr lang="ru-RU" sz="3200" b="1" i="1" dirty="0">
                <a:solidFill>
                  <a:srgbClr val="002060"/>
                </a:solidFill>
              </a:rPr>
              <a:t> наказом МОН </a:t>
            </a:r>
            <a:r>
              <a:rPr lang="ru-RU" sz="3200" b="1" i="1" dirty="0" err="1">
                <a:solidFill>
                  <a:srgbClr val="002060"/>
                </a:solidFill>
              </a:rPr>
              <a:t>України</a:t>
            </a:r>
            <a:r>
              <a:rPr lang="ru-RU" sz="3200" b="1" i="1" dirty="0">
                <a:solidFill>
                  <a:srgbClr val="002060"/>
                </a:solidFill>
              </a:rPr>
              <a:t> № 574 </a:t>
            </a:r>
            <a:r>
              <a:rPr lang="ru-RU" sz="3200" b="1" i="1" dirty="0" err="1">
                <a:solidFill>
                  <a:srgbClr val="002060"/>
                </a:solidFill>
              </a:rPr>
              <a:t>від</a:t>
            </a:r>
            <a:r>
              <a:rPr lang="ru-RU" sz="3200" b="1" i="1" dirty="0">
                <a:solidFill>
                  <a:srgbClr val="002060"/>
                </a:solidFill>
              </a:rPr>
              <a:t> 29.04.2020р) (</a:t>
            </a:r>
            <a:r>
              <a:rPr lang="en-US" sz="3200" b="1" i="1" dirty="0">
                <a:solidFill>
                  <a:srgbClr val="002060"/>
                </a:solidFill>
              </a:rPr>
              <a:t>https://zakon.rada.gov.ua/laws/show/z0410-20#Text).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69057"/>
            <a:ext cx="2444708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26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54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827584" y="260350"/>
            <a:ext cx="820891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err="1">
                <a:solidFill>
                  <a:srgbClr val="FF0000"/>
                </a:solidFill>
              </a:rPr>
              <a:t>Організації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дистанційного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навчання</a:t>
            </a:r>
            <a:endParaRPr lang="ru-RU" sz="2400" b="1" i="1" dirty="0">
              <a:solidFill>
                <a:srgbClr val="FF0000"/>
              </a:solidFill>
            </a:endParaRPr>
          </a:p>
          <a:p>
            <a:pPr lvl="0" algn="ctr"/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Методичні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рекомендації</a:t>
            </a:r>
            <a:r>
              <a:rPr lang="ru-RU" sz="2400" b="1" i="1" dirty="0">
                <a:solidFill>
                  <a:srgbClr val="669900"/>
                </a:solidFill>
              </a:rPr>
              <a:t>:</a:t>
            </a:r>
          </a:p>
          <a:p>
            <a:pPr lvl="0" algn="ctr"/>
            <a:r>
              <a:rPr lang="ru-RU" sz="2400" b="1" i="1" dirty="0">
                <a:solidFill>
                  <a:srgbClr val="669900"/>
                </a:solidFill>
              </a:rPr>
              <a:t>* </a:t>
            </a:r>
            <a:r>
              <a:rPr lang="ru-RU" sz="2400" b="1" i="1" dirty="0" err="1">
                <a:solidFill>
                  <a:srgbClr val="669900"/>
                </a:solidFill>
              </a:rPr>
              <a:t>листи</a:t>
            </a:r>
            <a:r>
              <a:rPr lang="ru-RU" sz="2400" b="1" i="1" dirty="0">
                <a:solidFill>
                  <a:srgbClr val="669900"/>
                </a:solidFill>
              </a:rPr>
              <a:t> МОН </a:t>
            </a:r>
            <a:r>
              <a:rPr lang="ru-RU" sz="2400" b="1" i="1" dirty="0" err="1">
                <a:solidFill>
                  <a:srgbClr val="669900"/>
                </a:solidFill>
              </a:rPr>
              <a:t>від</a:t>
            </a:r>
            <a:r>
              <a:rPr lang="ru-RU" sz="2400" b="1" i="1" dirty="0">
                <a:solidFill>
                  <a:srgbClr val="669900"/>
                </a:solidFill>
              </a:rPr>
              <a:t> 23.03.2020 № 1/9-173; </a:t>
            </a:r>
          </a:p>
          <a:p>
            <a:pPr lvl="0" algn="ctr"/>
            <a:r>
              <a:rPr lang="ru-RU" sz="2400" b="1" i="1" dirty="0">
                <a:solidFill>
                  <a:srgbClr val="669900"/>
                </a:solidFill>
              </a:rPr>
              <a:t>                 </a:t>
            </a:r>
            <a:r>
              <a:rPr lang="ru-RU" sz="2400" b="1" i="1" dirty="0" err="1">
                <a:solidFill>
                  <a:srgbClr val="669900"/>
                </a:solidFill>
              </a:rPr>
              <a:t>від</a:t>
            </a:r>
            <a:r>
              <a:rPr lang="ru-RU" sz="2400" b="1" i="1" dirty="0">
                <a:solidFill>
                  <a:srgbClr val="669900"/>
                </a:solidFill>
              </a:rPr>
              <a:t> 16.04.2020 № 1/9-213; </a:t>
            </a:r>
          </a:p>
          <a:p>
            <a:pPr lvl="0" algn="ctr"/>
            <a:r>
              <a:rPr lang="ru-RU" sz="2400" b="1" i="1" dirty="0">
                <a:solidFill>
                  <a:srgbClr val="669900"/>
                </a:solidFill>
              </a:rPr>
              <a:t>*«</a:t>
            </a:r>
            <a:r>
              <a:rPr lang="ru-RU" sz="2400" b="1" i="1" dirty="0" err="1">
                <a:solidFill>
                  <a:srgbClr val="669900"/>
                </a:solidFill>
              </a:rPr>
              <a:t>Організація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дистанційного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навчання</a:t>
            </a:r>
            <a:r>
              <a:rPr lang="ru-RU" sz="2400" b="1" i="1" dirty="0">
                <a:solidFill>
                  <a:srgbClr val="669900"/>
                </a:solidFill>
              </a:rPr>
              <a:t> в </a:t>
            </a:r>
            <a:r>
              <a:rPr lang="ru-RU" sz="2400" b="1" i="1" dirty="0" err="1">
                <a:solidFill>
                  <a:srgbClr val="669900"/>
                </a:solidFill>
              </a:rPr>
              <a:t>школі</a:t>
            </a:r>
            <a:r>
              <a:rPr lang="ru-RU" sz="2400" b="1" i="1" dirty="0">
                <a:solidFill>
                  <a:srgbClr val="669900"/>
                </a:solidFill>
              </a:rPr>
              <a:t>» (авт. А. </a:t>
            </a:r>
            <a:r>
              <a:rPr lang="ru-RU" sz="2400" b="1" i="1" dirty="0" err="1">
                <a:solidFill>
                  <a:srgbClr val="669900"/>
                </a:solidFill>
              </a:rPr>
              <a:t>Лотоцька</a:t>
            </a:r>
            <a:r>
              <a:rPr lang="ru-RU" sz="2400" b="1" i="1" dirty="0">
                <a:solidFill>
                  <a:srgbClr val="669900"/>
                </a:solidFill>
              </a:rPr>
              <a:t>, А. </a:t>
            </a:r>
            <a:r>
              <a:rPr lang="ru-RU" sz="2400" b="1" i="1" dirty="0" err="1">
                <a:solidFill>
                  <a:srgbClr val="669900"/>
                </a:solidFill>
              </a:rPr>
              <a:t>Пасічник</a:t>
            </a:r>
            <a:r>
              <a:rPr lang="ru-RU" sz="2400" b="1" i="1" dirty="0">
                <a:solidFill>
                  <a:srgbClr val="669900"/>
                </a:solidFill>
              </a:rPr>
              <a:t>), </a:t>
            </a:r>
            <a:r>
              <a:rPr lang="ru-RU" sz="2400" b="1" i="1" dirty="0" err="1">
                <a:solidFill>
                  <a:srgbClr val="669900"/>
                </a:solidFill>
              </a:rPr>
              <a:t>розробленими</a:t>
            </a:r>
            <a:r>
              <a:rPr lang="ru-RU" sz="2400" b="1" i="1" dirty="0">
                <a:solidFill>
                  <a:srgbClr val="669900"/>
                </a:solidFill>
              </a:rPr>
              <a:t> за </a:t>
            </a:r>
            <a:r>
              <a:rPr lang="ru-RU" sz="2400" b="1" i="1" dirty="0" err="1">
                <a:solidFill>
                  <a:srgbClr val="669900"/>
                </a:solidFill>
              </a:rPr>
              <a:t>підтримки</a:t>
            </a:r>
            <a:r>
              <a:rPr lang="ru-RU" sz="2400" b="1" i="1" dirty="0">
                <a:solidFill>
                  <a:srgbClr val="669900"/>
                </a:solidFill>
              </a:rPr>
              <a:t> МОН (</a:t>
            </a:r>
            <a:r>
              <a:rPr lang="ru-RU" sz="2400" b="1" i="1" dirty="0">
                <a:solidFill>
                  <a:srgbClr val="669900"/>
                </a:solidFill>
                <a:hlinkClick r:id="rId3"/>
              </a:rPr>
              <a:t>https://cutt.ly/MynTayc</a:t>
            </a:r>
            <a:r>
              <a:rPr lang="ru-RU" sz="2400" b="1" i="1" dirty="0">
                <a:solidFill>
                  <a:srgbClr val="669900"/>
                </a:solidFill>
              </a:rPr>
              <a:t>)</a:t>
            </a:r>
          </a:p>
          <a:p>
            <a:pPr lvl="0" algn="ctr"/>
            <a:r>
              <a:rPr lang="ru-RU" sz="2400" b="1" i="1" dirty="0" err="1">
                <a:solidFill>
                  <a:srgbClr val="002060"/>
                </a:solidFill>
              </a:rPr>
              <a:t>Дистанційне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навчання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можливо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організувати</a:t>
            </a:r>
            <a:r>
              <a:rPr lang="ru-RU" sz="2400" b="1" i="1" dirty="0">
                <a:solidFill>
                  <a:srgbClr val="002060"/>
                </a:solidFill>
              </a:rPr>
              <a:t> за </a:t>
            </a:r>
            <a:r>
              <a:rPr lang="ru-RU" sz="2400" b="1" i="1" dirty="0" err="1">
                <a:solidFill>
                  <a:srgbClr val="002060"/>
                </a:solidFill>
              </a:rPr>
              <a:t>допомогою</a:t>
            </a:r>
            <a:r>
              <a:rPr lang="ru-RU" sz="2400" b="1" i="1" dirty="0">
                <a:solidFill>
                  <a:srgbClr val="002060"/>
                </a:solidFill>
              </a:rPr>
              <a:t>: </a:t>
            </a:r>
            <a:r>
              <a:rPr lang="ru-RU" sz="2400" b="1" i="1" dirty="0" err="1">
                <a:solidFill>
                  <a:srgbClr val="002060"/>
                </a:solidFill>
              </a:rPr>
              <a:t>поєднання</a:t>
            </a:r>
            <a:r>
              <a:rPr lang="ru-RU" sz="2400" b="1" i="1" dirty="0">
                <a:solidFill>
                  <a:srgbClr val="002060"/>
                </a:solidFill>
              </a:rPr>
              <a:t> онлайн-занять через </a:t>
            </a:r>
            <a:r>
              <a:rPr lang="en-US" sz="2400" b="1" i="1" dirty="0">
                <a:solidFill>
                  <a:srgbClr val="002060"/>
                </a:solidFill>
              </a:rPr>
              <a:t>Zoom, Skype, Instagram, Google, Hangouts; </a:t>
            </a:r>
            <a:r>
              <a:rPr lang="ru-RU" sz="2400" b="1" i="1" dirty="0" err="1">
                <a:solidFill>
                  <a:srgbClr val="002060"/>
                </a:solidFill>
              </a:rPr>
              <a:t>заздалегідь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записаних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відеоуроків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</a:rPr>
              <a:t>презентацій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від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вчителів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чи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із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зовнішніх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освітніх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ресурсів</a:t>
            </a:r>
            <a:r>
              <a:rPr lang="ru-RU" sz="2400" b="1" i="1" dirty="0">
                <a:solidFill>
                  <a:srgbClr val="002060"/>
                </a:solidFill>
              </a:rPr>
              <a:t>; </a:t>
            </a:r>
            <a:r>
              <a:rPr lang="ru-RU" sz="2400" b="1" i="1" dirty="0" err="1">
                <a:solidFill>
                  <a:srgbClr val="002060"/>
                </a:solidFill>
              </a:rPr>
              <a:t>ретельно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підібраних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завдань</a:t>
            </a:r>
            <a:r>
              <a:rPr lang="ru-RU" sz="2400" b="1" i="1" dirty="0">
                <a:solidFill>
                  <a:srgbClr val="002060"/>
                </a:solidFill>
              </a:rPr>
              <a:t> для </a:t>
            </a:r>
            <a:r>
              <a:rPr lang="ru-RU" sz="2400" b="1" i="1" dirty="0" err="1">
                <a:solidFill>
                  <a:srgbClr val="002060"/>
                </a:solidFill>
              </a:rPr>
              <a:t>самостійної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роботи</a:t>
            </a:r>
            <a:r>
              <a:rPr lang="ru-RU" sz="2400" b="1" i="1" dirty="0">
                <a:solidFill>
                  <a:srgbClr val="002060"/>
                </a:solidFill>
              </a:rPr>
              <a:t> з </a:t>
            </a:r>
            <a:r>
              <a:rPr lang="ru-RU" sz="2400" b="1" i="1" dirty="0" err="1">
                <a:solidFill>
                  <a:srgbClr val="002060"/>
                </a:solidFill>
              </a:rPr>
              <a:t>подальшою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перевіркою</a:t>
            </a:r>
            <a:r>
              <a:rPr lang="ru-RU" sz="2400" b="1" i="1" dirty="0">
                <a:solidFill>
                  <a:srgbClr val="002060"/>
                </a:solidFill>
              </a:rPr>
              <a:t>; </a:t>
            </a:r>
            <a:r>
              <a:rPr lang="ru-RU" sz="2400" b="1" i="1" dirty="0" err="1">
                <a:solidFill>
                  <a:srgbClr val="002060"/>
                </a:solidFill>
              </a:rPr>
              <a:t>використання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безкоштовних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вебсерверів</a:t>
            </a:r>
            <a:r>
              <a:rPr lang="ru-RU" sz="2400" b="1" i="1" dirty="0">
                <a:solidFill>
                  <a:srgbClr val="002060"/>
                </a:solidFill>
              </a:rPr>
              <a:t> та платформ, </a:t>
            </a:r>
            <a:r>
              <a:rPr lang="ru-RU" sz="2400" b="1" i="1" dirty="0" err="1">
                <a:solidFill>
                  <a:srgbClr val="002060"/>
                </a:solidFill>
              </a:rPr>
              <a:t>наприклад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en-US" sz="2400" b="1" i="1" dirty="0">
                <a:solidFill>
                  <a:srgbClr val="002060"/>
                </a:solidFill>
              </a:rPr>
              <a:t>Google, Classroom, </a:t>
            </a:r>
            <a:endParaRPr lang="uk-UA" sz="2400" b="1" i="1" dirty="0">
              <a:solidFill>
                <a:srgbClr val="002060"/>
              </a:solidFill>
            </a:endParaRPr>
          </a:p>
          <a:p>
            <a:pPr lvl="0" algn="ctr"/>
            <a:r>
              <a:rPr lang="en-US" sz="2400" b="1" i="1" dirty="0">
                <a:solidFill>
                  <a:srgbClr val="002060"/>
                </a:solidFill>
              </a:rPr>
              <a:t>Moodle, Microsoft Teams.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" y="0"/>
            <a:ext cx="1440160" cy="155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87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54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827584" y="260350"/>
            <a:ext cx="82089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3200" b="1" i="1" u="sng" dirty="0">
                <a:solidFill>
                  <a:srgbClr val="3333CC"/>
                </a:solidFill>
              </a:rPr>
              <a:t>ЗНО з математики</a:t>
            </a:r>
            <a:r>
              <a:rPr lang="ru-RU" sz="3200" b="1" i="1" dirty="0">
                <a:solidFill>
                  <a:srgbClr val="3333CC"/>
                </a:solidFill>
              </a:rPr>
              <a:t>.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</a:rPr>
              <a:t>      Зміст </a:t>
            </a:r>
            <a:r>
              <a:rPr lang="ru-RU" sz="2400" b="1" i="1" dirty="0" err="1">
                <a:solidFill>
                  <a:srgbClr val="002060"/>
                </a:solidFill>
              </a:rPr>
              <a:t>сертифікаційної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роботи</a:t>
            </a:r>
            <a:r>
              <a:rPr lang="ru-RU" sz="2400" b="1" i="1" dirty="0">
                <a:solidFill>
                  <a:srgbClr val="002060"/>
                </a:solidFill>
              </a:rPr>
              <a:t> з математики </a:t>
            </a:r>
            <a:r>
              <a:rPr lang="ru-RU" sz="2400" b="1" i="1" dirty="0" err="1">
                <a:solidFill>
                  <a:srgbClr val="002060"/>
                </a:solidFill>
              </a:rPr>
              <a:t>визначатиметься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Програмою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зовнішнього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незалежного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оцінювання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результатів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навчання</a:t>
            </a:r>
            <a:r>
              <a:rPr lang="ru-RU" sz="2400" b="1" i="1" dirty="0">
                <a:solidFill>
                  <a:srgbClr val="002060"/>
                </a:solidFill>
              </a:rPr>
              <a:t> з математики, </a:t>
            </a:r>
            <a:r>
              <a:rPr lang="ru-RU" sz="2400" b="1" i="1" dirty="0" err="1">
                <a:solidFill>
                  <a:srgbClr val="002060"/>
                </a:solidFill>
              </a:rPr>
              <a:t>здобутих</a:t>
            </a:r>
            <a:r>
              <a:rPr lang="ru-RU" sz="2400" b="1" i="1" dirty="0">
                <a:solidFill>
                  <a:srgbClr val="002060"/>
                </a:solidFill>
              </a:rPr>
              <a:t> на </a:t>
            </a:r>
            <a:r>
              <a:rPr lang="ru-RU" sz="2400" b="1" i="1" dirty="0" err="1">
                <a:solidFill>
                  <a:srgbClr val="002060"/>
                </a:solidFill>
              </a:rPr>
              <a:t>основі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повної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загальної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середньої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освіти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</a:rPr>
              <a:t>що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затверджена</a:t>
            </a:r>
            <a:r>
              <a:rPr lang="ru-RU" sz="2400" b="1" i="1" dirty="0">
                <a:solidFill>
                  <a:srgbClr val="002060"/>
                </a:solidFill>
              </a:rPr>
              <a:t> наказом МОН </a:t>
            </a:r>
            <a:r>
              <a:rPr lang="ru-RU" sz="2400" b="1" i="1" dirty="0" err="1">
                <a:solidFill>
                  <a:srgbClr val="002060"/>
                </a:solidFill>
              </a:rPr>
              <a:t>від</a:t>
            </a:r>
            <a:r>
              <a:rPr lang="ru-RU" sz="2400" b="1" i="1" dirty="0">
                <a:solidFill>
                  <a:srgbClr val="002060"/>
                </a:solidFill>
              </a:rPr>
              <a:t> 04.12.2019 № 1513.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</a:rPr>
              <a:t>     </a:t>
            </a:r>
            <a:r>
              <a:rPr lang="ru-RU" sz="2400" b="1" i="1" dirty="0">
                <a:solidFill>
                  <a:srgbClr val="669900"/>
                </a:solidFill>
              </a:rPr>
              <a:t>Для </a:t>
            </a:r>
            <a:r>
              <a:rPr lang="ru-RU" sz="2400" b="1" i="1" dirty="0" err="1">
                <a:solidFill>
                  <a:srgbClr val="669900"/>
                </a:solidFill>
              </a:rPr>
              <a:t>проведення</a:t>
            </a:r>
            <a:r>
              <a:rPr lang="ru-RU" sz="2400" b="1" i="1" dirty="0">
                <a:solidFill>
                  <a:srgbClr val="669900"/>
                </a:solidFill>
              </a:rPr>
              <a:t> ДПА з математики у 2022 </a:t>
            </a:r>
            <a:r>
              <a:rPr lang="ru-RU" sz="2400" b="1" i="1" dirty="0" err="1">
                <a:solidFill>
                  <a:srgbClr val="669900"/>
                </a:solidFill>
              </a:rPr>
              <a:t>році</a:t>
            </a:r>
            <a:r>
              <a:rPr lang="ru-RU" sz="2400" b="1" i="1" dirty="0">
                <a:solidFill>
                  <a:srgbClr val="669900"/>
                </a:solidFill>
              </a:rPr>
              <a:t> буде </a:t>
            </a:r>
            <a:r>
              <a:rPr lang="ru-RU" sz="2400" b="1" i="1" dirty="0" err="1">
                <a:solidFill>
                  <a:srgbClr val="669900"/>
                </a:solidFill>
              </a:rPr>
              <a:t>розроблено</a:t>
            </a:r>
            <a:r>
              <a:rPr lang="ru-RU" sz="2400" b="1" i="1" dirty="0">
                <a:solidFill>
                  <a:srgbClr val="669900"/>
                </a:solidFill>
              </a:rPr>
              <a:t> два </a:t>
            </a:r>
            <a:r>
              <a:rPr lang="ru-RU" sz="2400" b="1" i="1" dirty="0" err="1">
                <a:solidFill>
                  <a:srgbClr val="669900"/>
                </a:solidFill>
              </a:rPr>
              <a:t>варіанти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сертифікаційних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робіт</a:t>
            </a:r>
            <a:r>
              <a:rPr lang="ru-RU" sz="2400" b="1" i="1" dirty="0">
                <a:solidFill>
                  <a:srgbClr val="669900"/>
                </a:solidFill>
              </a:rPr>
              <a:t>:</a:t>
            </a:r>
          </a:p>
          <a:p>
            <a:pPr lvl="0"/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>
                <a:solidFill>
                  <a:srgbClr val="FF9900"/>
                </a:solidFill>
              </a:rPr>
              <a:t>• </a:t>
            </a:r>
            <a:r>
              <a:rPr lang="ru-RU" sz="2400" b="1" i="1" dirty="0" err="1">
                <a:solidFill>
                  <a:srgbClr val="FF9900"/>
                </a:solidFill>
              </a:rPr>
              <a:t>рівня</a:t>
            </a:r>
            <a:r>
              <a:rPr lang="ru-RU" sz="2400" b="1" i="1" dirty="0">
                <a:solidFill>
                  <a:srgbClr val="FF9900"/>
                </a:solidFill>
              </a:rPr>
              <a:t> стандарту. </a:t>
            </a:r>
            <a:r>
              <a:rPr lang="ru-RU" sz="2400" b="1" i="1" dirty="0" err="1">
                <a:solidFill>
                  <a:srgbClr val="FF9900"/>
                </a:solidFill>
              </a:rPr>
              <a:t>Тестовий</a:t>
            </a:r>
            <a:r>
              <a:rPr lang="ru-RU" sz="2400" b="1" i="1" dirty="0">
                <a:solidFill>
                  <a:srgbClr val="FF9900"/>
                </a:solidFill>
              </a:rPr>
              <a:t> </a:t>
            </a:r>
            <a:r>
              <a:rPr lang="ru-RU" sz="2400" b="1" i="1" dirty="0" err="1">
                <a:solidFill>
                  <a:srgbClr val="FF9900"/>
                </a:solidFill>
              </a:rPr>
              <a:t>зошит</a:t>
            </a:r>
            <a:r>
              <a:rPr lang="ru-RU" sz="2400" b="1" i="1" dirty="0">
                <a:solidFill>
                  <a:srgbClr val="FF9900"/>
                </a:solidFill>
              </a:rPr>
              <a:t> </a:t>
            </a:r>
            <a:r>
              <a:rPr lang="ru-RU" sz="2400" b="1" i="1" dirty="0" err="1">
                <a:solidFill>
                  <a:srgbClr val="FF9900"/>
                </a:solidFill>
              </a:rPr>
              <a:t>складатиме</a:t>
            </a:r>
            <a:r>
              <a:rPr lang="ru-RU" sz="2400" b="1" i="1" dirty="0">
                <a:solidFill>
                  <a:srgbClr val="FF9900"/>
                </a:solidFill>
              </a:rPr>
              <a:t> 28 </a:t>
            </a:r>
            <a:r>
              <a:rPr lang="ru-RU" sz="2400" b="1" i="1" dirty="0" err="1">
                <a:solidFill>
                  <a:srgbClr val="FF9900"/>
                </a:solidFill>
              </a:rPr>
              <a:t>завдань</a:t>
            </a:r>
            <a:r>
              <a:rPr lang="ru-RU" sz="2400" b="1" i="1" dirty="0">
                <a:solidFill>
                  <a:srgbClr val="FF9900"/>
                </a:solidFill>
              </a:rPr>
              <a:t> </a:t>
            </a:r>
            <a:r>
              <a:rPr lang="ru-RU" sz="2400" b="1" i="1" dirty="0" err="1">
                <a:solidFill>
                  <a:srgbClr val="FF9900"/>
                </a:solidFill>
              </a:rPr>
              <a:t>різних</a:t>
            </a:r>
            <a:r>
              <a:rPr lang="ru-RU" sz="2400" b="1" i="1" dirty="0">
                <a:solidFill>
                  <a:srgbClr val="FF9900"/>
                </a:solidFill>
              </a:rPr>
              <a:t> форм, на </a:t>
            </a:r>
            <a:r>
              <a:rPr lang="ru-RU" sz="2400" b="1" i="1" dirty="0" err="1">
                <a:solidFill>
                  <a:srgbClr val="FF9900"/>
                </a:solidFill>
              </a:rPr>
              <a:t>виконання</a:t>
            </a:r>
            <a:r>
              <a:rPr lang="ru-RU" sz="2400" b="1" i="1" dirty="0">
                <a:solidFill>
                  <a:srgbClr val="FF9900"/>
                </a:solidFill>
              </a:rPr>
              <a:t> </a:t>
            </a:r>
            <a:r>
              <a:rPr lang="ru-RU" sz="2400" b="1" i="1" dirty="0" err="1">
                <a:solidFill>
                  <a:srgbClr val="FF9900"/>
                </a:solidFill>
              </a:rPr>
              <a:t>яких</a:t>
            </a:r>
            <a:r>
              <a:rPr lang="ru-RU" sz="2400" b="1" i="1" dirty="0">
                <a:solidFill>
                  <a:srgbClr val="FF9900"/>
                </a:solidFill>
              </a:rPr>
              <a:t> </a:t>
            </a:r>
            <a:r>
              <a:rPr lang="ru-RU" sz="2400" b="1" i="1" dirty="0" err="1">
                <a:solidFill>
                  <a:srgbClr val="FF9900"/>
                </a:solidFill>
              </a:rPr>
              <a:t>відведено</a:t>
            </a:r>
            <a:r>
              <a:rPr lang="ru-RU" sz="2400" b="1" i="1" dirty="0">
                <a:solidFill>
                  <a:srgbClr val="FF9900"/>
                </a:solidFill>
              </a:rPr>
              <a:t> 150 </a:t>
            </a:r>
            <a:r>
              <a:rPr lang="ru-RU" sz="2400" b="1" i="1" dirty="0" err="1">
                <a:solidFill>
                  <a:srgbClr val="FF9900"/>
                </a:solidFill>
              </a:rPr>
              <a:t>хвилин</a:t>
            </a:r>
            <a:r>
              <a:rPr lang="ru-RU" sz="2400" b="1" i="1" dirty="0">
                <a:solidFill>
                  <a:srgbClr val="FF9900"/>
                </a:solidFill>
              </a:rPr>
              <a:t>; </a:t>
            </a:r>
          </a:p>
          <a:p>
            <a:pPr lvl="0"/>
            <a:r>
              <a:rPr lang="ru-RU" sz="2400" b="1" i="1" dirty="0">
                <a:solidFill>
                  <a:srgbClr val="FF9900"/>
                </a:solidFill>
              </a:rPr>
              <a:t>• </a:t>
            </a:r>
            <a:r>
              <a:rPr lang="ru-RU" sz="2400" b="1" i="1" dirty="0" err="1">
                <a:solidFill>
                  <a:srgbClr val="FF9900"/>
                </a:solidFill>
              </a:rPr>
              <a:t>рівня</a:t>
            </a:r>
            <a:r>
              <a:rPr lang="ru-RU" sz="2400" b="1" i="1" dirty="0">
                <a:solidFill>
                  <a:srgbClr val="FF9900"/>
                </a:solidFill>
              </a:rPr>
              <a:t> стандарту та </a:t>
            </a:r>
            <a:r>
              <a:rPr lang="ru-RU" sz="2400" b="1" i="1" dirty="0" err="1">
                <a:solidFill>
                  <a:srgbClr val="FF9900"/>
                </a:solidFill>
              </a:rPr>
              <a:t>профільного</a:t>
            </a:r>
            <a:r>
              <a:rPr lang="ru-RU" sz="2400" b="1" i="1" dirty="0">
                <a:solidFill>
                  <a:srgbClr val="FF9900"/>
                </a:solidFill>
              </a:rPr>
              <a:t> </a:t>
            </a:r>
            <a:r>
              <a:rPr lang="ru-RU" sz="2400" b="1" i="1" dirty="0" err="1">
                <a:solidFill>
                  <a:srgbClr val="FF9900"/>
                </a:solidFill>
              </a:rPr>
              <a:t>рівня</a:t>
            </a:r>
            <a:r>
              <a:rPr lang="ru-RU" sz="2400" b="1" i="1" dirty="0">
                <a:solidFill>
                  <a:srgbClr val="FF9900"/>
                </a:solidFill>
              </a:rPr>
              <a:t>. </a:t>
            </a:r>
            <a:r>
              <a:rPr lang="ru-RU" sz="2400" b="1" i="1" dirty="0" err="1">
                <a:solidFill>
                  <a:srgbClr val="FF9900"/>
                </a:solidFill>
              </a:rPr>
              <a:t>Тестовий</a:t>
            </a:r>
            <a:r>
              <a:rPr lang="ru-RU" sz="2400" b="1" i="1" dirty="0">
                <a:solidFill>
                  <a:srgbClr val="FF9900"/>
                </a:solidFill>
              </a:rPr>
              <a:t> </a:t>
            </a:r>
            <a:r>
              <a:rPr lang="ru-RU" sz="2400" b="1" i="1" dirty="0" err="1">
                <a:solidFill>
                  <a:srgbClr val="FF9900"/>
                </a:solidFill>
              </a:rPr>
              <a:t>зошит</a:t>
            </a:r>
            <a:r>
              <a:rPr lang="ru-RU" sz="2400" b="1" i="1" dirty="0">
                <a:solidFill>
                  <a:srgbClr val="FF9900"/>
                </a:solidFill>
              </a:rPr>
              <a:t> </a:t>
            </a:r>
            <a:r>
              <a:rPr lang="ru-RU" sz="2400" b="1" i="1" dirty="0" err="1">
                <a:solidFill>
                  <a:srgbClr val="FF9900"/>
                </a:solidFill>
              </a:rPr>
              <a:t>із</a:t>
            </a:r>
            <a:r>
              <a:rPr lang="ru-RU" sz="2400" b="1" i="1" dirty="0">
                <a:solidFill>
                  <a:srgbClr val="FF9900"/>
                </a:solidFill>
              </a:rPr>
              <a:t> 34 </a:t>
            </a:r>
            <a:r>
              <a:rPr lang="ru-RU" sz="2400" b="1" i="1" dirty="0" err="1">
                <a:solidFill>
                  <a:srgbClr val="FF9900"/>
                </a:solidFill>
              </a:rPr>
              <a:t>завданнями</a:t>
            </a:r>
            <a:r>
              <a:rPr lang="ru-RU" sz="2400" b="1" i="1" dirty="0">
                <a:solidFill>
                  <a:srgbClr val="FF9900"/>
                </a:solidFill>
              </a:rPr>
              <a:t>, на </a:t>
            </a:r>
            <a:r>
              <a:rPr lang="ru-RU" sz="2400" b="1" i="1" dirty="0" err="1">
                <a:solidFill>
                  <a:srgbClr val="FF9900"/>
                </a:solidFill>
              </a:rPr>
              <a:t>виконання</a:t>
            </a:r>
            <a:r>
              <a:rPr lang="ru-RU" sz="2400" b="1" i="1" dirty="0">
                <a:solidFill>
                  <a:srgbClr val="FF9900"/>
                </a:solidFill>
              </a:rPr>
              <a:t> </a:t>
            </a:r>
            <a:r>
              <a:rPr lang="ru-RU" sz="2400" b="1" i="1" dirty="0" err="1">
                <a:solidFill>
                  <a:srgbClr val="FF9900"/>
                </a:solidFill>
              </a:rPr>
              <a:t>яких</a:t>
            </a:r>
            <a:r>
              <a:rPr lang="ru-RU" sz="2400" b="1" i="1" dirty="0">
                <a:solidFill>
                  <a:srgbClr val="FF9900"/>
                </a:solidFill>
              </a:rPr>
              <a:t> </a:t>
            </a:r>
            <a:r>
              <a:rPr lang="ru-RU" sz="2400" b="1" i="1" dirty="0" err="1">
                <a:solidFill>
                  <a:srgbClr val="FF9900"/>
                </a:solidFill>
              </a:rPr>
              <a:t>відведено</a:t>
            </a:r>
            <a:r>
              <a:rPr lang="ru-RU" sz="2400" b="1" i="1" dirty="0">
                <a:solidFill>
                  <a:srgbClr val="FF9900"/>
                </a:solidFill>
              </a:rPr>
              <a:t> 210 </a:t>
            </a:r>
            <a:r>
              <a:rPr lang="ru-RU" sz="2400" b="1" i="1" dirty="0" err="1">
                <a:solidFill>
                  <a:srgbClr val="FF9900"/>
                </a:solidFill>
              </a:rPr>
              <a:t>хвилин</a:t>
            </a:r>
            <a:r>
              <a:rPr lang="ru-RU" sz="2400" b="1" i="1" dirty="0">
                <a:solidFill>
                  <a:srgbClr val="FF9900"/>
                </a:solidFill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9254"/>
            <a:ext cx="1331640" cy="12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78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54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827584" y="260350"/>
            <a:ext cx="820891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3600" b="1" i="1" u="sng" dirty="0">
                <a:solidFill>
                  <a:srgbClr val="3333CC"/>
                </a:solidFill>
              </a:rPr>
              <a:t>Інтелектуальні </a:t>
            </a:r>
            <a:r>
              <a:rPr lang="ru-RU" sz="3600" b="1" i="1" u="sng" dirty="0" err="1">
                <a:solidFill>
                  <a:srgbClr val="3333CC"/>
                </a:solidFill>
              </a:rPr>
              <a:t>змагання</a:t>
            </a:r>
            <a:r>
              <a:rPr lang="ru-RU" sz="3600" b="1" i="1" u="sng" dirty="0">
                <a:solidFill>
                  <a:srgbClr val="3333CC"/>
                </a:solidFill>
              </a:rPr>
              <a:t> </a:t>
            </a:r>
            <a:r>
              <a:rPr lang="ru-RU" sz="3600" b="1" i="1" u="sng" dirty="0" err="1">
                <a:solidFill>
                  <a:srgbClr val="3333CC"/>
                </a:solidFill>
              </a:rPr>
              <a:t>всеукраїнського</a:t>
            </a:r>
            <a:r>
              <a:rPr lang="ru-RU" sz="3600" b="1" i="1" u="sng" dirty="0">
                <a:solidFill>
                  <a:srgbClr val="3333CC"/>
                </a:solidFill>
              </a:rPr>
              <a:t> та </a:t>
            </a:r>
            <a:r>
              <a:rPr lang="ru-RU" sz="3600" b="1" i="1" u="sng" dirty="0" err="1">
                <a:solidFill>
                  <a:srgbClr val="3333CC"/>
                </a:solidFill>
              </a:rPr>
              <a:t>міжнародного</a:t>
            </a:r>
            <a:r>
              <a:rPr lang="ru-RU" sz="3600" b="1" i="1" u="sng" dirty="0">
                <a:solidFill>
                  <a:srgbClr val="3333CC"/>
                </a:solidFill>
              </a:rPr>
              <a:t> </a:t>
            </a:r>
            <a:r>
              <a:rPr lang="ru-RU" sz="3600" b="1" i="1" u="sng" dirty="0" err="1">
                <a:solidFill>
                  <a:srgbClr val="3333CC"/>
                </a:solidFill>
              </a:rPr>
              <a:t>рівнів</a:t>
            </a:r>
            <a:r>
              <a:rPr lang="ru-RU" sz="3600" b="1" i="1" dirty="0">
                <a:solidFill>
                  <a:srgbClr val="3333CC"/>
                </a:solidFill>
              </a:rPr>
              <a:t>: </a:t>
            </a:r>
          </a:p>
          <a:p>
            <a:pPr lvl="0"/>
            <a:r>
              <a:rPr lang="ru-RU" sz="2400" b="1" i="1" dirty="0">
                <a:solidFill>
                  <a:srgbClr val="669900"/>
                </a:solidFill>
              </a:rPr>
              <a:t>*Всеукраїнська </a:t>
            </a:r>
            <a:r>
              <a:rPr lang="ru-RU" sz="2400" b="1" i="1" dirty="0" err="1">
                <a:solidFill>
                  <a:srgbClr val="669900"/>
                </a:solidFill>
              </a:rPr>
              <a:t>учнівська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олімпіада</a:t>
            </a:r>
            <a:r>
              <a:rPr lang="ru-RU" sz="2400" b="1" i="1" dirty="0">
                <a:solidFill>
                  <a:srgbClr val="669900"/>
                </a:solidFill>
              </a:rPr>
              <a:t> з математики,</a:t>
            </a:r>
          </a:p>
          <a:p>
            <a:pPr lvl="0"/>
            <a:r>
              <a:rPr lang="ru-RU" sz="2400" b="1" i="1" dirty="0">
                <a:solidFill>
                  <a:srgbClr val="669900"/>
                </a:solidFill>
              </a:rPr>
              <a:t>*</a:t>
            </a:r>
            <a:r>
              <a:rPr lang="ru-RU" sz="2400" b="1" i="1" dirty="0" err="1">
                <a:solidFill>
                  <a:srgbClr val="669900"/>
                </a:solidFill>
              </a:rPr>
              <a:t>Інтернет-олімпіади</a:t>
            </a:r>
            <a:r>
              <a:rPr lang="ru-RU" sz="2400" b="1" i="1" dirty="0">
                <a:solidFill>
                  <a:srgbClr val="669900"/>
                </a:solidFill>
              </a:rPr>
              <a:t> з математики,</a:t>
            </a:r>
          </a:p>
          <a:p>
            <a:pPr lvl="0"/>
            <a:r>
              <a:rPr lang="ru-RU" sz="2400" b="1" i="1" dirty="0">
                <a:solidFill>
                  <a:srgbClr val="669900"/>
                </a:solidFill>
              </a:rPr>
              <a:t>* </a:t>
            </a:r>
            <a:r>
              <a:rPr lang="ru-RU" sz="2400" b="1" i="1" dirty="0" err="1">
                <a:solidFill>
                  <a:srgbClr val="669900"/>
                </a:solidFill>
              </a:rPr>
              <a:t>Всеукраїнський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турнір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юних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математиків</a:t>
            </a:r>
            <a:r>
              <a:rPr lang="ru-RU" sz="2400" b="1" i="1" dirty="0">
                <a:solidFill>
                  <a:srgbClr val="669900"/>
                </a:solidFill>
              </a:rPr>
              <a:t>, </a:t>
            </a:r>
          </a:p>
          <a:p>
            <a:pPr lvl="0"/>
            <a:r>
              <a:rPr lang="ru-RU" sz="2400" b="1" i="1" dirty="0">
                <a:solidFill>
                  <a:srgbClr val="669900"/>
                </a:solidFill>
              </a:rPr>
              <a:t>*</a:t>
            </a:r>
            <a:r>
              <a:rPr lang="ru-RU" sz="2400" b="1" i="1" dirty="0" err="1">
                <a:solidFill>
                  <a:srgbClr val="669900"/>
                </a:solidFill>
              </a:rPr>
              <a:t>Міжнародний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математичний</a:t>
            </a:r>
            <a:r>
              <a:rPr lang="ru-RU" sz="2400" b="1" i="1" dirty="0">
                <a:solidFill>
                  <a:srgbClr val="669900"/>
                </a:solidFill>
              </a:rPr>
              <a:t> конкурс «Кенгуру», </a:t>
            </a:r>
          </a:p>
          <a:p>
            <a:pPr lvl="0"/>
            <a:r>
              <a:rPr lang="ru-RU" sz="2400" b="1" i="1" dirty="0">
                <a:solidFill>
                  <a:srgbClr val="669900"/>
                </a:solidFill>
              </a:rPr>
              <a:t>*</a:t>
            </a:r>
            <a:r>
              <a:rPr lang="ru-RU" sz="2400" b="1" i="1" dirty="0" err="1">
                <a:solidFill>
                  <a:srgbClr val="669900"/>
                </a:solidFill>
              </a:rPr>
              <a:t>Міжнародний</a:t>
            </a:r>
            <a:r>
              <a:rPr lang="ru-RU" sz="2400" b="1" i="1" dirty="0">
                <a:solidFill>
                  <a:srgbClr val="669900"/>
                </a:solidFill>
              </a:rPr>
              <a:t> </a:t>
            </a:r>
            <a:r>
              <a:rPr lang="ru-RU" sz="2400" b="1" i="1" dirty="0" err="1">
                <a:solidFill>
                  <a:srgbClr val="669900"/>
                </a:solidFill>
              </a:rPr>
              <a:t>математичний</a:t>
            </a:r>
            <a:r>
              <a:rPr lang="ru-RU" sz="2400" b="1" i="1" dirty="0">
                <a:solidFill>
                  <a:srgbClr val="669900"/>
                </a:solidFill>
              </a:rPr>
              <a:t> конкурс «</a:t>
            </a:r>
            <a:r>
              <a:rPr lang="ru-RU" sz="2400" b="1" i="1" dirty="0" err="1">
                <a:solidFill>
                  <a:srgbClr val="669900"/>
                </a:solidFill>
              </a:rPr>
              <a:t>Карібу</a:t>
            </a:r>
            <a:r>
              <a:rPr lang="ru-RU" sz="2400" b="1" i="1" dirty="0">
                <a:solidFill>
                  <a:srgbClr val="669900"/>
                </a:solidFill>
              </a:rPr>
              <a:t>». </a:t>
            </a:r>
          </a:p>
          <a:p>
            <a:pPr lvl="0"/>
            <a:r>
              <a:rPr lang="ru-RU" sz="2000" b="1" i="1" dirty="0">
                <a:solidFill>
                  <a:srgbClr val="669900"/>
                </a:solidFill>
              </a:rPr>
              <a:t>*</a:t>
            </a:r>
            <a:r>
              <a:rPr lang="ru-RU" sz="2000" b="1" i="1" dirty="0" err="1">
                <a:solidFill>
                  <a:srgbClr val="669900"/>
                </a:solidFill>
              </a:rPr>
              <a:t>Розвивати</a:t>
            </a:r>
            <a:r>
              <a:rPr lang="ru-RU" sz="2000" b="1" i="1" dirty="0">
                <a:solidFill>
                  <a:srgbClr val="669900"/>
                </a:solidFill>
              </a:rPr>
              <a:t> </a:t>
            </a:r>
            <a:r>
              <a:rPr lang="ru-RU" sz="2000" b="1" i="1" dirty="0" err="1">
                <a:solidFill>
                  <a:srgbClr val="669900"/>
                </a:solidFill>
              </a:rPr>
              <a:t>навички</a:t>
            </a:r>
            <a:r>
              <a:rPr lang="ru-RU" sz="2000" b="1" i="1" dirty="0">
                <a:solidFill>
                  <a:srgbClr val="669900"/>
                </a:solidFill>
              </a:rPr>
              <a:t> </a:t>
            </a:r>
            <a:r>
              <a:rPr lang="ru-RU" sz="2000" b="1" i="1" dirty="0" err="1">
                <a:solidFill>
                  <a:srgbClr val="669900"/>
                </a:solidFill>
              </a:rPr>
              <a:t>усних</a:t>
            </a:r>
            <a:r>
              <a:rPr lang="ru-RU" sz="2000" b="1" i="1" dirty="0">
                <a:solidFill>
                  <a:srgbClr val="669900"/>
                </a:solidFill>
              </a:rPr>
              <a:t> </a:t>
            </a:r>
            <a:r>
              <a:rPr lang="ru-RU" sz="2000" b="1" i="1" dirty="0" err="1">
                <a:solidFill>
                  <a:srgbClr val="669900"/>
                </a:solidFill>
              </a:rPr>
              <a:t>математичних</a:t>
            </a:r>
            <a:r>
              <a:rPr lang="ru-RU" sz="2000" b="1" i="1" dirty="0">
                <a:solidFill>
                  <a:srgbClr val="669900"/>
                </a:solidFill>
              </a:rPr>
              <a:t> </a:t>
            </a:r>
            <a:r>
              <a:rPr lang="ru-RU" sz="2000" b="1" i="1" dirty="0" err="1">
                <a:solidFill>
                  <a:srgbClr val="669900"/>
                </a:solidFill>
              </a:rPr>
              <a:t>розрахунків</a:t>
            </a:r>
            <a:r>
              <a:rPr lang="ru-RU" sz="2000" b="1" i="1" dirty="0">
                <a:solidFill>
                  <a:srgbClr val="669900"/>
                </a:solidFill>
              </a:rPr>
              <a:t> </a:t>
            </a:r>
            <a:r>
              <a:rPr lang="ru-RU" sz="2000" b="1" i="1" dirty="0" err="1">
                <a:solidFill>
                  <a:srgbClr val="669900"/>
                </a:solidFill>
              </a:rPr>
              <a:t>учнів</a:t>
            </a:r>
            <a:r>
              <a:rPr lang="ru-RU" sz="2000" b="1" i="1" dirty="0">
                <a:solidFill>
                  <a:srgbClr val="669900"/>
                </a:solidFill>
              </a:rPr>
              <a:t> </a:t>
            </a:r>
            <a:r>
              <a:rPr lang="ru-RU" sz="2000" b="1" i="1" dirty="0" err="1">
                <a:solidFill>
                  <a:srgbClr val="669900"/>
                </a:solidFill>
              </a:rPr>
              <a:t>допоможе</a:t>
            </a:r>
            <a:r>
              <a:rPr lang="ru-RU" sz="2000" b="1" i="1" dirty="0">
                <a:solidFill>
                  <a:srgbClr val="669900"/>
                </a:solidFill>
              </a:rPr>
              <a:t> участь у </a:t>
            </a:r>
            <a:r>
              <a:rPr lang="ru-RU" sz="2000" b="1" i="1" dirty="0" err="1">
                <a:solidFill>
                  <a:srgbClr val="669900"/>
                </a:solidFill>
              </a:rPr>
              <a:t>міжнародному</a:t>
            </a:r>
            <a:r>
              <a:rPr lang="ru-RU" sz="2000" b="1" i="1" dirty="0">
                <a:solidFill>
                  <a:srgbClr val="669900"/>
                </a:solidFill>
              </a:rPr>
              <a:t> </a:t>
            </a:r>
            <a:r>
              <a:rPr lang="ru-RU" sz="2000" b="1" i="1" dirty="0" err="1">
                <a:solidFill>
                  <a:srgbClr val="669900"/>
                </a:solidFill>
              </a:rPr>
              <a:t>освітньому</a:t>
            </a:r>
            <a:r>
              <a:rPr lang="ru-RU" sz="2000" b="1" i="1" dirty="0">
                <a:solidFill>
                  <a:srgbClr val="669900"/>
                </a:solidFill>
              </a:rPr>
              <a:t> </a:t>
            </a:r>
            <a:r>
              <a:rPr lang="ru-RU" sz="2000" b="1" i="1" dirty="0" err="1">
                <a:solidFill>
                  <a:srgbClr val="669900"/>
                </a:solidFill>
              </a:rPr>
              <a:t>проекті</a:t>
            </a:r>
            <a:r>
              <a:rPr lang="ru-RU" sz="2000" b="1" i="1" dirty="0">
                <a:solidFill>
                  <a:srgbClr val="669900"/>
                </a:solidFill>
              </a:rPr>
              <a:t> МІКСІКЕ в </a:t>
            </a:r>
            <a:r>
              <a:rPr lang="ru-RU" sz="2000" b="1" i="1" dirty="0" err="1">
                <a:solidFill>
                  <a:srgbClr val="669900"/>
                </a:solidFill>
              </a:rPr>
              <a:t>Україні</a:t>
            </a:r>
            <a:r>
              <a:rPr lang="ru-RU" sz="2000" b="1" i="1" dirty="0">
                <a:solidFill>
                  <a:srgbClr val="669900"/>
                </a:solidFill>
              </a:rPr>
              <a:t> / ПРАГЛІМІНЕ     http://miksike.net.ua/#pranglimine</a:t>
            </a:r>
          </a:p>
          <a:p>
            <a:pPr lvl="0"/>
            <a:r>
              <a:rPr lang="ru-RU" sz="2400" b="1" i="1" dirty="0">
                <a:solidFill>
                  <a:srgbClr val="669900"/>
                </a:solidFill>
              </a:rPr>
              <a:t>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9254"/>
            <a:ext cx="1331640" cy="12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88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54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493404" y="260351"/>
            <a:ext cx="747108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2400" b="1" i="1" u="sng" dirty="0" err="1">
                <a:solidFill>
                  <a:srgbClr val="FF9900"/>
                </a:solidFill>
              </a:rPr>
              <a:t>Цифрові</a:t>
            </a:r>
            <a:r>
              <a:rPr lang="ru-RU" sz="2400" b="1" i="1" u="sng" dirty="0">
                <a:solidFill>
                  <a:srgbClr val="FF9900"/>
                </a:solidFill>
              </a:rPr>
              <a:t> </a:t>
            </a:r>
            <a:r>
              <a:rPr lang="ru-RU" sz="2400" b="1" i="1" u="sng" dirty="0" err="1">
                <a:solidFill>
                  <a:srgbClr val="FF9900"/>
                </a:solidFill>
              </a:rPr>
              <a:t>інструменти</a:t>
            </a:r>
            <a:r>
              <a:rPr lang="ru-RU" sz="2400" b="1" i="1" u="sng" dirty="0">
                <a:solidFill>
                  <a:srgbClr val="FF9900"/>
                </a:solidFill>
              </a:rPr>
              <a:t> </a:t>
            </a:r>
            <a:r>
              <a:rPr lang="ru-RU" sz="2400" b="1" i="1" u="sng" dirty="0" err="1">
                <a:solidFill>
                  <a:srgbClr val="FF9900"/>
                </a:solidFill>
              </a:rPr>
              <a:t>вчителя</a:t>
            </a:r>
            <a:r>
              <a:rPr lang="ru-RU" sz="2400" b="1" i="1" u="sng" dirty="0">
                <a:solidFill>
                  <a:srgbClr val="FF9900"/>
                </a:solidFill>
              </a:rPr>
              <a:t> математики</a:t>
            </a:r>
            <a:r>
              <a:rPr lang="ru-RU" sz="2400" b="1" i="1" dirty="0">
                <a:solidFill>
                  <a:srgbClr val="FF9900"/>
                </a:solidFill>
              </a:rPr>
              <a:t>:</a:t>
            </a:r>
          </a:p>
          <a:p>
            <a:pPr lvl="0" algn="ctr"/>
            <a:endParaRPr lang="ru-RU" sz="2000" b="1" i="1" dirty="0">
              <a:solidFill>
                <a:srgbClr val="3333CC"/>
              </a:solidFill>
            </a:endParaRPr>
          </a:p>
          <a:p>
            <a:pPr lvl="0"/>
            <a:r>
              <a:rPr lang="en-US" sz="2000" b="1" i="1" dirty="0" err="1">
                <a:solidFill>
                  <a:srgbClr val="FF0000"/>
                </a:solidFill>
              </a:rPr>
              <a:t>GeoGebra</a:t>
            </a:r>
            <a:r>
              <a:rPr lang="uk-UA" sz="2000" b="1" i="1" dirty="0">
                <a:solidFill>
                  <a:srgbClr val="FF0000"/>
                </a:solidFill>
              </a:rPr>
              <a:t>- </a:t>
            </a:r>
            <a:r>
              <a:rPr lang="ru-RU" sz="2000" b="1" i="1" dirty="0">
                <a:solidFill>
                  <a:srgbClr val="FF0000"/>
                </a:solidFill>
              </a:rPr>
              <a:t>  </a:t>
            </a:r>
            <a:r>
              <a:rPr lang="ru-RU" sz="2000" b="1" i="1" dirty="0" err="1">
                <a:solidFill>
                  <a:srgbClr val="3333CC"/>
                </a:solidFill>
              </a:rPr>
              <a:t>допомагає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створювати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високоякісні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графічні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зображення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математичних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об’єктів</a:t>
            </a:r>
            <a:r>
              <a:rPr lang="ru-RU" sz="2000" b="1" i="1" dirty="0">
                <a:solidFill>
                  <a:srgbClr val="3333CC"/>
                </a:solidFill>
              </a:rPr>
              <a:t>;</a:t>
            </a:r>
            <a:endParaRPr lang="uk-UA" sz="2000" b="1" i="1" dirty="0">
              <a:solidFill>
                <a:srgbClr val="3333CC"/>
              </a:solidFill>
            </a:endParaRPr>
          </a:p>
          <a:p>
            <a:pPr lvl="0"/>
            <a:r>
              <a:rPr lang="ru-RU" sz="2000" b="1" i="1" dirty="0">
                <a:solidFill>
                  <a:srgbClr val="FF0000"/>
                </a:solidFill>
              </a:rPr>
              <a:t>IXL</a:t>
            </a:r>
            <a:r>
              <a:rPr lang="ru-RU" sz="2000" b="1" i="1" dirty="0">
                <a:solidFill>
                  <a:srgbClr val="3333CC"/>
                </a:solidFill>
              </a:rPr>
              <a:t> - платформа для </a:t>
            </a:r>
            <a:r>
              <a:rPr lang="ru-RU" sz="2000" b="1" i="1" dirty="0" err="1">
                <a:solidFill>
                  <a:srgbClr val="3333CC"/>
                </a:solidFill>
              </a:rPr>
              <a:t>вчителів</a:t>
            </a:r>
            <a:r>
              <a:rPr lang="ru-RU" sz="2000" b="1" i="1" dirty="0">
                <a:solidFill>
                  <a:srgbClr val="3333CC"/>
                </a:solidFill>
              </a:rPr>
              <a:t>, </a:t>
            </a:r>
            <a:r>
              <a:rPr lang="ru-RU" sz="2000" b="1" i="1" dirty="0" err="1">
                <a:solidFill>
                  <a:srgbClr val="3333CC"/>
                </a:solidFill>
              </a:rPr>
              <a:t>які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створюють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навчальні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ігри</a:t>
            </a:r>
            <a:r>
              <a:rPr lang="ru-RU" sz="2000" b="1" i="1" dirty="0">
                <a:solidFill>
                  <a:srgbClr val="3333CC"/>
                </a:solidFill>
              </a:rPr>
              <a:t> для </a:t>
            </a:r>
            <a:r>
              <a:rPr lang="ru-RU" sz="2000" b="1" i="1" dirty="0" err="1">
                <a:solidFill>
                  <a:srgbClr val="3333CC"/>
                </a:solidFill>
              </a:rPr>
              <a:t>своїх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учнів</a:t>
            </a:r>
            <a:r>
              <a:rPr lang="ru-RU" sz="2000" b="1" i="1" dirty="0">
                <a:solidFill>
                  <a:srgbClr val="3333CC"/>
                </a:solidFill>
              </a:rPr>
              <a:t>;</a:t>
            </a:r>
          </a:p>
          <a:p>
            <a:pPr lvl="0"/>
            <a:r>
              <a:rPr lang="ru-RU" sz="2000" b="1" i="1" dirty="0" err="1">
                <a:solidFill>
                  <a:srgbClr val="FF0000"/>
                </a:solidFill>
              </a:rPr>
              <a:t>GoFormative</a:t>
            </a:r>
            <a:r>
              <a:rPr lang="ru-RU" sz="2000" b="1" i="1" dirty="0">
                <a:solidFill>
                  <a:srgbClr val="3333CC"/>
                </a:solidFill>
              </a:rPr>
              <a:t> - </a:t>
            </a:r>
            <a:r>
              <a:rPr lang="ru-RU" sz="2000" b="1" i="1" dirty="0" err="1">
                <a:solidFill>
                  <a:srgbClr val="3333CC"/>
                </a:solidFill>
              </a:rPr>
              <a:t>інструмент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підходить</a:t>
            </a:r>
            <a:r>
              <a:rPr lang="ru-RU" sz="2000" b="1" i="1" dirty="0">
                <a:solidFill>
                  <a:srgbClr val="3333CC"/>
                </a:solidFill>
              </a:rPr>
              <a:t> для </a:t>
            </a:r>
            <a:r>
              <a:rPr lang="ru-RU" sz="2000" b="1" i="1" dirty="0" err="1">
                <a:solidFill>
                  <a:srgbClr val="3333CC"/>
                </a:solidFill>
              </a:rPr>
              <a:t>перевірки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знань</a:t>
            </a:r>
            <a:r>
              <a:rPr lang="ru-RU" sz="2000" b="1" i="1" dirty="0">
                <a:solidFill>
                  <a:srgbClr val="3333CC"/>
                </a:solidFill>
              </a:rPr>
              <a:t> та </a:t>
            </a:r>
            <a:r>
              <a:rPr lang="ru-RU" sz="2000" b="1" i="1" dirty="0" err="1">
                <a:solidFill>
                  <a:srgbClr val="3333CC"/>
                </a:solidFill>
              </a:rPr>
              <a:t>їх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актуалізації</a:t>
            </a:r>
            <a:r>
              <a:rPr lang="ru-RU" sz="2000" b="1" i="1" dirty="0">
                <a:solidFill>
                  <a:srgbClr val="3333CC"/>
                </a:solidFill>
              </a:rPr>
              <a:t>;</a:t>
            </a:r>
          </a:p>
          <a:p>
            <a:pPr lvl="0"/>
            <a:r>
              <a:rPr lang="ru-RU" sz="2000" b="1" i="1" dirty="0" err="1">
                <a:solidFill>
                  <a:srgbClr val="FF0000"/>
                </a:solidFill>
              </a:rPr>
              <a:t>Pear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Deck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>
                <a:solidFill>
                  <a:srgbClr val="3333CC"/>
                </a:solidFill>
              </a:rPr>
              <a:t>- для </a:t>
            </a:r>
            <a:r>
              <a:rPr lang="ru-RU" sz="2000" b="1" i="1" dirty="0" err="1">
                <a:solidFill>
                  <a:srgbClr val="3333CC"/>
                </a:solidFill>
              </a:rPr>
              <a:t>створення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інтерактивних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презентацій</a:t>
            </a:r>
            <a:r>
              <a:rPr lang="ru-RU" sz="2000" b="1" i="1" dirty="0">
                <a:solidFill>
                  <a:srgbClr val="3333CC"/>
                </a:solidFill>
              </a:rPr>
              <a:t>.</a:t>
            </a:r>
          </a:p>
          <a:p>
            <a:pPr lvl="0"/>
            <a:r>
              <a:rPr lang="ru-RU" sz="2000" b="1" i="1" dirty="0" err="1">
                <a:solidFill>
                  <a:srgbClr val="FF0000"/>
                </a:solidFill>
              </a:rPr>
              <a:t>Matific</a:t>
            </a:r>
            <a:r>
              <a:rPr lang="ru-RU" sz="2000" b="1" i="1" dirty="0">
                <a:solidFill>
                  <a:srgbClr val="3333CC"/>
                </a:solidFill>
              </a:rPr>
              <a:t> - </a:t>
            </a:r>
            <a:r>
              <a:rPr lang="ru-RU" sz="2000" b="1" i="1" dirty="0" err="1">
                <a:solidFill>
                  <a:srgbClr val="3333CC"/>
                </a:solidFill>
              </a:rPr>
              <a:t>безкоштовний</a:t>
            </a:r>
            <a:r>
              <a:rPr lang="ru-RU" sz="2000" b="1" i="1" dirty="0">
                <a:solidFill>
                  <a:srgbClr val="3333CC"/>
                </a:solidFill>
              </a:rPr>
              <a:t> ресурс для </a:t>
            </a:r>
            <a:r>
              <a:rPr lang="ru-RU" sz="2000" b="1" i="1" dirty="0" err="1">
                <a:solidFill>
                  <a:srgbClr val="3333CC"/>
                </a:solidFill>
              </a:rPr>
              <a:t>вивчення</a:t>
            </a:r>
            <a:r>
              <a:rPr lang="ru-RU" sz="2000" b="1" i="1" dirty="0">
                <a:solidFill>
                  <a:srgbClr val="3333CC"/>
                </a:solidFill>
              </a:rPr>
              <a:t> математики в </a:t>
            </a:r>
            <a:r>
              <a:rPr lang="ru-RU" sz="2000" b="1" i="1" dirty="0" err="1">
                <a:solidFill>
                  <a:srgbClr val="3333CC"/>
                </a:solidFill>
              </a:rPr>
              <a:t>ігровій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формі</a:t>
            </a:r>
            <a:r>
              <a:rPr lang="ru-RU" sz="2000" b="1" i="1" dirty="0">
                <a:solidFill>
                  <a:srgbClr val="3333CC"/>
                </a:solidFill>
              </a:rPr>
              <a:t> для </a:t>
            </a:r>
            <a:r>
              <a:rPr lang="ru-RU" sz="2000" b="1" i="1" dirty="0" err="1">
                <a:solidFill>
                  <a:srgbClr val="3333CC"/>
                </a:solidFill>
              </a:rPr>
              <a:t>учнів</a:t>
            </a:r>
            <a:r>
              <a:rPr lang="ru-RU" sz="2000" b="1" i="1" dirty="0">
                <a:solidFill>
                  <a:srgbClr val="3333CC"/>
                </a:solidFill>
              </a:rPr>
              <a:t> 1-6 </a:t>
            </a:r>
            <a:r>
              <a:rPr lang="ru-RU" sz="2000" b="1" i="1" dirty="0" err="1">
                <a:solidFill>
                  <a:srgbClr val="3333CC"/>
                </a:solidFill>
              </a:rPr>
              <a:t>класів</a:t>
            </a:r>
            <a:r>
              <a:rPr lang="ru-RU" sz="2000" b="1" i="1" dirty="0">
                <a:solidFill>
                  <a:srgbClr val="3333CC"/>
                </a:solidFill>
              </a:rPr>
              <a:t>;</a:t>
            </a:r>
          </a:p>
          <a:p>
            <a:pPr lvl="0"/>
            <a:r>
              <a:rPr lang="en-US" sz="2000" b="1" i="1" dirty="0" err="1">
                <a:solidFill>
                  <a:srgbClr val="FF0000"/>
                </a:solidFill>
              </a:rPr>
              <a:t>MangaHigh</a:t>
            </a:r>
            <a:r>
              <a:rPr lang="en-US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пропонує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вчителям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величезну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кількість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освітніх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ресурсів</a:t>
            </a:r>
            <a:r>
              <a:rPr lang="ru-RU" sz="2000" b="1" i="1" dirty="0">
                <a:solidFill>
                  <a:srgbClr val="3333CC"/>
                </a:solidFill>
              </a:rPr>
              <a:t> на </a:t>
            </a:r>
            <a:r>
              <a:rPr lang="ru-RU" sz="2000" b="1" i="1" dirty="0" err="1">
                <a:solidFill>
                  <a:srgbClr val="3333CC"/>
                </a:solidFill>
              </a:rPr>
              <a:t>базі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ігрового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навчання</a:t>
            </a:r>
            <a:r>
              <a:rPr lang="ru-RU" sz="2000" b="1" i="1" dirty="0">
                <a:solidFill>
                  <a:srgbClr val="3333CC"/>
                </a:solidFill>
              </a:rPr>
              <a:t> з математики;</a:t>
            </a:r>
          </a:p>
          <a:p>
            <a:pPr lvl="0"/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Khan Academy </a:t>
            </a:r>
            <a:r>
              <a:rPr lang="en-US" sz="2000" b="1" i="1" dirty="0">
                <a:solidFill>
                  <a:srgbClr val="3333CC"/>
                </a:solidFill>
              </a:rPr>
              <a:t>- </a:t>
            </a:r>
            <a:r>
              <a:rPr lang="ru-RU" sz="2000" b="1" i="1" dirty="0" err="1">
                <a:solidFill>
                  <a:srgbClr val="3333CC"/>
                </a:solidFill>
              </a:rPr>
              <a:t>українська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версія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навчальних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відео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популярної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освітньої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платформи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en-US" sz="2000" b="1" i="1" dirty="0">
                <a:solidFill>
                  <a:srgbClr val="3333CC"/>
                </a:solidFill>
              </a:rPr>
              <a:t>Khan Academy</a:t>
            </a:r>
            <a:r>
              <a:rPr lang="uk-UA" sz="2000" b="1" i="1" dirty="0">
                <a:solidFill>
                  <a:srgbClr val="3333CC"/>
                </a:solidFill>
              </a:rPr>
              <a:t>;</a:t>
            </a:r>
            <a:endParaRPr lang="ru-RU" sz="2000" b="1" i="1" dirty="0">
              <a:solidFill>
                <a:srgbClr val="3333CC"/>
              </a:solidFill>
            </a:endParaRPr>
          </a:p>
          <a:p>
            <a:pPr lvl="0"/>
            <a:r>
              <a:rPr lang="en-US" sz="2000" b="1" i="1" dirty="0">
                <a:solidFill>
                  <a:srgbClr val="FF0000"/>
                </a:solidFill>
              </a:rPr>
              <a:t>Quizlet: Quizlet </a:t>
            </a:r>
            <a:r>
              <a:rPr lang="ru-RU" sz="2000" b="1" i="1" dirty="0" err="1">
                <a:solidFill>
                  <a:srgbClr val="3333CC"/>
                </a:solidFill>
              </a:rPr>
              <a:t>полегшує</a:t>
            </a:r>
            <a:r>
              <a:rPr lang="ru-RU" sz="2000" b="1" i="1" dirty="0">
                <a:solidFill>
                  <a:srgbClr val="3333CC"/>
                </a:solidFill>
              </a:rPr>
              <a:t> педагогам </a:t>
            </a:r>
            <a:r>
              <a:rPr lang="ru-RU" sz="2000" b="1" i="1" dirty="0" err="1">
                <a:solidFill>
                  <a:srgbClr val="3333CC"/>
                </a:solidFill>
              </a:rPr>
              <a:t>процес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створення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навчальних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посібників</a:t>
            </a:r>
            <a:r>
              <a:rPr lang="ru-RU" sz="2000" b="1" i="1" dirty="0">
                <a:solidFill>
                  <a:srgbClr val="3333CC"/>
                </a:solidFill>
              </a:rPr>
              <a:t> для </a:t>
            </a:r>
            <a:r>
              <a:rPr lang="ru-RU" sz="2000" b="1" i="1" dirty="0" err="1">
                <a:solidFill>
                  <a:srgbClr val="3333CC"/>
                </a:solidFill>
              </a:rPr>
              <a:t>школярів</a:t>
            </a:r>
            <a:r>
              <a:rPr lang="ru-RU" sz="2000" b="1" i="1" dirty="0">
                <a:solidFill>
                  <a:srgbClr val="3333CC"/>
                </a:solidFill>
              </a:rPr>
              <a:t>;</a:t>
            </a:r>
          </a:p>
          <a:p>
            <a:pPr lvl="0"/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PISA</a:t>
            </a:r>
            <a:r>
              <a:rPr lang="ru-RU" sz="2000" b="1" i="1" dirty="0">
                <a:solidFill>
                  <a:srgbClr val="3333CC"/>
                </a:solidFill>
              </a:rPr>
              <a:t>-«10 </a:t>
            </a:r>
            <a:r>
              <a:rPr lang="ru-RU" sz="2000" b="1" i="1" dirty="0" err="1">
                <a:solidFill>
                  <a:srgbClr val="3333CC"/>
                </a:solidFill>
              </a:rPr>
              <a:t>запитань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від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учителів</a:t>
            </a:r>
            <a:r>
              <a:rPr lang="ru-RU" sz="2000" b="1" i="1" dirty="0">
                <a:solidFill>
                  <a:srgbClr val="3333CC"/>
                </a:solidFill>
              </a:rPr>
              <a:t> математики і як PISA </a:t>
            </a:r>
            <a:r>
              <a:rPr lang="ru-RU" sz="2000" b="1" i="1" dirty="0" err="1">
                <a:solidFill>
                  <a:srgbClr val="3333CC"/>
                </a:solidFill>
              </a:rPr>
              <a:t>може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допомогти</a:t>
            </a:r>
            <a:r>
              <a:rPr lang="ru-RU" sz="2000" b="1" i="1" dirty="0">
                <a:solidFill>
                  <a:srgbClr val="3333CC"/>
                </a:solidFill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</a:rPr>
              <a:t>відповісти</a:t>
            </a:r>
            <a:r>
              <a:rPr lang="ru-RU" sz="2000" b="1" i="1" dirty="0">
                <a:solidFill>
                  <a:srgbClr val="3333CC"/>
                </a:solidFill>
              </a:rPr>
              <a:t> на них».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9254"/>
            <a:ext cx="1331640" cy="12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7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06425" y="260350"/>
            <a:ext cx="6053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0070C0"/>
              </a:solidFill>
            </a:endParaRPr>
          </a:p>
        </p:txBody>
      </p:sp>
      <p:sp>
        <p:nvSpPr>
          <p:cNvPr id="39940" name="Заголовок 1"/>
          <p:cNvSpPr>
            <a:spLocks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uk-UA" sz="4400" b="1" i="1" u="sng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9941" name="Заголовок 1"/>
          <p:cNvSpPr>
            <a:spLocks/>
          </p:cNvSpPr>
          <p:nvPr/>
        </p:nvSpPr>
        <p:spPr bwMode="auto">
          <a:xfrm>
            <a:off x="468313" y="180975"/>
            <a:ext cx="8675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br>
              <a:rPr lang="uk-UA" sz="2000" b="1" u="sng">
                <a:latin typeface="Calibri" pitchFamily="34" charset="0"/>
              </a:rPr>
            </a:br>
            <a:endParaRPr lang="uk-UA" sz="2000" b="1" u="sng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222250" y="180975"/>
            <a:ext cx="89217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4000" b="1" i="1">
                <a:solidFill>
                  <a:srgbClr val="0070C0"/>
                </a:solidFill>
                <a:latin typeface="Calibri" pitchFamily="34" charset="0"/>
              </a:rPr>
              <a:t>Рекомендовані джерела:</a:t>
            </a:r>
            <a:br>
              <a:rPr lang="uk-UA" sz="4000">
                <a:solidFill>
                  <a:srgbClr val="0070C0"/>
                </a:solidFill>
                <a:latin typeface="Calibri" pitchFamily="34" charset="0"/>
              </a:rPr>
            </a:br>
            <a:endParaRPr lang="uk-UA" sz="4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9944" name="Объект 2"/>
          <p:cNvSpPr>
            <a:spLocks/>
          </p:cNvSpPr>
          <p:nvPr/>
        </p:nvSpPr>
        <p:spPr bwMode="auto">
          <a:xfrm>
            <a:off x="250825" y="765175"/>
            <a:ext cx="864235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Державні стандарти загальної середньої освіти 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3"/>
              </a:rPr>
              <a:t>https://mon.gov.ua/ua/osvita/zagalna-serednya-osvita/derzhavni-standarti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Закон України «Про освіту» 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4"/>
              </a:rPr>
              <a:t>http://zakon2.rada.gov.ua/laws/show/2145-19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Типові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освітні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програми для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2-11класів.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5"/>
              </a:rPr>
              <a:t>https://mon.gov.ua/</a:t>
            </a:r>
            <a:r>
              <a:rPr lang="uk-UA" u="sng" dirty="0" err="1">
                <a:latin typeface="Times New Roman" pitchFamily="18" charset="0"/>
                <a:cs typeface="Times New Roman" pitchFamily="18" charset="0"/>
                <a:hlinkClick r:id="rId5"/>
              </a:rPr>
              <a:t>ua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uk-UA" u="sng" dirty="0" err="1">
                <a:latin typeface="Times New Roman" pitchFamily="18" charset="0"/>
                <a:cs typeface="Times New Roman" pitchFamily="18" charset="0"/>
                <a:hlinkClick r:id="rId5"/>
              </a:rPr>
              <a:t>osvita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uk-UA" u="sng" dirty="0" err="1">
                <a:latin typeface="Times New Roman" pitchFamily="18" charset="0"/>
                <a:cs typeface="Times New Roman" pitchFamily="18" charset="0"/>
                <a:hlinkClick r:id="rId5"/>
              </a:rPr>
              <a:t>zagalna-serednya-osvita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uk-UA" u="sng" dirty="0" err="1">
                <a:latin typeface="Times New Roman" pitchFamily="18" charset="0"/>
                <a:cs typeface="Times New Roman" pitchFamily="18" charset="0"/>
                <a:hlinkClick r:id="rId5"/>
              </a:rPr>
              <a:t>navchalni-programi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5"/>
              </a:rPr>
              <a:t>/tipovi-osvitni-programi-dlya-2-11-klasiv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Навчальні програми, підручники та навчально-методичні посібники, рекомендовані МОН 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6"/>
              </a:rPr>
              <a:t>https://mon.gov.ua/ua/osvita/zagalna-serednya-osvita/navchalni-programi-pidruchniki-ta-navchalno-metodichni-posibniki-rekomendovani-mon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Освітні програми 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7"/>
              </a:rPr>
              <a:t>https://mon.gov.ua/ua/osvita/zagalna-serednya-osvita/navchalni-programi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Наскрізні змістовні лінії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8"/>
              </a:rPr>
              <a:t>https://imzo.gov.ua/osvita/zagalno-serednya-osvita-2/navchalni-prohramy-5-9-klasy-naskrizni-zmistovi-liniji/matematyka-naskrizni-zmistovi-liniji/</a:t>
            </a:r>
            <a:endParaRPr lang="uk-UA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Модельні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для 5-9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запроваджуються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поетапно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з 2022 року) |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Міністерство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mon.gov.ua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ru-RU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https://mon.gov.ua/ua/osvita/zagalna-serednya-osvita/navchalni-programi/modelni-navchalni-programi-dlya-5-9-klasiv-novoyi-ukrayinskoyi-shkoli-zaprovadzhuyutsya-poetapno-z-2022-roku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endParaRPr lang="uk-UA" sz="2000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79388" y="260350"/>
            <a:ext cx="8857108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Вивчення математики у 2021/2022 </a:t>
            </a:r>
            <a:r>
              <a:rPr lang="uk-UA" sz="2400" b="1" i="1" dirty="0" err="1">
                <a:solidFill>
                  <a:srgbClr val="0070C0"/>
                </a:solidFill>
              </a:rPr>
              <a:t>н.р</a:t>
            </a:r>
            <a:r>
              <a:rPr lang="uk-UA" sz="2400" b="1" i="1" dirty="0">
                <a:solidFill>
                  <a:srgbClr val="0070C0"/>
                </a:solidFill>
              </a:rPr>
              <a:t>. у 5-11 класах має забезпечувати реалізацію Державного стандарту базової і повної загальної середньої освіти, затвердженого постановою Кабінету Міністрів України від 23 листопада 2011 р. № 1392 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(окрім пілотних класів НУШ). </a:t>
            </a:r>
          </a:p>
          <a:p>
            <a:pPr algn="ctr"/>
            <a:r>
              <a:rPr lang="uk-UA" sz="2400" b="1" i="1" dirty="0">
                <a:solidFill>
                  <a:srgbClr val="00B050"/>
                </a:solidFill>
              </a:rPr>
              <a:t>Державний стандарт базової і повної загальної середньої освіти </a:t>
            </a:r>
            <a:br>
              <a:rPr lang="en-US" sz="2400" b="1" i="1" dirty="0">
                <a:solidFill>
                  <a:srgbClr val="00B050"/>
                </a:solidFill>
              </a:rPr>
            </a:br>
            <a:r>
              <a:rPr lang="pl-PL" sz="2400" dirty="0">
                <a:solidFill>
                  <a:srgbClr val="0070C0"/>
                </a:solidFill>
                <a:hlinkClick r:id="rId3" invalidUrl="https:///"/>
              </a:rPr>
              <a:t>https://</a:t>
            </a:r>
            <a:r>
              <a:rPr lang="pl-PL" sz="2400" dirty="0">
                <a:solidFill>
                  <a:srgbClr val="0070C0"/>
                </a:solidFill>
                <a:hlinkClick r:id="rId4"/>
              </a:rPr>
              <a:t>mon.gov.ua/ua/osvita/zagalna-serednya-osvita/derzhavni-standarti</a:t>
            </a:r>
            <a:br>
              <a:rPr lang="uk-UA" sz="2400" dirty="0">
                <a:solidFill>
                  <a:srgbClr val="0070C0"/>
                </a:solidFill>
              </a:rPr>
            </a:br>
            <a:br>
              <a:rPr lang="uk-UA" sz="2400" dirty="0">
                <a:solidFill>
                  <a:srgbClr val="0070C0"/>
                </a:solidFill>
              </a:rPr>
            </a:br>
            <a:r>
              <a:rPr lang="uk-UA" sz="2400" b="1" i="1" dirty="0">
                <a:solidFill>
                  <a:srgbClr val="00B050"/>
                </a:solidFill>
              </a:rPr>
              <a:t>Закон України «Про освіту»</a:t>
            </a:r>
            <a:br>
              <a:rPr lang="uk-UA" sz="2400" b="1" i="1" dirty="0">
                <a:solidFill>
                  <a:srgbClr val="00B050"/>
                </a:solidFill>
              </a:rPr>
            </a:br>
            <a:r>
              <a:rPr lang="pl-PL" sz="2400" dirty="0">
                <a:solidFill>
                  <a:srgbClr val="0070C0"/>
                </a:solidFill>
                <a:hlinkClick r:id="rId5"/>
              </a:rPr>
              <a:t>http://zakon2.rada.gov.ua/laws/show/2145-19</a:t>
            </a:r>
            <a:br>
              <a:rPr lang="uk-UA" sz="1100" dirty="0">
                <a:solidFill>
                  <a:srgbClr val="0070C0"/>
                </a:solidFill>
              </a:rPr>
            </a:br>
            <a:endParaRPr lang="ru-RU" sz="1100" dirty="0">
              <a:solidFill>
                <a:srgbClr val="0070C0"/>
              </a:solidFill>
            </a:endParaRPr>
          </a:p>
        </p:txBody>
      </p:sp>
      <p:pic>
        <p:nvPicPr>
          <p:cNvPr id="18441" name="Picture 9" descr="1497356962_portf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6831" y="5445224"/>
            <a:ext cx="231457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1196975"/>
            <a:ext cx="5688013" cy="5327650"/>
          </a:xfrm>
        </p:spPr>
        <p:txBody>
          <a:bodyPr>
            <a:normAutofit/>
          </a:bodyPr>
          <a:lstStyle/>
          <a:p>
            <a:r>
              <a:rPr lang="ru-RU" sz="2400" b="1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 - унікальний, успішний, розумний, універсальний, вміє професійно подавати матеріал.</a:t>
            </a:r>
            <a:br>
              <a:rPr lang="ru-RU" sz="2400" b="1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 - чесний, чуйний, людяний, з почуттям гумору.</a:t>
            </a:r>
            <a:br>
              <a:rPr lang="ru-RU" sz="2400" b="1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И– інтелігентний, індивідуальність.</a:t>
            </a:r>
            <a:br>
              <a:rPr lang="ru-RU" sz="2400" b="1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 - тактовний, толерантний, терплячий.</a:t>
            </a:r>
            <a:br>
              <a:rPr lang="ru-RU" sz="2400" b="1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 – енергійний, природний, однодумець.</a:t>
            </a:r>
            <a:br>
              <a:rPr lang="ru-RU" sz="2400" b="1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 - люблячий дітей, люблячий свою роботу.</a:t>
            </a:r>
            <a:br>
              <a:rPr lang="ru-RU" sz="2400" b="1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Ь - і дуже м'який як м'який знак і саме слово!...</a:t>
            </a:r>
            <a:br>
              <a:rPr lang="ru-RU" sz="2400" b="1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І ця істина буде непідвладною часу.</a:t>
            </a:r>
          </a:p>
        </p:txBody>
      </p:sp>
      <p:sp>
        <p:nvSpPr>
          <p:cNvPr id="2" name="Заголовок 2"/>
          <p:cNvSpPr>
            <a:spLocks/>
          </p:cNvSpPr>
          <p:nvPr/>
        </p:nvSpPr>
        <p:spPr bwMode="auto">
          <a:xfrm>
            <a:off x="468313" y="274638"/>
            <a:ext cx="821848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Сутність справжнього Сучасного вчителя</a:t>
            </a:r>
            <a:br>
              <a:rPr kumimoji="0" lang="ru-RU" sz="32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ru-RU" sz="32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криється в самому слові «УЧИТЕЛЬ»:</a:t>
            </a:r>
            <a:br>
              <a:rPr kumimoji="0" lang="ru-RU" sz="32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</a:br>
            <a:endParaRPr kumimoji="0" lang="ru-RU" sz="3200" b="1" i="1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122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4454" y="1619438"/>
            <a:ext cx="3079254" cy="2052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600" y="1776487"/>
            <a:ext cx="1331640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image644041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1403648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1716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283C41"/>
              </a:clrFrom>
              <a:clrTo>
                <a:srgbClr val="283C4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4066" y="1045369"/>
            <a:ext cx="2051447" cy="495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59831" y="1519238"/>
            <a:ext cx="6535341" cy="16158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hangingPunct="0"/>
            <a:r>
              <a:rPr lang="uk-UA" sz="33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вчить мислити… </a:t>
            </a:r>
            <a:br>
              <a:rPr lang="uk-UA" sz="33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3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…Вона виховує волю, характер.  </a:t>
            </a:r>
          </a:p>
          <a:p>
            <a:pPr defTabSz="685800" eaLnBrk="0" hangingPunct="0"/>
            <a:r>
              <a:rPr lang="uk-UA" sz="33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В.О. Сухомлинський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3448" y="3343276"/>
            <a:ext cx="534471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685800" eaLnBrk="0" hangingPunct="0">
              <a:defRPr/>
            </a:pPr>
            <a:r>
              <a:rPr lang="uk-UA" sz="6000" b="1" i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Бажаю успіху!</a:t>
            </a:r>
          </a:p>
        </p:txBody>
      </p:sp>
    </p:spTree>
    <p:extLst>
      <p:ext uri="{BB962C8B-B14F-4D97-AF65-F5344CB8AC3E}">
        <p14:creationId xmlns:p14="http://schemas.microsoft.com/office/powerpoint/2010/main" val="28265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79388" y="260350"/>
            <a:ext cx="871309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FF9900"/>
                </a:solidFill>
              </a:rPr>
              <a:t>У 5−11 класах закладів загальної середньої освіти освітній процес здійснюватиметься відповідно до таких типових освітніх програм: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 </a:t>
            </a:r>
            <a:r>
              <a:rPr lang="uk-UA" sz="2400" b="1" i="1" dirty="0">
                <a:solidFill>
                  <a:srgbClr val="00B050"/>
                </a:solidFill>
              </a:rPr>
              <a:t>«Типова освітня програма закладів загальної середньої освіти ІІ ступеня», 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затверджена </a:t>
            </a:r>
            <a:r>
              <a:rPr lang="uk-UA" sz="2400" b="1" i="1" dirty="0">
                <a:solidFill>
                  <a:srgbClr val="3333CC"/>
                </a:solidFill>
              </a:rPr>
              <a:t>наказом МОН від 20.04.2018 № 405; </a:t>
            </a:r>
          </a:p>
          <a:p>
            <a:pPr algn="ctr"/>
            <a:r>
              <a:rPr lang="uk-UA" sz="2400" b="1" i="1" dirty="0">
                <a:solidFill>
                  <a:srgbClr val="00B050"/>
                </a:solidFill>
              </a:rPr>
              <a:t>«Типова освітня програма закладів загальної середньої освіти ІІІ ступеня»,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 затверджена </a:t>
            </a:r>
            <a:r>
              <a:rPr lang="uk-UA" sz="2400" b="1" i="1" dirty="0">
                <a:solidFill>
                  <a:srgbClr val="3333CC"/>
                </a:solidFill>
              </a:rPr>
              <a:t>наказом МОН від 20.04.2018 № 408 (у редакції наказу МОН від 28.11.2019 .№1493 зі змінами, внесеними наказом МОН від 31.03.2020 № 464). </a:t>
            </a:r>
          </a:p>
        </p:txBody>
      </p:sp>
      <p:pic>
        <p:nvPicPr>
          <p:cNvPr id="18441" name="Picture 9" descr="1497356962_portf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802" y="5214712"/>
            <a:ext cx="2480662" cy="144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85" y="5214712"/>
            <a:ext cx="2760117" cy="14466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765" y="5214712"/>
            <a:ext cx="2542379" cy="14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3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79512" y="-5417"/>
            <a:ext cx="896448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             У 2021/2022 </a:t>
            </a:r>
            <a:r>
              <a:rPr lang="ru-RU" sz="2600" b="1" i="1" dirty="0" err="1">
                <a:solidFill>
                  <a:schemeClr val="accent6">
                    <a:lumMod val="75000"/>
                  </a:schemeClr>
                </a:solidFill>
              </a:rPr>
              <a:t>навчальному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b="1" i="1" dirty="0" err="1">
                <a:solidFill>
                  <a:schemeClr val="accent6">
                    <a:lumMod val="75000"/>
                  </a:schemeClr>
                </a:solidFill>
              </a:rPr>
              <a:t>році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b="1" i="1" dirty="0" err="1">
                <a:solidFill>
                  <a:schemeClr val="accent6">
                    <a:lumMod val="75000"/>
                  </a:schemeClr>
                </a:solidFill>
              </a:rPr>
              <a:t>вивчення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 математики у закладах </a:t>
            </a:r>
            <a:r>
              <a:rPr lang="ru-RU" sz="2600" b="1" i="1" dirty="0" err="1">
                <a:solidFill>
                  <a:schemeClr val="accent6">
                    <a:lumMod val="75000"/>
                  </a:schemeClr>
                </a:solidFill>
              </a:rPr>
              <a:t>загальної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b="1" i="1" dirty="0" err="1">
                <a:solidFill>
                  <a:schemeClr val="accent6">
                    <a:lumMod val="75000"/>
                  </a:schemeClr>
                </a:solidFill>
              </a:rPr>
              <a:t>середньої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b="1" i="1" dirty="0" err="1">
                <a:solidFill>
                  <a:schemeClr val="accent6">
                    <a:lumMod val="75000"/>
                  </a:schemeClr>
                </a:solidFill>
              </a:rPr>
              <a:t>освіти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600" b="1" i="1" dirty="0" err="1">
                <a:solidFill>
                  <a:schemeClr val="accent6">
                    <a:lumMod val="75000"/>
                  </a:schemeClr>
                </a:solidFill>
              </a:rPr>
              <a:t>Міністерством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b="1" i="1" dirty="0" err="1">
                <a:solidFill>
                  <a:schemeClr val="accent6">
                    <a:lumMod val="75000"/>
                  </a:schemeClr>
                </a:solidFill>
              </a:rPr>
              <a:t>освіти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 і науки </a:t>
            </a:r>
            <a:r>
              <a:rPr lang="ru-RU" sz="2600" b="1" i="1" dirty="0" err="1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 рекомендовано </a:t>
            </a:r>
            <a:r>
              <a:rPr lang="ru-RU" sz="2600" b="1" i="1" dirty="0" err="1">
                <a:solidFill>
                  <a:schemeClr val="accent6">
                    <a:lumMod val="75000"/>
                  </a:schemeClr>
                </a:solidFill>
              </a:rPr>
              <a:t>здійснювати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 за такими </a:t>
            </a:r>
            <a:r>
              <a:rPr lang="ru-RU" sz="2600" b="1" i="1" dirty="0" err="1">
                <a:solidFill>
                  <a:schemeClr val="accent6">
                    <a:lumMod val="75000"/>
                  </a:schemeClr>
                </a:solidFill>
              </a:rPr>
              <a:t>програмами</a:t>
            </a:r>
            <a:endParaRPr lang="ru-RU" sz="2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sz="2400" b="1" i="1" dirty="0">
                <a:solidFill>
                  <a:srgbClr val="3333CC"/>
                </a:solidFill>
              </a:rPr>
              <a:t>(</a:t>
            </a:r>
            <a:r>
              <a:rPr lang="ru-RU" sz="2400" b="1" i="1" dirty="0">
                <a:solidFill>
                  <a:srgbClr val="3333CC"/>
                </a:solidFill>
                <a:hlinkClick r:id="rId3"/>
              </a:rPr>
              <a:t>http://iitzo.gov.ua/serednya-osvita-navchalni-prohramy/</a:t>
            </a:r>
            <a:r>
              <a:rPr lang="ru-RU" sz="2400" b="1" i="1" dirty="0">
                <a:solidFill>
                  <a:srgbClr val="3333CC"/>
                </a:solidFill>
              </a:rPr>
              <a:t>):</a:t>
            </a:r>
          </a:p>
          <a:p>
            <a:pPr lvl="0"/>
            <a:r>
              <a:rPr lang="ru-RU" sz="2600" b="1" i="1" dirty="0">
                <a:solidFill>
                  <a:srgbClr val="3333CC"/>
                </a:solidFill>
              </a:rPr>
              <a:t>-5-9 </a:t>
            </a:r>
            <a:r>
              <a:rPr lang="ru-RU" sz="2600" b="1" i="1" dirty="0" err="1">
                <a:solidFill>
                  <a:srgbClr val="3333CC"/>
                </a:solidFill>
              </a:rPr>
              <a:t>класи</a:t>
            </a:r>
            <a:r>
              <a:rPr lang="ru-RU" sz="2600" b="1" i="1" dirty="0">
                <a:solidFill>
                  <a:srgbClr val="3333CC"/>
                </a:solidFill>
              </a:rPr>
              <a:t> </a:t>
            </a:r>
            <a:r>
              <a:rPr lang="ru-RU" sz="2600" b="1" i="1" dirty="0">
                <a:solidFill>
                  <a:srgbClr val="0070C0"/>
                </a:solidFill>
              </a:rPr>
              <a:t>– </a:t>
            </a:r>
            <a:r>
              <a:rPr lang="ru-RU" sz="2600" b="1" i="1" dirty="0" err="1">
                <a:solidFill>
                  <a:srgbClr val="0070C0"/>
                </a:solidFill>
              </a:rPr>
              <a:t>Програма</a:t>
            </a:r>
            <a:r>
              <a:rPr lang="ru-RU" sz="2600" b="1" i="1" dirty="0">
                <a:solidFill>
                  <a:srgbClr val="0070C0"/>
                </a:solidFill>
              </a:rPr>
              <a:t> для </a:t>
            </a:r>
            <a:r>
              <a:rPr lang="ru-RU" sz="2600" b="1" i="1" dirty="0" err="1">
                <a:solidFill>
                  <a:srgbClr val="0070C0"/>
                </a:solidFill>
              </a:rPr>
              <a:t>загальноосвітніх</a:t>
            </a:r>
            <a:r>
              <a:rPr lang="ru-RU" sz="2600" b="1" i="1" dirty="0">
                <a:solidFill>
                  <a:srgbClr val="0070C0"/>
                </a:solidFill>
              </a:rPr>
              <a:t> </a:t>
            </a:r>
            <a:r>
              <a:rPr lang="ru-RU" sz="2600" b="1" i="1" dirty="0" err="1">
                <a:solidFill>
                  <a:srgbClr val="0070C0"/>
                </a:solidFill>
              </a:rPr>
              <a:t>навчальних</a:t>
            </a:r>
            <a:r>
              <a:rPr lang="ru-RU" sz="2600" b="1" i="1" dirty="0">
                <a:solidFill>
                  <a:srgbClr val="0070C0"/>
                </a:solidFill>
              </a:rPr>
              <a:t> </a:t>
            </a:r>
            <a:r>
              <a:rPr lang="ru-RU" sz="2600" b="1" i="1" dirty="0" err="1">
                <a:solidFill>
                  <a:srgbClr val="0070C0"/>
                </a:solidFill>
              </a:rPr>
              <a:t>закладів</a:t>
            </a:r>
            <a:r>
              <a:rPr lang="ru-RU" sz="2600" b="1" i="1" dirty="0">
                <a:solidFill>
                  <a:srgbClr val="0070C0"/>
                </a:solidFill>
              </a:rPr>
              <a:t>   “Математика. 5- 9кл”   </a:t>
            </a:r>
            <a:r>
              <a:rPr lang="ru-RU" sz="2600" b="1" i="1" dirty="0" err="1">
                <a:solidFill>
                  <a:srgbClr val="0070C0"/>
                </a:solidFill>
              </a:rPr>
              <a:t>затверджена</a:t>
            </a:r>
            <a:r>
              <a:rPr lang="ru-RU" sz="2600" b="1" i="1" dirty="0">
                <a:solidFill>
                  <a:srgbClr val="0070C0"/>
                </a:solidFill>
              </a:rPr>
              <a:t>  </a:t>
            </a:r>
            <a:r>
              <a:rPr lang="ru-RU" sz="2600" b="1" i="1" dirty="0">
                <a:solidFill>
                  <a:srgbClr val="669900"/>
                </a:solidFill>
              </a:rPr>
              <a:t>наказом МОН </a:t>
            </a:r>
            <a:r>
              <a:rPr lang="ru-RU" sz="2600" b="1" i="1" dirty="0" err="1">
                <a:solidFill>
                  <a:srgbClr val="669900"/>
                </a:solidFill>
              </a:rPr>
              <a:t>України</a:t>
            </a:r>
            <a:r>
              <a:rPr lang="ru-RU" sz="2600" b="1" i="1" dirty="0">
                <a:solidFill>
                  <a:srgbClr val="669900"/>
                </a:solidFill>
              </a:rPr>
              <a:t> </a:t>
            </a:r>
            <a:r>
              <a:rPr lang="ru-RU" sz="2600" b="1" i="1" dirty="0" err="1">
                <a:solidFill>
                  <a:srgbClr val="669900"/>
                </a:solidFill>
              </a:rPr>
              <a:t>від</a:t>
            </a:r>
            <a:r>
              <a:rPr lang="ru-RU" sz="2600" b="1" i="1" dirty="0">
                <a:solidFill>
                  <a:srgbClr val="669900"/>
                </a:solidFill>
              </a:rPr>
              <a:t> 07.06.2017 № 804 “Про </a:t>
            </a:r>
            <a:r>
              <a:rPr lang="ru-RU" sz="2600" b="1" i="1" dirty="0" err="1">
                <a:solidFill>
                  <a:srgbClr val="669900"/>
                </a:solidFill>
              </a:rPr>
              <a:t>оновлені</a:t>
            </a:r>
            <a:r>
              <a:rPr lang="ru-RU" sz="2600" b="1" i="1" dirty="0">
                <a:solidFill>
                  <a:srgbClr val="669900"/>
                </a:solidFill>
              </a:rPr>
              <a:t> </a:t>
            </a:r>
            <a:r>
              <a:rPr lang="ru-RU" sz="2600" b="1" i="1" dirty="0" err="1">
                <a:solidFill>
                  <a:srgbClr val="669900"/>
                </a:solidFill>
              </a:rPr>
              <a:t>навчальні</a:t>
            </a:r>
            <a:r>
              <a:rPr lang="ru-RU" sz="2600" b="1" i="1" dirty="0">
                <a:solidFill>
                  <a:srgbClr val="669900"/>
                </a:solidFill>
              </a:rPr>
              <a:t> </a:t>
            </a:r>
            <a:r>
              <a:rPr lang="ru-RU" sz="2600" b="1" i="1" dirty="0" err="1">
                <a:solidFill>
                  <a:srgbClr val="669900"/>
                </a:solidFill>
              </a:rPr>
              <a:t>програми</a:t>
            </a:r>
            <a:r>
              <a:rPr lang="ru-RU" sz="2600" b="1" i="1" dirty="0">
                <a:solidFill>
                  <a:srgbClr val="669900"/>
                </a:solidFill>
              </a:rPr>
              <a:t> для </a:t>
            </a:r>
            <a:r>
              <a:rPr lang="ru-RU" sz="2600" b="1" i="1" dirty="0" err="1">
                <a:solidFill>
                  <a:srgbClr val="669900"/>
                </a:solidFill>
              </a:rPr>
              <a:t>учнів</a:t>
            </a:r>
            <a:r>
              <a:rPr lang="ru-RU" sz="2600" b="1" i="1" dirty="0">
                <a:solidFill>
                  <a:srgbClr val="669900"/>
                </a:solidFill>
              </a:rPr>
              <a:t> 5-9 </a:t>
            </a:r>
            <a:r>
              <a:rPr lang="ru-RU" sz="2600" b="1" i="1" dirty="0" err="1">
                <a:solidFill>
                  <a:srgbClr val="669900"/>
                </a:solidFill>
              </a:rPr>
              <a:t>класів</a:t>
            </a:r>
            <a:r>
              <a:rPr lang="ru-RU" sz="2600" b="1" i="1" dirty="0">
                <a:solidFill>
                  <a:srgbClr val="669900"/>
                </a:solidFill>
              </a:rPr>
              <a:t> </a:t>
            </a:r>
            <a:r>
              <a:rPr lang="ru-RU" sz="2600" b="1" i="1" dirty="0" err="1">
                <a:solidFill>
                  <a:srgbClr val="669900"/>
                </a:solidFill>
              </a:rPr>
              <a:t>загальноосвітніх</a:t>
            </a:r>
            <a:r>
              <a:rPr lang="ru-RU" sz="2600" b="1" i="1" dirty="0">
                <a:solidFill>
                  <a:srgbClr val="669900"/>
                </a:solidFill>
              </a:rPr>
              <a:t> </a:t>
            </a:r>
            <a:r>
              <a:rPr lang="ru-RU" sz="2600" b="1" i="1" dirty="0" err="1">
                <a:solidFill>
                  <a:srgbClr val="669900"/>
                </a:solidFill>
              </a:rPr>
              <a:t>навчальних</a:t>
            </a:r>
            <a:r>
              <a:rPr lang="ru-RU" sz="2600" b="1" i="1" dirty="0">
                <a:solidFill>
                  <a:srgbClr val="669900"/>
                </a:solidFill>
              </a:rPr>
              <a:t> </a:t>
            </a:r>
            <a:r>
              <a:rPr lang="ru-RU" sz="2600" b="1" i="1" dirty="0" err="1">
                <a:solidFill>
                  <a:srgbClr val="669900"/>
                </a:solidFill>
              </a:rPr>
              <a:t>закладів</a:t>
            </a:r>
            <a:r>
              <a:rPr lang="ru-RU" sz="2600" b="1" i="1" dirty="0">
                <a:solidFill>
                  <a:srgbClr val="669900"/>
                </a:solidFill>
              </a:rPr>
              <a:t> ”;</a:t>
            </a:r>
            <a:br>
              <a:rPr lang="ru-RU" sz="2600" b="1" i="1" dirty="0">
                <a:solidFill>
                  <a:srgbClr val="669900"/>
                </a:solidFill>
              </a:rPr>
            </a:br>
            <a:r>
              <a:rPr lang="ru-RU" sz="2600" b="1" i="1" dirty="0">
                <a:solidFill>
                  <a:srgbClr val="3333CC"/>
                </a:solidFill>
              </a:rPr>
              <a:t>-8-9 </a:t>
            </a:r>
            <a:r>
              <a:rPr lang="ru-RU" sz="2600" b="1" i="1" dirty="0" err="1">
                <a:solidFill>
                  <a:srgbClr val="3333CC"/>
                </a:solidFill>
              </a:rPr>
              <a:t>класи</a:t>
            </a:r>
            <a:r>
              <a:rPr lang="ru-RU" sz="2600" b="1" i="1" dirty="0">
                <a:solidFill>
                  <a:srgbClr val="3333CC"/>
                </a:solidFill>
              </a:rPr>
              <a:t> </a:t>
            </a:r>
            <a:r>
              <a:rPr lang="ru-RU" sz="2600" b="1" i="1" dirty="0">
                <a:solidFill>
                  <a:srgbClr val="0070C0"/>
                </a:solidFill>
              </a:rPr>
              <a:t>(</a:t>
            </a:r>
            <a:r>
              <a:rPr lang="ru-RU" sz="2600" b="1" i="1" dirty="0" err="1">
                <a:solidFill>
                  <a:srgbClr val="0070C0"/>
                </a:solidFill>
              </a:rPr>
              <a:t>поглиблене</a:t>
            </a:r>
            <a:r>
              <a:rPr lang="ru-RU" sz="2600" b="1" i="1" dirty="0">
                <a:solidFill>
                  <a:srgbClr val="0070C0"/>
                </a:solidFill>
              </a:rPr>
              <a:t> </a:t>
            </a:r>
            <a:r>
              <a:rPr lang="ru-RU" sz="2600" b="1" i="1" dirty="0" err="1">
                <a:solidFill>
                  <a:srgbClr val="0070C0"/>
                </a:solidFill>
              </a:rPr>
              <a:t>вивчення</a:t>
            </a:r>
            <a:r>
              <a:rPr lang="ru-RU" sz="2600" b="1" i="1" dirty="0">
                <a:solidFill>
                  <a:srgbClr val="0070C0"/>
                </a:solidFill>
              </a:rPr>
              <a:t>) – </a:t>
            </a:r>
            <a:r>
              <a:rPr lang="ru-RU" sz="2600" b="1" i="1" dirty="0" err="1">
                <a:solidFill>
                  <a:srgbClr val="0070C0"/>
                </a:solidFill>
              </a:rPr>
              <a:t>Навчальна</a:t>
            </a:r>
            <a:r>
              <a:rPr lang="ru-RU" sz="2600" b="1" i="1" dirty="0">
                <a:solidFill>
                  <a:srgbClr val="0070C0"/>
                </a:solidFill>
              </a:rPr>
              <a:t> </a:t>
            </a:r>
            <a:r>
              <a:rPr lang="ru-RU" sz="2600" b="1" i="1" dirty="0" err="1">
                <a:solidFill>
                  <a:srgbClr val="0070C0"/>
                </a:solidFill>
              </a:rPr>
              <a:t>програма</a:t>
            </a:r>
            <a:r>
              <a:rPr lang="ru-RU" sz="2600" b="1" i="1" dirty="0">
                <a:solidFill>
                  <a:srgbClr val="0070C0"/>
                </a:solidFill>
              </a:rPr>
              <a:t> </a:t>
            </a:r>
            <a:r>
              <a:rPr lang="ru-RU" sz="2600" b="1" i="1" dirty="0" err="1">
                <a:solidFill>
                  <a:srgbClr val="0070C0"/>
                </a:solidFill>
              </a:rPr>
              <a:t>поглибленого</a:t>
            </a:r>
            <a:r>
              <a:rPr lang="ru-RU" sz="2600" b="1" i="1" dirty="0">
                <a:solidFill>
                  <a:srgbClr val="0070C0"/>
                </a:solidFill>
              </a:rPr>
              <a:t> </a:t>
            </a:r>
            <a:r>
              <a:rPr lang="ru-RU" sz="2600" b="1" i="1" dirty="0" err="1">
                <a:solidFill>
                  <a:srgbClr val="0070C0"/>
                </a:solidFill>
              </a:rPr>
              <a:t>вивчення</a:t>
            </a:r>
            <a:r>
              <a:rPr lang="ru-RU" sz="2600" b="1" i="1" dirty="0">
                <a:solidFill>
                  <a:srgbClr val="0070C0"/>
                </a:solidFill>
              </a:rPr>
              <a:t> у 8-9 </a:t>
            </a:r>
            <a:r>
              <a:rPr lang="ru-RU" sz="2600" b="1" i="1" dirty="0" err="1">
                <a:solidFill>
                  <a:srgbClr val="0070C0"/>
                </a:solidFill>
              </a:rPr>
              <a:t>класах</a:t>
            </a:r>
            <a:r>
              <a:rPr lang="ru-RU" sz="2600" b="1" i="1" dirty="0">
                <a:solidFill>
                  <a:srgbClr val="0070C0"/>
                </a:solidFill>
              </a:rPr>
              <a:t> </a:t>
            </a:r>
            <a:r>
              <a:rPr lang="ru-RU" sz="2600" b="1" i="1" dirty="0" err="1">
                <a:solidFill>
                  <a:srgbClr val="0070C0"/>
                </a:solidFill>
              </a:rPr>
              <a:t>загальноосвітніх</a:t>
            </a:r>
            <a:r>
              <a:rPr lang="ru-RU" sz="2600" b="1" i="1" dirty="0">
                <a:solidFill>
                  <a:srgbClr val="0070C0"/>
                </a:solidFill>
              </a:rPr>
              <a:t> </a:t>
            </a:r>
            <a:r>
              <a:rPr lang="ru-RU" sz="2600" b="1" i="1" dirty="0" err="1">
                <a:solidFill>
                  <a:srgbClr val="0070C0"/>
                </a:solidFill>
              </a:rPr>
              <a:t>навчальних</a:t>
            </a:r>
            <a:r>
              <a:rPr lang="ru-RU" sz="2600" b="1" i="1" dirty="0">
                <a:solidFill>
                  <a:srgbClr val="0070C0"/>
                </a:solidFill>
              </a:rPr>
              <a:t> </a:t>
            </a:r>
            <a:r>
              <a:rPr lang="ru-RU" sz="2600" b="1" i="1" dirty="0" err="1">
                <a:solidFill>
                  <a:srgbClr val="0070C0"/>
                </a:solidFill>
              </a:rPr>
              <a:t>закладів</a:t>
            </a:r>
            <a:r>
              <a:rPr lang="ru-RU" sz="2600" b="1" i="1" dirty="0">
                <a:solidFill>
                  <a:srgbClr val="0070C0"/>
                </a:solidFill>
              </a:rPr>
              <a:t>»,  </a:t>
            </a:r>
            <a:r>
              <a:rPr lang="ru-RU" sz="2600" b="1" i="1" dirty="0" err="1">
                <a:solidFill>
                  <a:srgbClr val="0070C0"/>
                </a:solidFill>
              </a:rPr>
              <a:t>затверджена</a:t>
            </a:r>
            <a:r>
              <a:rPr lang="ru-RU" sz="2600" b="1" i="1" dirty="0">
                <a:solidFill>
                  <a:srgbClr val="0070C0"/>
                </a:solidFill>
              </a:rPr>
              <a:t> </a:t>
            </a:r>
            <a:r>
              <a:rPr lang="ru-RU" sz="2600" b="1" i="1" dirty="0">
                <a:solidFill>
                  <a:srgbClr val="669900"/>
                </a:solidFill>
              </a:rPr>
              <a:t> наказом МОН </a:t>
            </a:r>
            <a:r>
              <a:rPr lang="ru-RU" sz="2600" b="1" i="1" dirty="0" err="1">
                <a:solidFill>
                  <a:srgbClr val="669900"/>
                </a:solidFill>
              </a:rPr>
              <a:t>України</a:t>
            </a:r>
            <a:r>
              <a:rPr lang="ru-RU" sz="2600" b="1" i="1" dirty="0">
                <a:solidFill>
                  <a:srgbClr val="669900"/>
                </a:solidFill>
              </a:rPr>
              <a:t> </a:t>
            </a:r>
          </a:p>
          <a:p>
            <a:pPr lvl="0"/>
            <a:r>
              <a:rPr lang="ru-RU" sz="2600" b="1" i="1" dirty="0" err="1">
                <a:solidFill>
                  <a:srgbClr val="669900"/>
                </a:solidFill>
              </a:rPr>
              <a:t>від</a:t>
            </a:r>
            <a:r>
              <a:rPr lang="ru-RU" sz="2600" b="1" i="1" dirty="0">
                <a:solidFill>
                  <a:srgbClr val="669900"/>
                </a:solidFill>
              </a:rPr>
              <a:t> 17.07.2013 № 983;</a:t>
            </a:r>
          </a:p>
        </p:txBody>
      </p:sp>
    </p:spTree>
    <p:extLst>
      <p:ext uri="{BB962C8B-B14F-4D97-AF65-F5344CB8AC3E}">
        <p14:creationId xmlns:p14="http://schemas.microsoft.com/office/powerpoint/2010/main" val="106404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413" y="404813"/>
            <a:ext cx="6502400" cy="1584325"/>
          </a:xfrm>
        </p:spPr>
        <p:txBody>
          <a:bodyPr>
            <a:noAutofit/>
          </a:bodyPr>
          <a:lstStyle/>
          <a:p>
            <a:r>
              <a:rPr lang="uk-UA" sz="3200" b="1" i="1">
                <a:solidFill>
                  <a:srgbClr val="0070C0"/>
                </a:solidFill>
              </a:rPr>
              <a:t>Розподіл годин на тиждень для вивчення освітньої галузі «Математика»</a:t>
            </a:r>
            <a:br>
              <a:rPr lang="uk-UA" sz="3200" b="1" i="1">
                <a:solidFill>
                  <a:srgbClr val="0070C0"/>
                </a:solidFill>
              </a:rPr>
            </a:br>
            <a:endParaRPr lang="ru-RU" sz="3200" b="1" i="1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\Desktop\school_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0" y="-1"/>
            <a:ext cx="2553970" cy="1700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Rectangle 6"/>
          <p:cNvSpPr>
            <a:spLocks/>
          </p:cNvSpPr>
          <p:nvPr/>
        </p:nvSpPr>
        <p:spPr bwMode="auto">
          <a:xfrm>
            <a:off x="457200" y="1700213"/>
            <a:ext cx="8291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3200" u="sng">
                <a:solidFill>
                  <a:srgbClr val="002060"/>
                </a:solidFill>
              </a:rPr>
              <a:t>Заклади загальної середньої освіти</a:t>
            </a:r>
            <a:endParaRPr lang="en-US" sz="3200" u="sng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07000"/>
              </a:lnSpc>
            </a:pPr>
            <a:r>
              <a:rPr lang="uk-UA" sz="600" b="1">
                <a:solidFill>
                  <a:srgbClr val="FFFFFF"/>
                </a:solidFill>
                <a:latin typeface="Calibri" pitchFamily="34" charset="0"/>
              </a:rPr>
              <a:t>				</a:t>
            </a:r>
          </a:p>
          <a:p>
            <a:pPr marL="342900" indent="-342900" algn="just">
              <a:lnSpc>
                <a:spcPct val="107000"/>
              </a:lnSpc>
            </a:pPr>
            <a:r>
              <a:rPr lang="uk-UA" sz="6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6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9463" name="Group 7"/>
          <p:cNvGraphicFramePr>
            <a:graphicFrameLocks noGrp="1"/>
          </p:cNvGraphicFramePr>
          <p:nvPr/>
        </p:nvGraphicFramePr>
        <p:xfrm>
          <a:off x="468313" y="2565400"/>
          <a:ext cx="8218487" cy="3887790"/>
        </p:xfrm>
        <a:graphic>
          <a:graphicData uri="http://schemas.openxmlformats.org/drawingml/2006/table">
            <a:tbl>
              <a:tblPr/>
              <a:tblGrid>
                <a:gridCol w="194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883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Предмет 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Кількість годин на тиждень у класах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клас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клас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 клас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 клас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 клас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Математика 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Алгебра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Геометрія 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07504" y="260350"/>
            <a:ext cx="9036496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kumimoji="0" lang="ru-RU" sz="26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</a:t>
            </a:r>
            <a:r>
              <a:rPr lang="en-US" sz="2600" b="1" i="1" dirty="0">
                <a:solidFill>
                  <a:srgbClr val="F79646">
                    <a:lumMod val="75000"/>
                  </a:srgbClr>
                </a:solidFill>
              </a:rPr>
              <a:t>10-11i </a:t>
            </a:r>
            <a:r>
              <a:rPr lang="ru-RU" sz="2600" b="1" i="1" dirty="0" err="1">
                <a:solidFill>
                  <a:srgbClr val="F79646">
                    <a:lumMod val="75000"/>
                  </a:srgbClr>
                </a:solidFill>
              </a:rPr>
              <a:t>класи</a:t>
            </a:r>
            <a:r>
              <a:rPr lang="ru-RU" sz="2600" b="1" i="1" dirty="0">
                <a:solidFill>
                  <a:srgbClr val="F79646">
                    <a:lumMod val="75000"/>
                  </a:srgbClr>
                </a:solidFill>
              </a:rPr>
              <a:t>: </a:t>
            </a:r>
          </a:p>
          <a:p>
            <a:pPr lvl="0"/>
            <a:r>
              <a:rPr lang="en-US" sz="2400" b="1" i="1" dirty="0">
                <a:solidFill>
                  <a:srgbClr val="F79646">
                    <a:lumMod val="75000"/>
                  </a:srgbClr>
                </a:solidFill>
              </a:rPr>
              <a:t>(http://iitzo.gov.ua/serednya-osvita-navchalni-prohramy/):</a:t>
            </a:r>
          </a:p>
          <a:p>
            <a:pPr lvl="0" algn="ctr"/>
            <a:r>
              <a:rPr lang="ru-RU" sz="2600" b="1" i="1" dirty="0">
                <a:solidFill>
                  <a:srgbClr val="3333CC"/>
                </a:solidFill>
              </a:rPr>
              <a:t>       </a:t>
            </a:r>
            <a:r>
              <a:rPr lang="ru-RU" sz="2600" b="1" i="1" dirty="0" err="1">
                <a:solidFill>
                  <a:srgbClr val="3333CC"/>
                </a:solidFill>
              </a:rPr>
              <a:t>Навчальні</a:t>
            </a:r>
            <a:r>
              <a:rPr lang="ru-RU" sz="2600" b="1" i="1" dirty="0">
                <a:solidFill>
                  <a:srgbClr val="3333CC"/>
                </a:solidFill>
              </a:rPr>
              <a:t> </a:t>
            </a:r>
            <a:r>
              <a:rPr lang="ru-RU" sz="2600" b="1" i="1" dirty="0" err="1">
                <a:solidFill>
                  <a:srgbClr val="3333CC"/>
                </a:solidFill>
              </a:rPr>
              <a:t>програми</a:t>
            </a:r>
            <a:r>
              <a:rPr lang="ru-RU" sz="2600" b="1" i="1" dirty="0">
                <a:solidFill>
                  <a:srgbClr val="3333CC"/>
                </a:solidFill>
              </a:rPr>
              <a:t> для </a:t>
            </a:r>
            <a:r>
              <a:rPr lang="ru-RU" sz="2600" b="1" i="1" dirty="0" err="1">
                <a:solidFill>
                  <a:srgbClr val="3333CC"/>
                </a:solidFill>
              </a:rPr>
              <a:t>загальноосвітніх</a:t>
            </a:r>
            <a:r>
              <a:rPr lang="ru-RU" sz="2600" b="1" i="1" dirty="0">
                <a:solidFill>
                  <a:srgbClr val="3333CC"/>
                </a:solidFill>
              </a:rPr>
              <a:t> </a:t>
            </a:r>
            <a:r>
              <a:rPr lang="ru-RU" sz="2600" b="1" i="1" dirty="0" err="1">
                <a:solidFill>
                  <a:srgbClr val="3333CC"/>
                </a:solidFill>
              </a:rPr>
              <a:t>навчальних</a:t>
            </a:r>
            <a:r>
              <a:rPr lang="ru-RU" sz="2600" b="1" i="1" dirty="0">
                <a:solidFill>
                  <a:srgbClr val="3333CC"/>
                </a:solidFill>
              </a:rPr>
              <a:t> </a:t>
            </a:r>
            <a:r>
              <a:rPr lang="ru-RU" sz="2600" b="1" i="1" dirty="0" err="1">
                <a:solidFill>
                  <a:srgbClr val="3333CC"/>
                </a:solidFill>
              </a:rPr>
              <a:t>закладів</a:t>
            </a:r>
            <a:r>
              <a:rPr lang="ru-RU" sz="2600" b="1" i="1" dirty="0">
                <a:solidFill>
                  <a:srgbClr val="3333CC"/>
                </a:solidFill>
              </a:rPr>
              <a:t>: «Математика (Алгебра і початки </a:t>
            </a:r>
            <a:r>
              <a:rPr lang="ru-RU" sz="2600" b="1" i="1" dirty="0" err="1">
                <a:solidFill>
                  <a:srgbClr val="3333CC"/>
                </a:solidFill>
              </a:rPr>
              <a:t>аналізу</a:t>
            </a:r>
            <a:r>
              <a:rPr lang="ru-RU" sz="2600" b="1" i="1" dirty="0">
                <a:solidFill>
                  <a:srgbClr val="3333CC"/>
                </a:solidFill>
              </a:rPr>
              <a:t>, </a:t>
            </a:r>
            <a:r>
              <a:rPr lang="ru-RU" sz="2600" b="1" i="1" dirty="0" err="1">
                <a:solidFill>
                  <a:srgbClr val="3333CC"/>
                </a:solidFill>
              </a:rPr>
              <a:t>геометрія</a:t>
            </a:r>
            <a:r>
              <a:rPr lang="ru-RU" sz="2600" b="1" i="1" dirty="0">
                <a:solidFill>
                  <a:srgbClr val="3333CC"/>
                </a:solidFill>
              </a:rPr>
              <a:t>. 10-11класи. </a:t>
            </a:r>
            <a:r>
              <a:rPr lang="ru-RU" sz="2600" b="1" i="1" dirty="0" err="1">
                <a:solidFill>
                  <a:srgbClr val="3333CC"/>
                </a:solidFill>
              </a:rPr>
              <a:t>Рівень</a:t>
            </a:r>
            <a:r>
              <a:rPr lang="ru-RU" sz="2600" b="1" i="1" dirty="0">
                <a:solidFill>
                  <a:srgbClr val="3333CC"/>
                </a:solidFill>
              </a:rPr>
              <a:t> стандарту»; «Алгебра і початки </a:t>
            </a:r>
            <a:r>
              <a:rPr lang="ru-RU" sz="2600" b="1" i="1" dirty="0" err="1">
                <a:solidFill>
                  <a:srgbClr val="3333CC"/>
                </a:solidFill>
              </a:rPr>
              <a:t>аналізу</a:t>
            </a:r>
            <a:r>
              <a:rPr lang="ru-RU" sz="2600" b="1" i="1" dirty="0">
                <a:solidFill>
                  <a:srgbClr val="3333CC"/>
                </a:solidFill>
              </a:rPr>
              <a:t> 10-11класи. </a:t>
            </a:r>
            <a:r>
              <a:rPr lang="ru-RU" sz="2600" b="1" i="1" dirty="0" err="1">
                <a:solidFill>
                  <a:srgbClr val="3333CC"/>
                </a:solidFill>
              </a:rPr>
              <a:t>Профільний</a:t>
            </a:r>
            <a:r>
              <a:rPr lang="ru-RU" sz="2600" b="1" i="1" dirty="0">
                <a:solidFill>
                  <a:srgbClr val="3333CC"/>
                </a:solidFill>
              </a:rPr>
              <a:t> </a:t>
            </a:r>
            <a:r>
              <a:rPr lang="ru-RU" sz="2600" b="1" i="1" dirty="0" err="1">
                <a:solidFill>
                  <a:srgbClr val="3333CC"/>
                </a:solidFill>
              </a:rPr>
              <a:t>рівень</a:t>
            </a:r>
            <a:r>
              <a:rPr lang="ru-RU" sz="2600" b="1" i="1" dirty="0">
                <a:solidFill>
                  <a:srgbClr val="3333CC"/>
                </a:solidFill>
              </a:rPr>
              <a:t>»; «</a:t>
            </a:r>
            <a:r>
              <a:rPr lang="ru-RU" sz="2600" b="1" i="1" dirty="0" err="1">
                <a:solidFill>
                  <a:srgbClr val="3333CC"/>
                </a:solidFill>
              </a:rPr>
              <a:t>Геометрія</a:t>
            </a:r>
            <a:r>
              <a:rPr lang="ru-RU" sz="2600" b="1" i="1" dirty="0">
                <a:solidFill>
                  <a:srgbClr val="3333CC"/>
                </a:solidFill>
              </a:rPr>
              <a:t>. </a:t>
            </a:r>
            <a:r>
              <a:rPr lang="ru-RU" sz="2600" b="1" i="1" dirty="0" err="1">
                <a:solidFill>
                  <a:srgbClr val="3333CC"/>
                </a:solidFill>
              </a:rPr>
              <a:t>Профільний</a:t>
            </a:r>
            <a:r>
              <a:rPr lang="ru-RU" sz="2600" b="1" i="1" dirty="0">
                <a:solidFill>
                  <a:srgbClr val="3333CC"/>
                </a:solidFill>
              </a:rPr>
              <a:t> </a:t>
            </a:r>
            <a:r>
              <a:rPr lang="ru-RU" sz="2600" b="1" i="1" dirty="0" err="1">
                <a:solidFill>
                  <a:srgbClr val="3333CC"/>
                </a:solidFill>
              </a:rPr>
              <a:t>рівень</a:t>
            </a:r>
            <a:r>
              <a:rPr lang="ru-RU" sz="2600" b="1" i="1" dirty="0">
                <a:solidFill>
                  <a:srgbClr val="3333CC"/>
                </a:solidFill>
              </a:rPr>
              <a:t>»,«Алгебра і початки </a:t>
            </a:r>
            <a:r>
              <a:rPr lang="ru-RU" sz="2600" b="1" i="1" dirty="0" err="1">
                <a:solidFill>
                  <a:srgbClr val="3333CC"/>
                </a:solidFill>
              </a:rPr>
              <a:t>аналізу</a:t>
            </a:r>
            <a:r>
              <a:rPr lang="ru-RU" sz="2600" b="1" i="1" dirty="0">
                <a:solidFill>
                  <a:srgbClr val="3333CC"/>
                </a:solidFill>
              </a:rPr>
              <a:t> 10-11класи. </a:t>
            </a:r>
            <a:r>
              <a:rPr lang="ru-RU" sz="2600" b="1" i="1" dirty="0" err="1">
                <a:solidFill>
                  <a:srgbClr val="3333CC"/>
                </a:solidFill>
              </a:rPr>
              <a:t>Профільний</a:t>
            </a:r>
            <a:r>
              <a:rPr lang="ru-RU" sz="2600" b="1" i="1" dirty="0">
                <a:solidFill>
                  <a:srgbClr val="3333CC"/>
                </a:solidFill>
              </a:rPr>
              <a:t> </a:t>
            </a:r>
            <a:r>
              <a:rPr lang="ru-RU" sz="2600" b="1" i="1" dirty="0" err="1">
                <a:solidFill>
                  <a:srgbClr val="3333CC"/>
                </a:solidFill>
              </a:rPr>
              <a:t>рівень</a:t>
            </a:r>
            <a:r>
              <a:rPr lang="ru-RU" sz="2600" b="1" i="1" dirty="0">
                <a:solidFill>
                  <a:srgbClr val="3333CC"/>
                </a:solidFill>
              </a:rPr>
              <a:t> (початок </a:t>
            </a:r>
            <a:r>
              <a:rPr lang="ru-RU" sz="2600" b="1" i="1" dirty="0" err="1">
                <a:solidFill>
                  <a:srgbClr val="3333CC"/>
                </a:solidFill>
              </a:rPr>
              <a:t>вивчення</a:t>
            </a:r>
            <a:r>
              <a:rPr lang="ru-RU" sz="2600" b="1" i="1" dirty="0">
                <a:solidFill>
                  <a:srgbClr val="3333CC"/>
                </a:solidFill>
              </a:rPr>
              <a:t> на </a:t>
            </a:r>
            <a:r>
              <a:rPr lang="ru-RU" sz="2600" b="1" i="1" dirty="0" err="1">
                <a:solidFill>
                  <a:srgbClr val="3333CC"/>
                </a:solidFill>
              </a:rPr>
              <a:t>поглибленому</a:t>
            </a:r>
            <a:r>
              <a:rPr lang="ru-RU" sz="2600" b="1" i="1" dirty="0">
                <a:solidFill>
                  <a:srgbClr val="3333CC"/>
                </a:solidFill>
              </a:rPr>
              <a:t> </a:t>
            </a:r>
            <a:r>
              <a:rPr lang="ru-RU" sz="2600" b="1" i="1" dirty="0" err="1">
                <a:solidFill>
                  <a:srgbClr val="3333CC"/>
                </a:solidFill>
              </a:rPr>
              <a:t>рівні</a:t>
            </a:r>
            <a:r>
              <a:rPr lang="ru-RU" sz="2600" b="1" i="1" dirty="0">
                <a:solidFill>
                  <a:srgbClr val="3333CC"/>
                </a:solidFill>
              </a:rPr>
              <a:t> з 8 </a:t>
            </a:r>
            <a:r>
              <a:rPr lang="ru-RU" sz="2600" b="1" i="1" dirty="0" err="1">
                <a:solidFill>
                  <a:srgbClr val="3333CC"/>
                </a:solidFill>
              </a:rPr>
              <a:t>класу</a:t>
            </a:r>
            <a:r>
              <a:rPr lang="ru-RU" sz="2600" b="1" i="1" dirty="0">
                <a:solidFill>
                  <a:srgbClr val="3333CC"/>
                </a:solidFill>
              </a:rPr>
              <a:t>)»; «</a:t>
            </a:r>
            <a:r>
              <a:rPr lang="ru-RU" sz="2600" b="1" i="1" dirty="0" err="1">
                <a:solidFill>
                  <a:srgbClr val="3333CC"/>
                </a:solidFill>
              </a:rPr>
              <a:t>Геометрія</a:t>
            </a:r>
            <a:r>
              <a:rPr lang="ru-RU" sz="2600" b="1" i="1" dirty="0">
                <a:solidFill>
                  <a:srgbClr val="3333CC"/>
                </a:solidFill>
              </a:rPr>
              <a:t>. </a:t>
            </a:r>
            <a:r>
              <a:rPr lang="ru-RU" sz="2600" b="1" i="1" dirty="0" err="1">
                <a:solidFill>
                  <a:srgbClr val="3333CC"/>
                </a:solidFill>
              </a:rPr>
              <a:t>Профільний</a:t>
            </a:r>
            <a:r>
              <a:rPr lang="ru-RU" sz="2600" b="1" i="1" dirty="0">
                <a:solidFill>
                  <a:srgbClr val="3333CC"/>
                </a:solidFill>
              </a:rPr>
              <a:t> </a:t>
            </a:r>
            <a:r>
              <a:rPr lang="ru-RU" sz="2600" b="1" i="1" dirty="0" err="1">
                <a:solidFill>
                  <a:srgbClr val="3333CC"/>
                </a:solidFill>
              </a:rPr>
              <a:t>рівень</a:t>
            </a:r>
            <a:r>
              <a:rPr lang="ru-RU" sz="2600" b="1" i="1" dirty="0">
                <a:solidFill>
                  <a:srgbClr val="3333CC"/>
                </a:solidFill>
              </a:rPr>
              <a:t> (початок </a:t>
            </a:r>
            <a:r>
              <a:rPr lang="ru-RU" sz="2600" b="1" i="1" dirty="0" err="1">
                <a:solidFill>
                  <a:srgbClr val="3333CC"/>
                </a:solidFill>
              </a:rPr>
              <a:t>вивчення</a:t>
            </a:r>
            <a:r>
              <a:rPr lang="ru-RU" sz="2600" b="1" i="1" dirty="0">
                <a:solidFill>
                  <a:srgbClr val="3333CC"/>
                </a:solidFill>
              </a:rPr>
              <a:t> на </a:t>
            </a:r>
            <a:r>
              <a:rPr lang="ru-RU" sz="2600" b="1" i="1" dirty="0" err="1">
                <a:solidFill>
                  <a:srgbClr val="3333CC"/>
                </a:solidFill>
              </a:rPr>
              <a:t>поглибленому</a:t>
            </a:r>
            <a:r>
              <a:rPr lang="ru-RU" sz="2600" b="1" i="1" dirty="0">
                <a:solidFill>
                  <a:srgbClr val="3333CC"/>
                </a:solidFill>
              </a:rPr>
              <a:t> </a:t>
            </a:r>
            <a:r>
              <a:rPr lang="ru-RU" sz="2600" b="1" i="1" dirty="0" err="1">
                <a:solidFill>
                  <a:srgbClr val="3333CC"/>
                </a:solidFill>
              </a:rPr>
              <a:t>рівні</a:t>
            </a:r>
            <a:r>
              <a:rPr lang="ru-RU" sz="2600" b="1" i="1" dirty="0">
                <a:solidFill>
                  <a:srgbClr val="3333CC"/>
                </a:solidFill>
              </a:rPr>
              <a:t> з 8 </a:t>
            </a:r>
            <a:r>
              <a:rPr lang="ru-RU" sz="2600" b="1" i="1" dirty="0" err="1">
                <a:solidFill>
                  <a:srgbClr val="3333CC"/>
                </a:solidFill>
              </a:rPr>
              <a:t>класу</a:t>
            </a:r>
            <a:r>
              <a:rPr lang="ru-RU" sz="2600" b="1" i="1" dirty="0">
                <a:solidFill>
                  <a:srgbClr val="3333CC"/>
                </a:solidFill>
              </a:rPr>
              <a:t>)», </a:t>
            </a:r>
            <a:r>
              <a:rPr lang="ru-RU" sz="2600" b="1" i="1" dirty="0" err="1">
                <a:solidFill>
                  <a:srgbClr val="669900"/>
                </a:solidFill>
              </a:rPr>
              <a:t>затверджені</a:t>
            </a:r>
            <a:r>
              <a:rPr lang="ru-RU" sz="2600" b="1" i="1" dirty="0">
                <a:solidFill>
                  <a:srgbClr val="669900"/>
                </a:solidFill>
              </a:rPr>
              <a:t> наказом </a:t>
            </a:r>
            <a:r>
              <a:rPr lang="ru-RU" sz="2600" b="1" i="1" dirty="0" err="1">
                <a:solidFill>
                  <a:srgbClr val="669900"/>
                </a:solidFill>
              </a:rPr>
              <a:t>Міністерства</a:t>
            </a:r>
            <a:r>
              <a:rPr lang="ru-RU" sz="2600" b="1" i="1" dirty="0">
                <a:solidFill>
                  <a:srgbClr val="669900"/>
                </a:solidFill>
              </a:rPr>
              <a:t> </a:t>
            </a:r>
            <a:r>
              <a:rPr lang="ru-RU" sz="2600" b="1" i="1" dirty="0" err="1">
                <a:solidFill>
                  <a:srgbClr val="669900"/>
                </a:solidFill>
              </a:rPr>
              <a:t>освіти</a:t>
            </a:r>
            <a:r>
              <a:rPr lang="ru-RU" sz="2600" b="1" i="1" dirty="0">
                <a:solidFill>
                  <a:srgbClr val="669900"/>
                </a:solidFill>
              </a:rPr>
              <a:t> і науки </a:t>
            </a:r>
            <a:r>
              <a:rPr lang="ru-RU" sz="2600" b="1" i="1" dirty="0" err="1">
                <a:solidFill>
                  <a:srgbClr val="669900"/>
                </a:solidFill>
              </a:rPr>
              <a:t>України</a:t>
            </a:r>
            <a:r>
              <a:rPr lang="ru-RU" sz="2600" b="1" i="1" dirty="0">
                <a:solidFill>
                  <a:srgbClr val="669900"/>
                </a:solidFill>
              </a:rPr>
              <a:t> </a:t>
            </a:r>
            <a:r>
              <a:rPr lang="ru-RU" sz="2600" b="1" i="1" dirty="0" err="1">
                <a:solidFill>
                  <a:srgbClr val="669900"/>
                </a:solidFill>
              </a:rPr>
              <a:t>від</a:t>
            </a:r>
            <a:r>
              <a:rPr lang="ru-RU" sz="2600" b="1" i="1" dirty="0">
                <a:solidFill>
                  <a:srgbClr val="669900"/>
                </a:solidFill>
              </a:rPr>
              <a:t> </a:t>
            </a:r>
            <a:r>
              <a:rPr lang="ru-RU" sz="2800" b="1" i="1" dirty="0">
                <a:solidFill>
                  <a:srgbClr val="669900"/>
                </a:solidFill>
              </a:rPr>
              <a:t>23.10.2017</a:t>
            </a:r>
            <a:r>
              <a:rPr lang="ru-RU" sz="2600" b="1" i="1" dirty="0">
                <a:solidFill>
                  <a:srgbClr val="669900"/>
                </a:solidFill>
              </a:rPr>
              <a:t> № 1407 «Про </a:t>
            </a:r>
            <a:r>
              <a:rPr lang="ru-RU" sz="2600" b="1" i="1" dirty="0" err="1">
                <a:solidFill>
                  <a:srgbClr val="669900"/>
                </a:solidFill>
              </a:rPr>
              <a:t>затвердження</a:t>
            </a:r>
            <a:r>
              <a:rPr lang="ru-RU" sz="2600" b="1" i="1" dirty="0">
                <a:solidFill>
                  <a:srgbClr val="669900"/>
                </a:solidFill>
              </a:rPr>
              <a:t> </a:t>
            </a:r>
            <a:r>
              <a:rPr lang="ru-RU" sz="2600" b="1" i="1" dirty="0" err="1">
                <a:solidFill>
                  <a:srgbClr val="669900"/>
                </a:solidFill>
              </a:rPr>
              <a:t>навчальних</a:t>
            </a:r>
            <a:r>
              <a:rPr lang="ru-RU" sz="2600" b="1" i="1" dirty="0">
                <a:solidFill>
                  <a:srgbClr val="669900"/>
                </a:solidFill>
              </a:rPr>
              <a:t> </a:t>
            </a:r>
            <a:r>
              <a:rPr lang="ru-RU" sz="2600" b="1" i="1" dirty="0" err="1">
                <a:solidFill>
                  <a:srgbClr val="669900"/>
                </a:solidFill>
              </a:rPr>
              <a:t>програм</a:t>
            </a:r>
            <a:r>
              <a:rPr lang="ru-RU" sz="2600" b="1" i="1" dirty="0">
                <a:solidFill>
                  <a:srgbClr val="669900"/>
                </a:solidFill>
              </a:rPr>
              <a:t> для 10-11 </a:t>
            </a:r>
            <a:r>
              <a:rPr lang="ru-RU" sz="2600" b="1" i="1" dirty="0" err="1">
                <a:solidFill>
                  <a:srgbClr val="669900"/>
                </a:solidFill>
              </a:rPr>
              <a:t>класів</a:t>
            </a:r>
            <a:r>
              <a:rPr lang="ru-RU" sz="2600" b="1" i="1" dirty="0">
                <a:solidFill>
                  <a:srgbClr val="669900"/>
                </a:solidFill>
              </a:rPr>
              <a:t> </a:t>
            </a:r>
            <a:r>
              <a:rPr lang="ru-RU" sz="2600" b="1" i="1" dirty="0" err="1">
                <a:solidFill>
                  <a:srgbClr val="669900"/>
                </a:solidFill>
              </a:rPr>
              <a:t>загальноосвітніх</a:t>
            </a:r>
            <a:r>
              <a:rPr lang="ru-RU" sz="2600" b="1" i="1" dirty="0">
                <a:solidFill>
                  <a:srgbClr val="669900"/>
                </a:solidFill>
              </a:rPr>
              <a:t> </a:t>
            </a:r>
            <a:r>
              <a:rPr lang="ru-RU" sz="2600" b="1" i="1" dirty="0" err="1">
                <a:solidFill>
                  <a:srgbClr val="669900"/>
                </a:solidFill>
              </a:rPr>
              <a:t>навчальних</a:t>
            </a:r>
            <a:r>
              <a:rPr lang="ru-RU" sz="2600" b="1" i="1" dirty="0">
                <a:solidFill>
                  <a:srgbClr val="669900"/>
                </a:solidFill>
              </a:rPr>
              <a:t> </a:t>
            </a:r>
            <a:r>
              <a:rPr lang="ru-RU" sz="2600" b="1" i="1" dirty="0" err="1">
                <a:solidFill>
                  <a:srgbClr val="669900"/>
                </a:solidFill>
              </a:rPr>
              <a:t>закладів</a:t>
            </a:r>
            <a:r>
              <a:rPr lang="ru-RU" sz="2600" b="1" i="1" dirty="0">
                <a:solidFill>
                  <a:srgbClr val="669900"/>
                </a:solidFill>
              </a:rPr>
              <a:t>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63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66" y="0"/>
            <a:ext cx="9107933" cy="669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339975" y="0"/>
            <a:ext cx="6357938" cy="1484313"/>
          </a:xfrm>
        </p:spPr>
        <p:txBody>
          <a:bodyPr>
            <a:normAutofit/>
          </a:bodyPr>
          <a:lstStyle/>
          <a:p>
            <a:br>
              <a:rPr lang="uk-UA" sz="4000" b="1"/>
            </a:br>
            <a:endParaRPr lang="ru-RU" sz="4000"/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250825" y="-171450"/>
            <a:ext cx="8642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200" b="1" i="1">
                <a:solidFill>
                  <a:srgbClr val="0070C0"/>
                </a:solidFill>
                <a:latin typeface="Calibri" pitchFamily="34" charset="0"/>
              </a:rPr>
              <a:t>Навчальні програми для вивчення </a:t>
            </a:r>
            <a:br>
              <a:rPr lang="uk-UA" sz="3200" b="1" i="1">
                <a:solidFill>
                  <a:srgbClr val="0070C0"/>
                </a:solidFill>
                <a:latin typeface="Calibri" pitchFamily="34" charset="0"/>
              </a:rPr>
            </a:br>
            <a:r>
              <a:rPr lang="uk-UA" sz="3200" b="1" i="1">
                <a:solidFill>
                  <a:srgbClr val="0070C0"/>
                </a:solidFill>
                <a:latin typeface="Calibri" pitchFamily="34" charset="0"/>
              </a:rPr>
              <a:t>математики 10</a:t>
            </a:r>
            <a:r>
              <a:rPr lang="en-US" sz="3200" b="1" i="1">
                <a:solidFill>
                  <a:srgbClr val="0070C0"/>
                </a:solidFill>
                <a:latin typeface="Calibri" pitchFamily="34" charset="0"/>
              </a:rPr>
              <a:t>-11</a:t>
            </a:r>
            <a:r>
              <a:rPr lang="uk-UA" sz="3200" b="1" i="1">
                <a:solidFill>
                  <a:srgbClr val="0070C0"/>
                </a:solidFill>
                <a:latin typeface="Calibri" pitchFamily="34" charset="0"/>
              </a:rPr>
              <a:t> клас</a:t>
            </a:r>
            <a:br>
              <a:rPr lang="uk-UA" sz="3200" b="1" i="1">
                <a:solidFill>
                  <a:srgbClr val="0070C0"/>
                </a:solidFill>
                <a:latin typeface="Calibri" pitchFamily="34" charset="0"/>
              </a:rPr>
            </a:br>
            <a:r>
              <a:rPr lang="uk-UA" sz="3200" b="1" i="1" u="sng">
                <a:solidFill>
                  <a:srgbClr val="0070C0"/>
                </a:solidFill>
                <a:latin typeface="Calibri" pitchFamily="34" charset="0"/>
              </a:rPr>
              <a:t>Рівень стандарту</a:t>
            </a:r>
            <a:br>
              <a:rPr lang="uk-UA" sz="3200" b="1" i="1" u="sng">
                <a:solidFill>
                  <a:srgbClr val="0070C0"/>
                </a:solidFill>
                <a:latin typeface="Calibri" pitchFamily="34" charset="0"/>
              </a:rPr>
            </a:br>
            <a:endParaRPr lang="uk-UA" sz="3200" b="1" i="1" u="sng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3381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68785"/>
              </p:ext>
            </p:extLst>
          </p:nvPr>
        </p:nvGraphicFramePr>
        <p:xfrm>
          <a:off x="234021" y="1514848"/>
          <a:ext cx="8713788" cy="2560274"/>
        </p:xfrm>
        <a:graphic>
          <a:graphicData uri="http://schemas.openxmlformats.org/drawingml/2006/table">
            <a:tbl>
              <a:tblPr/>
              <a:tblGrid>
                <a:gridCol w="295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3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годин на тиждень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експериментальними інтегрованими курсами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(алгебра і початки аналізу та геометрія)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Заклади загальної середньої освіти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(алгебра і початки аналізу та геометрія)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4149725"/>
          <a:ext cx="8713788" cy="2232026"/>
        </p:xfrm>
        <a:graphic>
          <a:graphicData uri="http://schemas.openxmlformats.org/drawingml/2006/table">
            <a:tbl>
              <a:tblPr/>
              <a:tblGrid>
                <a:gridCol w="401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семестр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семестр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Алгебра і початки аналізу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година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години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Геометрія 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години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година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06425" y="260350"/>
            <a:ext cx="6053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0070C0"/>
              </a:solidFill>
            </a:endParaRPr>
          </a:p>
        </p:txBody>
      </p:sp>
      <p:sp>
        <p:nvSpPr>
          <p:cNvPr id="37892" name="Заголовок 1"/>
          <p:cNvSpPr>
            <a:spLocks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4400" b="1" i="1" u="sng">
                <a:solidFill>
                  <a:srgbClr val="0070C0"/>
                </a:solidFill>
                <a:latin typeface="Calibri" pitchFamily="34" charset="0"/>
              </a:rPr>
              <a:t>Профільний рівень</a:t>
            </a:r>
          </a:p>
        </p:txBody>
      </p:sp>
      <p:sp>
        <p:nvSpPr>
          <p:cNvPr id="3" name="Объект 2"/>
          <p:cNvSpPr>
            <a:spLocks/>
          </p:cNvSpPr>
          <p:nvPr/>
        </p:nvSpPr>
        <p:spPr bwMode="auto">
          <a:xfrm>
            <a:off x="179388" y="908050"/>
            <a:ext cx="8785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400" dirty="0">
                <a:solidFill>
                  <a:srgbClr val="002060"/>
                </a:solidFill>
                <a:latin typeface="Calibri" pitchFamily="34" charset="0"/>
              </a:rPr>
              <a:t>Для учнів, які вивчатимуть математику на профільному рівні, укладено 2 нові навчальні програми. </a:t>
            </a:r>
          </a:p>
          <a:p>
            <a:pPr algn="just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2400" dirty="0">
                <a:solidFill>
                  <a:srgbClr val="002060"/>
                </a:solidFill>
                <a:latin typeface="Calibri" pitchFamily="34" charset="0"/>
              </a:rPr>
              <a:t>Одна призначена для учнів, які до 10 класу навчались в загальноосвітніх класах і вирішили обрати математичний профіль лише 10 класі (https://mon.gov.ua/storage/app/media/zagalna%20 </a:t>
            </a:r>
            <a:r>
              <a:rPr lang="uk-UA" sz="2400" dirty="0" err="1">
                <a:solidFill>
                  <a:srgbClr val="002060"/>
                </a:solidFill>
                <a:latin typeface="Calibri" pitchFamily="34" charset="0"/>
              </a:rPr>
              <a:t>serednya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</a:rPr>
              <a:t>/programy-10-11-klas/201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8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</a:rPr>
              <a:t>-20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19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</a:rPr>
              <a:t>/matematika-profilnij-rivenfinal.docx ). </a:t>
            </a:r>
          </a:p>
          <a:p>
            <a:pPr algn="just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2400" dirty="0">
                <a:solidFill>
                  <a:srgbClr val="002060"/>
                </a:solidFill>
                <a:latin typeface="Calibri" pitchFamily="34" charset="0"/>
              </a:rPr>
              <a:t>Друга програма розрахована на учнів, які вивчали математику поглиблено з 8 класу і на момент вступу до 10 вже мають суттєво більший об’єм знань (https://mon.gov.ua/storage/app/media/zagalna%20serednya/programy-10-11-klas/201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8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</a:rPr>
              <a:t>-20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19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</a:rPr>
              <a:t>/matematika-poglibl-rivenfinal.docx). </a:t>
            </a:r>
            <a:endParaRPr lang="uk-UA" sz="2400" dirty="0">
              <a:latin typeface="Calibri" pitchFamily="34" charset="0"/>
            </a:endParaRPr>
          </a:p>
          <a:p>
            <a:pPr algn="ctr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400" b="1" dirty="0">
                <a:solidFill>
                  <a:srgbClr val="002060"/>
                </a:solidFill>
                <a:latin typeface="Calibri" pitchFamily="34" charset="0"/>
              </a:rPr>
              <a:t>Ці навчальні програми розраховані на 9 годин на тиждень</a:t>
            </a:r>
          </a:p>
          <a:p>
            <a:pPr algn="ctr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400" b="1" dirty="0">
                <a:solidFill>
                  <a:srgbClr val="002060"/>
                </a:solidFill>
                <a:latin typeface="Calibri" pitchFamily="34" charset="0"/>
              </a:rPr>
              <a:t> (6 годин алгебри та початків аналізу і 3 години геометрії).</a:t>
            </a:r>
          </a:p>
          <a:p>
            <a:pPr algn="ctr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uk-UA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5215_html_2116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06425" y="260350"/>
            <a:ext cx="6053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0070C0"/>
              </a:solidFill>
            </a:endParaRPr>
          </a:p>
        </p:txBody>
      </p:sp>
      <p:sp>
        <p:nvSpPr>
          <p:cNvPr id="37892" name="Заголовок 1"/>
          <p:cNvSpPr>
            <a:spLocks/>
          </p:cNvSpPr>
          <p:nvPr/>
        </p:nvSpPr>
        <p:spPr bwMode="auto">
          <a:xfrm>
            <a:off x="467544" y="274638"/>
            <a:ext cx="8676456" cy="193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800" b="1" i="1" u="sng" dirty="0">
                <a:solidFill>
                  <a:srgbClr val="002060"/>
                </a:solidFill>
                <a:latin typeface="Calibri" pitchFamily="34" charset="0"/>
              </a:rPr>
              <a:t>5 клас НОВОЇ УКРАЇНСЬКОЇ ШКОЛИ </a:t>
            </a:r>
          </a:p>
          <a:p>
            <a:pPr algn="ctr"/>
            <a:r>
              <a:rPr lang="uk-UA" sz="2000" b="1" i="1" u="sng" dirty="0">
                <a:solidFill>
                  <a:srgbClr val="0070C0"/>
                </a:solidFill>
                <a:latin typeface="Calibri" pitchFamily="34" charset="0"/>
              </a:rPr>
              <a:t>Концепція реалізації державної політики у сфері реформування загальної середньої освіти «Нова українська школа» на період до 2029 року (схвалена розпорядженням Кабінету Міністрів України від 14.12.2016р      № 988-р − </a:t>
            </a:r>
            <a:r>
              <a:rPr lang="en-US" sz="2000" b="1" i="1" u="sng" dirty="0">
                <a:solidFill>
                  <a:srgbClr val="0070C0"/>
                </a:solidFill>
                <a:latin typeface="Calibri" pitchFamily="34" charset="0"/>
                <a:hlinkClick r:id="rId3"/>
              </a:rPr>
              <a:t>https://cutt.ly/OyA9z5p</a:t>
            </a:r>
            <a:r>
              <a:rPr lang="en-US" sz="2000" b="1" i="1" u="sng" dirty="0">
                <a:solidFill>
                  <a:srgbClr val="0070C0"/>
                </a:solidFill>
                <a:latin typeface="Calibri" pitchFamily="34" charset="0"/>
              </a:rPr>
              <a:t>)</a:t>
            </a:r>
            <a:endParaRPr lang="uk-UA" sz="2000" b="1" i="1" u="sng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uk-UA" sz="2000" b="1" i="1" u="sng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uk-UA" sz="2000" b="1" i="1" u="sng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uk-UA" sz="1100" b="1" i="1" u="sng" dirty="0">
              <a:solidFill>
                <a:srgbClr val="0070C0"/>
              </a:solidFill>
              <a:latin typeface="Calibri" pitchFamily="34" charset="0"/>
            </a:endParaRPr>
          </a:p>
          <a:p>
            <a:endParaRPr lang="uk-UA" sz="1100" b="1" i="1" u="sng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76608"/>
              </p:ext>
            </p:extLst>
          </p:nvPr>
        </p:nvGraphicFramePr>
        <p:xfrm>
          <a:off x="287524" y="2307589"/>
          <a:ext cx="8568952" cy="3240360"/>
        </p:xfrm>
        <a:graphic>
          <a:graphicData uri="http://schemas.openxmlformats.org/drawingml/2006/table">
            <a:tbl>
              <a:tblPr/>
              <a:tblGrid>
                <a:gridCol w="3341891">
                  <a:extLst>
                    <a:ext uri="{9D8B030D-6E8A-4147-A177-3AD203B41FA5}">
                      <a16:colId xmlns:a16="http://schemas.microsoft.com/office/drawing/2014/main" val="1274484770"/>
                    </a:ext>
                  </a:extLst>
                </a:gridCol>
                <a:gridCol w="5227061">
                  <a:extLst>
                    <a:ext uri="{9D8B030D-6E8A-4147-A177-3AD203B41FA5}">
                      <a16:colId xmlns:a16="http://schemas.microsoft.com/office/drawing/2014/main" val="52095057"/>
                    </a:ext>
                  </a:extLst>
                </a:gridCol>
              </a:tblGrid>
              <a:tr h="3240360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marL="114300" marR="342900" marT="114300" marB="114300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u="none" strike="noStrike" dirty="0">
                          <a:effectLst/>
                          <a:latin typeface="wf_segoe-ui_light"/>
                          <a:hlinkClick r:id="rId4"/>
                        </a:rPr>
                        <a:t>Модельні </a:t>
                      </a:r>
                      <a:r>
                        <a:rPr lang="ru-RU" sz="2000" b="1" u="none" strike="noStrike" dirty="0" err="1">
                          <a:effectLst/>
                          <a:latin typeface="wf_segoe-ui_light"/>
                          <a:hlinkClick r:id="rId4"/>
                        </a:rPr>
                        <a:t>навчальні</a:t>
                      </a:r>
                      <a:r>
                        <a:rPr lang="ru-RU" sz="2000" b="1" u="none" strike="noStrike" dirty="0">
                          <a:effectLst/>
                          <a:latin typeface="wf_segoe-ui_light"/>
                          <a:hlinkClick r:id="rId4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wf_segoe-ui_light"/>
                          <a:hlinkClick r:id="rId4"/>
                        </a:rPr>
                        <a:t>програми</a:t>
                      </a:r>
                      <a:r>
                        <a:rPr lang="ru-RU" sz="2000" b="1" u="none" strike="noStrike" dirty="0">
                          <a:effectLst/>
                          <a:latin typeface="wf_segoe-ui_light"/>
                          <a:hlinkClick r:id="rId4"/>
                        </a:rPr>
                        <a:t> для 5-9 </a:t>
                      </a:r>
                      <a:r>
                        <a:rPr lang="ru-RU" sz="2000" b="1" u="none" strike="noStrike" dirty="0" err="1">
                          <a:effectLst/>
                          <a:latin typeface="wf_segoe-ui_light"/>
                          <a:hlinkClick r:id="rId4"/>
                        </a:rPr>
                        <a:t>класів</a:t>
                      </a:r>
                      <a:r>
                        <a:rPr lang="ru-RU" sz="2000" b="1" u="none" strike="noStrike" dirty="0">
                          <a:effectLst/>
                          <a:latin typeface="wf_segoe-ui_light"/>
                          <a:hlinkClick r:id="rId4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wf_segoe-ui_light"/>
                          <a:hlinkClick r:id="rId4"/>
                        </a:rPr>
                        <a:t>Нової</a:t>
                      </a:r>
                      <a:r>
                        <a:rPr lang="ru-RU" sz="2000" b="1" u="none" strike="noStrike" dirty="0">
                          <a:effectLst/>
                          <a:latin typeface="wf_segoe-ui_light"/>
                          <a:hlinkClick r:id="rId4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wf_segoe-ui_light"/>
                          <a:hlinkClick r:id="rId4"/>
                        </a:rPr>
                        <a:t>української</a:t>
                      </a:r>
                      <a:r>
                        <a:rPr lang="ru-RU" sz="2000" b="1" u="none" strike="noStrike" dirty="0">
                          <a:effectLst/>
                          <a:latin typeface="wf_segoe-ui_light"/>
                          <a:hlinkClick r:id="rId4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wf_segoe-ui_light"/>
                          <a:hlinkClick r:id="rId4"/>
                        </a:rPr>
                        <a:t>школи</a:t>
                      </a:r>
                      <a:r>
                        <a:rPr lang="ru-RU" sz="2000" b="1" u="none" strike="noStrike" dirty="0">
                          <a:effectLst/>
                          <a:latin typeface="wf_segoe-ui_light"/>
                          <a:hlinkClick r:id="rId4"/>
                        </a:rPr>
                        <a:t> (</a:t>
                      </a:r>
                      <a:r>
                        <a:rPr lang="ru-RU" sz="2000" b="1" u="none" strike="noStrike" dirty="0" err="1">
                          <a:effectLst/>
                          <a:latin typeface="wf_segoe-ui_light"/>
                          <a:hlinkClick r:id="rId4"/>
                        </a:rPr>
                        <a:t>запроваджуються</a:t>
                      </a:r>
                      <a:r>
                        <a:rPr lang="ru-RU" sz="2000" b="1" u="none" strike="noStrike" dirty="0">
                          <a:effectLst/>
                          <a:latin typeface="wf_segoe-ui_light"/>
                          <a:hlinkClick r:id="rId4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wf_segoe-ui_light"/>
                          <a:hlinkClick r:id="rId4"/>
                        </a:rPr>
                        <a:t>поетапно</a:t>
                      </a:r>
                      <a:r>
                        <a:rPr lang="ru-RU" sz="2000" b="1" u="none" strike="noStrike" dirty="0">
                          <a:effectLst/>
                          <a:latin typeface="wf_segoe-ui_light"/>
                          <a:hlinkClick r:id="rId4"/>
                        </a:rPr>
                        <a:t> з 2022 року) | </a:t>
                      </a:r>
                      <a:r>
                        <a:rPr lang="ru-RU" sz="2000" b="1" u="none" strike="noStrike" dirty="0" err="1">
                          <a:effectLst/>
                          <a:latin typeface="wf_segoe-ui_light"/>
                          <a:hlinkClick r:id="rId4"/>
                        </a:rPr>
                        <a:t>Міністерство</a:t>
                      </a:r>
                      <a:r>
                        <a:rPr lang="ru-RU" sz="2000" b="1" u="none" strike="noStrike" dirty="0">
                          <a:effectLst/>
                          <a:latin typeface="wf_segoe-ui_light"/>
                          <a:hlinkClick r:id="rId4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wf_segoe-ui_light"/>
                          <a:hlinkClick r:id="rId4"/>
                        </a:rPr>
                        <a:t>освіти</a:t>
                      </a:r>
                      <a:r>
                        <a:rPr lang="ru-RU" sz="2000" b="1" u="none" strike="noStrike" dirty="0">
                          <a:effectLst/>
                          <a:latin typeface="wf_segoe-ui_light"/>
                          <a:hlinkClick r:id="rId4"/>
                        </a:rPr>
                        <a:t> і науки </a:t>
                      </a:r>
                      <a:r>
                        <a:rPr lang="ru-RU" sz="2000" b="1" u="none" strike="noStrike" dirty="0" err="1">
                          <a:effectLst/>
                          <a:latin typeface="wf_segoe-ui_light"/>
                          <a:hlinkClick r:id="rId4"/>
                        </a:rPr>
                        <a:t>України</a:t>
                      </a:r>
                      <a:endParaRPr lang="ru-RU" dirty="0">
                        <a:solidFill>
                          <a:srgbClr val="666666"/>
                        </a:solidFill>
                        <a:effectLst/>
                        <a:latin typeface="wf_segoe-ui_normal"/>
                      </a:endParaRPr>
                    </a:p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wf_segoe-ui_normal"/>
                        </a:rPr>
                        <a:t>mon.gov.ua</a:t>
                      </a:r>
                      <a:endParaRPr lang="uk-UA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wf_segoe-ui_normal"/>
                      </a:endParaRPr>
                    </a:p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wf_segoe-ui_normal"/>
                        </a:rPr>
                        <a:t>https://mon.gov.ua/ua/osvita/zagalna-serednya-osvita/navchalni-programi/modelni-navchalni-programi-dlya-5-9-klasiv-novoyi-ukrayinskoyi-shkoli-zaprovadzhuyutsya-poetapno-z-2022-roku</a:t>
                      </a:r>
                    </a:p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wf_segoe-ui_normal"/>
                      </a:endParaRPr>
                    </a:p>
                  </a:txBody>
                  <a:tcPr marL="114300" marR="342900" marT="114300" marB="114300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58644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23" y="2601167"/>
            <a:ext cx="3348373" cy="249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55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1878</Words>
  <Application>Microsoft Office PowerPoint</Application>
  <PresentationFormat>Экран (4:3)</PresentationFormat>
  <Paragraphs>168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Sylfaen</vt:lpstr>
      <vt:lpstr>Times New Roman</vt:lpstr>
      <vt:lpstr>wf_segoe-ui_light</vt:lpstr>
      <vt:lpstr>wf_segoe-ui_normal</vt:lpstr>
      <vt:lpstr>Тема Office</vt:lpstr>
      <vt:lpstr>Оформление по умолчанию</vt:lpstr>
      <vt:lpstr>Нормативно- методичне забезпечення викладання математики  в середніх закладах освіти  на 2021-2022 навчальний рік  </vt:lpstr>
      <vt:lpstr>Презентация PowerPoint</vt:lpstr>
      <vt:lpstr>Презентация PowerPoint</vt:lpstr>
      <vt:lpstr>Презентация PowerPoint</vt:lpstr>
      <vt:lpstr>Розподіл годин на тиждень для вивчення освітньої галузі «Математика»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 - унікальний, успішний, розумний, універсальний, вміє професійно подавати матеріал. Ч - чесний, чуйний, людяний, з почуттям гумору. И– інтелігентний, індивідуальність. Т - тактовний, толерантний, терплячий. Е – енергійний, природний, однодумець. Л - люблячий дітей, люблячий свою роботу. Ь - і дуже м'який як м'який знак і саме слово!...  І ця істина буде непідвладною часу.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Центр професійного розвитку Освітня траєкторія</cp:lastModifiedBy>
  <cp:revision>91</cp:revision>
  <dcterms:created xsi:type="dcterms:W3CDTF">2015-12-31T19:55:11Z</dcterms:created>
  <dcterms:modified xsi:type="dcterms:W3CDTF">2021-08-27T09:15:49Z</dcterms:modified>
</cp:coreProperties>
</file>