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izen.in.ua/" TargetMode="External"/><Relationship Id="rId2" Type="http://schemas.openxmlformats.org/officeDocument/2006/relationships/hyperlink" Target="https://goo.gl/fwh2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fwh2BR" TargetMode="External"/><Relationship Id="rId2" Type="http://schemas.openxmlformats.org/officeDocument/2006/relationships/hyperlink" Target="https://goo.gl/GDh9g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istory.org.ua/" TargetMode="External"/><Relationship Id="rId7" Type="http://schemas.openxmlformats.org/officeDocument/2006/relationships/hyperlink" Target="http://avr.org.ua/" TargetMode="External"/><Relationship Id="rId2" Type="http://schemas.openxmlformats.org/officeDocument/2006/relationships/hyperlink" Target="https://uinp.gov.u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ncognita.day.kyiv.ua/" TargetMode="External"/><Relationship Id="rId5" Type="http://schemas.openxmlformats.org/officeDocument/2006/relationships/hyperlink" Target="https://istpravda.com.ua/" TargetMode="External"/><Relationship Id="rId4" Type="http://schemas.openxmlformats.org/officeDocument/2006/relationships/hyperlink" Target="http://likbez.org.ua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fwh2BR" TargetMode="External"/><Relationship Id="rId2" Type="http://schemas.openxmlformats.org/officeDocument/2006/relationships/hyperlink" Target="https://goo.gl/GDh9g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1714488"/>
            <a:ext cx="7572396" cy="1928826"/>
          </a:xfrm>
        </p:spPr>
        <p:txBody>
          <a:bodyPr>
            <a:normAutofit/>
          </a:bodyPr>
          <a:lstStyle/>
          <a:p>
            <a:r>
              <a:rPr lang="uk-UA" sz="3600" b="1" i="1" dirty="0">
                <a:solidFill>
                  <a:srgbClr val="C00000"/>
                </a:solidFill>
                <a:latin typeface="Cambria" pitchFamily="18" charset="0"/>
              </a:rPr>
              <a:t>Серпнева конференція </a:t>
            </a:r>
            <a:br>
              <a:rPr lang="uk-UA" sz="3600" b="1" i="1" dirty="0">
                <a:solidFill>
                  <a:srgbClr val="C00000"/>
                </a:solidFill>
                <a:latin typeface="Cambria" pitchFamily="18" charset="0"/>
              </a:rPr>
            </a:br>
            <a:r>
              <a:rPr lang="uk-UA" sz="3600" b="1" i="1" dirty="0">
                <a:solidFill>
                  <a:srgbClr val="C00000"/>
                </a:solidFill>
                <a:latin typeface="Cambria" pitchFamily="18" charset="0"/>
              </a:rPr>
              <a:t>педагогічних працівників </a:t>
            </a:r>
            <a:br>
              <a:rPr lang="uk-UA" sz="3600" b="1" i="1" dirty="0">
                <a:solidFill>
                  <a:srgbClr val="C00000"/>
                </a:solidFill>
                <a:latin typeface="Cambria" pitchFamily="18" charset="0"/>
              </a:rPr>
            </a:br>
            <a:r>
              <a:rPr lang="uk-UA" sz="3600" b="1" i="1" dirty="0">
                <a:solidFill>
                  <a:srgbClr val="C00000"/>
                </a:solidFill>
                <a:latin typeface="Cambria" pitchFamily="18" charset="0"/>
              </a:rPr>
              <a:t>закладів освіти м. Дніпра</a:t>
            </a:r>
            <a:endParaRPr lang="ru-RU" sz="3600" b="1" i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3929066"/>
            <a:ext cx="6400800" cy="1143008"/>
          </a:xfrm>
        </p:spPr>
        <p:txBody>
          <a:bodyPr>
            <a:normAutofit/>
          </a:bodyPr>
          <a:lstStyle/>
          <a:p>
            <a:r>
              <a:rPr lang="uk-UA" sz="2800" i="1" dirty="0">
                <a:solidFill>
                  <a:schemeClr val="accent5">
                    <a:lumMod val="50000"/>
                  </a:schemeClr>
                </a:solidFill>
              </a:rPr>
              <a:t>Громадянська та історична секція</a:t>
            </a:r>
          </a:p>
          <a:p>
            <a:r>
              <a:rPr lang="uk-UA" sz="2800" i="1" dirty="0">
                <a:solidFill>
                  <a:schemeClr val="accent5">
                    <a:lumMod val="50000"/>
                  </a:schemeClr>
                </a:solidFill>
              </a:rPr>
              <a:t>Освітня галузь </a:t>
            </a:r>
            <a:r>
              <a:rPr lang="uk-UA" sz="2800" i="1" dirty="0" err="1">
                <a:solidFill>
                  <a:schemeClr val="accent5">
                    <a:lumMod val="50000"/>
                  </a:schemeClr>
                </a:solidFill>
              </a:rPr>
              <a:t>“Суспільствознавство”</a:t>
            </a:r>
            <a:endParaRPr lang="ru-RU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Рисунок 4" descr="Osvitnia-traiektori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142853"/>
            <a:ext cx="2928958" cy="86894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14291"/>
            <a:ext cx="7929618" cy="35719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   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285728"/>
            <a:ext cx="364333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Громадянська освіта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1000108"/>
            <a:ext cx="7215238" cy="20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У 2021/2022 навчальному році чинною є навчальна програма</a:t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«Громадянська освіта (інтегрований курс). 10 клас» для закладів загальної середньої освіти (наказ Міністерства освіти і науки від 23.10.2017 № 1407.</a:t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Програму розміщено на офіційному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веб-сайті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Міністерства за покликанням (</a:t>
            </a:r>
            <a:r>
              <a:rPr lang="uk-UA" sz="2000" dirty="0">
                <a:latin typeface="Times New Roman" pitchFamily="18" charset="0"/>
                <a:cs typeface="Times New Roman" pitchFamily="18" charset="0"/>
                <a:hlinkClick r:id="rId2"/>
              </a:rPr>
              <a:t>https://goo.gl/fwh2BR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)  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br>
              <a:rPr lang="en-US" dirty="0"/>
            </a:b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28728" y="3000372"/>
            <a:ext cx="7429552" cy="144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Зміст програми з громадянської освіти не містить уроків узагальнення і  тематичного контролю. Тому вчитель може (за необхідності) планувати такі  уроки на свій розсуд, оскільки програма не містить розподілу навчального матеріалу за годинами </a:t>
            </a:r>
            <a:br>
              <a:rPr lang="uk-UA" dirty="0"/>
            </a:b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1500166" y="4429132"/>
            <a:ext cx="73581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Всеукраїнською Асоціацією викладачів історії та суспільних дисциплін «Нова Доба», на основі багаторічного досвіду імплементації освіти для демократичного громадянства в Україні, створено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платформу підручника з громадянської освіти для 10-класу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  <a:hlinkClick r:id="rId3"/>
              </a:rPr>
              <a:t>www.citizen.in.ua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14290"/>
            <a:ext cx="6572296" cy="64294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dirty="0">
                <a:solidFill>
                  <a:srgbClr val="C00000"/>
                </a:solidFill>
              </a:rPr>
              <a:t>Методичні рекомендації МОН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071546"/>
            <a:ext cx="7643866" cy="550072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/>
              <a:t> </a:t>
            </a:r>
            <a:r>
              <a:rPr lang="uk-UA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ІСТОРІЯ</a:t>
            </a:r>
          </a:p>
          <a:p>
            <a:pPr>
              <a:buNone/>
            </a:pPr>
            <a:r>
              <a:rPr lang="ru-RU" sz="2900" dirty="0"/>
              <a:t>У </a:t>
            </a:r>
            <a:r>
              <a:rPr lang="uk-UA" sz="2900" dirty="0"/>
              <a:t>2021/2022 навчальному році чинними є такі навчальні програми:</a:t>
            </a:r>
          </a:p>
          <a:p>
            <a:r>
              <a:rPr lang="uk-UA" sz="2900" dirty="0"/>
              <a:t>Навчальна програма для закладів загальної середньої освіти «Історія</a:t>
            </a:r>
            <a:br>
              <a:rPr lang="uk-UA" sz="2900" dirty="0"/>
            </a:br>
            <a:r>
              <a:rPr lang="uk-UA" sz="2900" dirty="0"/>
              <a:t>України. 5–9 та 10-11 класи» (наказ Міністерства освіти і науки України від 21.02.2019 № 236).</a:t>
            </a:r>
          </a:p>
          <a:p>
            <a:pPr>
              <a:buNone/>
            </a:pPr>
            <a:endParaRPr lang="uk-UA" sz="2900" dirty="0"/>
          </a:p>
          <a:p>
            <a:r>
              <a:rPr lang="uk-UA" sz="2900" dirty="0"/>
              <a:t>Навчальна програма для закладів загальної середньої освіти «Всесвітня</a:t>
            </a:r>
            <a:br>
              <a:rPr lang="uk-UA" sz="2900" dirty="0"/>
            </a:br>
            <a:r>
              <a:rPr lang="uk-UA" sz="2900" dirty="0"/>
              <a:t>історія. Історія України (інтегрований курс). 6 клас» (наказ Міністерства</a:t>
            </a:r>
            <a:br>
              <a:rPr lang="uk-UA" sz="2900" dirty="0"/>
            </a:br>
            <a:r>
              <a:rPr lang="uk-UA" sz="2900" dirty="0"/>
              <a:t>освіти і науки України від 21.02.2019 № 236).</a:t>
            </a:r>
          </a:p>
          <a:p>
            <a:pPr>
              <a:buNone/>
            </a:pPr>
            <a:endParaRPr lang="uk-UA" sz="2900" dirty="0"/>
          </a:p>
          <a:p>
            <a:r>
              <a:rPr lang="uk-UA" sz="2900" dirty="0"/>
              <a:t>Навчальна програма для закладів загальної середньої освіти «Всесвітня</a:t>
            </a:r>
            <a:br>
              <a:rPr lang="uk-UA" sz="2900" dirty="0"/>
            </a:br>
            <a:r>
              <a:rPr lang="uk-UA" sz="2900" dirty="0"/>
              <a:t>історія. 7–9 класи» (наказ МОН від 07.06.2017 № 804).</a:t>
            </a:r>
          </a:p>
          <a:p>
            <a:pPr>
              <a:buNone/>
            </a:pPr>
            <a:endParaRPr lang="uk-UA" sz="2900" dirty="0"/>
          </a:p>
          <a:p>
            <a:r>
              <a:rPr lang="uk-UA" sz="2900" dirty="0"/>
              <a:t>Навчальна програма для закладів загальної середньої освіти «Всесвітня</a:t>
            </a:r>
            <a:br>
              <a:rPr lang="uk-UA" sz="2900" dirty="0"/>
            </a:br>
            <a:r>
              <a:rPr lang="uk-UA" sz="2900" dirty="0"/>
              <a:t>історія. 10–11 класи» (рівень стандарту, профільний рівень) (наказ</a:t>
            </a:r>
            <a:br>
              <a:rPr lang="uk-UA" sz="2900" dirty="0"/>
            </a:br>
            <a:r>
              <a:rPr lang="uk-UA" sz="2900" dirty="0"/>
              <a:t>Міністерства освіти і науки України від 23.11.2017 № 1407).</a:t>
            </a:r>
          </a:p>
          <a:p>
            <a:pPr>
              <a:buNone/>
            </a:pPr>
            <a:endParaRPr lang="uk-UA" sz="2900" dirty="0"/>
          </a:p>
          <a:p>
            <a:r>
              <a:rPr lang="uk-UA" sz="2900" dirty="0"/>
              <a:t>Навчальні програми для 5-9 класів розміщено на сайті МОН за</a:t>
            </a:r>
            <a:br>
              <a:rPr lang="uk-UA" sz="2900" dirty="0"/>
            </a:br>
            <a:r>
              <a:rPr lang="uk-UA" sz="2900" dirty="0"/>
              <a:t>покликанням </a:t>
            </a:r>
            <a:r>
              <a:rPr lang="uk-UA" sz="2900" dirty="0">
                <a:hlinkClick r:id="rId2"/>
              </a:rPr>
              <a:t>https://goo.gl/GDh9gC</a:t>
            </a:r>
            <a:r>
              <a:rPr lang="uk-UA" sz="2900" dirty="0"/>
              <a:t> , для 10-11 класів – за покликанням </a:t>
            </a:r>
            <a:r>
              <a:rPr lang="uk-UA" sz="2900" dirty="0">
                <a:hlinkClick r:id="rId3"/>
              </a:rPr>
              <a:t>https://goo.gl/fwh2BR</a:t>
            </a:r>
            <a:r>
              <a:rPr lang="uk-UA" sz="2900" dirty="0"/>
              <a:t> </a:t>
            </a:r>
            <a:endParaRPr lang="uk-UA" sz="29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14290"/>
            <a:ext cx="7929618" cy="6286544"/>
          </a:xfrm>
        </p:spPr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uk-UA" sz="1800" dirty="0">
                <a:solidFill>
                  <a:srgbClr val="000000"/>
                </a:solidFill>
                <a:latin typeface="Times New Roman"/>
              </a:rPr>
              <a:t>           Відповідно до чинних програм вивчення навчальних предметів «Історія України» і «Всесвітня історія» може відбуватися паралельно або послідовно. Програма пропонує синхронізувати вивчення історії України та всесвітньої історії, зокрема у 7-11 класах. </a:t>
            </a:r>
          </a:p>
          <a:p>
            <a:pPr algn="just">
              <a:lnSpc>
                <a:spcPct val="120000"/>
              </a:lnSpc>
              <a:buNone/>
            </a:pPr>
            <a:r>
              <a:rPr lang="uk-UA" sz="1800" b="1" dirty="0">
                <a:solidFill>
                  <a:srgbClr val="000000"/>
                </a:solidFill>
                <a:latin typeface="Times New Roman"/>
              </a:rPr>
              <a:t>          Перехід до синхронізованого навчання може відбутися впродовж навчального року, </a:t>
            </a:r>
            <a:r>
              <a:rPr lang="uk-UA" sz="1800" dirty="0">
                <a:solidFill>
                  <a:srgbClr val="000000"/>
                </a:solidFill>
                <a:latin typeface="Times New Roman"/>
              </a:rPr>
              <a:t>наприклад, на початку семестру. </a:t>
            </a:r>
          </a:p>
          <a:p>
            <a:pPr algn="just">
              <a:lnSpc>
                <a:spcPct val="120000"/>
              </a:lnSpc>
              <a:buNone/>
            </a:pPr>
            <a:r>
              <a:rPr lang="uk-UA" sz="1800" dirty="0">
                <a:solidFill>
                  <a:srgbClr val="000000"/>
                </a:solidFill>
                <a:latin typeface="Times New Roman"/>
              </a:rPr>
              <a:t>           Учитель може використовувати пропоновані навчальною програмою таблиці синхронізації  або вносити в них доречні зміни. </a:t>
            </a:r>
            <a:r>
              <a:rPr lang="ru-RU" sz="1800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</a:rPr>
              <a:t>           У </a:t>
            </a:r>
            <a:r>
              <a:rPr lang="uk-UA" sz="1800" dirty="0">
                <a:solidFill>
                  <a:srgbClr val="000000"/>
                </a:solidFill>
                <a:latin typeface="Times New Roman"/>
              </a:rPr>
              <a:t>2021/2022 навчальному році учні 10-11 класів продовжать вивчати</a:t>
            </a:r>
            <a:br>
              <a:rPr lang="uk-UA" sz="1800" dirty="0">
                <a:solidFill>
                  <a:srgbClr val="000000"/>
                </a:solidFill>
                <a:latin typeface="Times New Roman"/>
              </a:rPr>
            </a:br>
            <a:r>
              <a:rPr lang="uk-UA" sz="1800" dirty="0">
                <a:solidFill>
                  <a:srgbClr val="000000"/>
                </a:solidFill>
                <a:latin typeface="Times New Roman"/>
              </a:rPr>
              <a:t>курси «Історія України» та «Всесвітня історія». Частина старшокласників</a:t>
            </a:r>
            <a:br>
              <a:rPr lang="uk-UA" sz="1800" dirty="0">
                <a:solidFill>
                  <a:srgbClr val="000000"/>
                </a:solidFill>
                <a:latin typeface="Times New Roman"/>
              </a:rPr>
            </a:br>
            <a:r>
              <a:rPr lang="uk-UA" sz="1800" dirty="0">
                <a:solidFill>
                  <a:srgbClr val="000000"/>
                </a:solidFill>
                <a:latin typeface="Times New Roman"/>
              </a:rPr>
              <a:t>продовжить навчатися за програмою інтегрованого курсу «Історія: Україна і світ», який запроваджено в навчальний процес у 2018 році</a:t>
            </a:r>
            <a:r>
              <a:rPr lang="ru-RU" sz="1800" dirty="0">
                <a:solidFill>
                  <a:srgbClr val="000000"/>
                </a:solidFill>
                <a:latin typeface="Times New Roman"/>
              </a:rPr>
              <a:t>.</a:t>
            </a:r>
            <a:r>
              <a:rPr lang="ru-RU" sz="1800" dirty="0"/>
              <a:t> </a:t>
            </a:r>
            <a:br>
              <a:rPr lang="ru-RU" sz="1800" dirty="0"/>
            </a:br>
            <a:r>
              <a:rPr lang="ru-RU" sz="1800" dirty="0"/>
              <a:t>     </a:t>
            </a:r>
            <a:r>
              <a:rPr lang="uk-UA" sz="1800" dirty="0">
                <a:solidFill>
                  <a:srgbClr val="000000"/>
                </a:solidFill>
                <a:latin typeface="Times New Roman"/>
              </a:rPr>
              <a:t>У старших класах вивчення історії спрямоване на формування вміння інтерпретувати історію України як частину світового політичного, економічного, соціального та культурного простору, пояснювати й аналізувати взаємодію української та світової історії, навчити старшокласників виокремлювати й аналізувати виклики, які поставали й постають перед державами, народами, суспільством упродовж ХХ і на початку ХХІ століть.</a:t>
            </a:r>
            <a:r>
              <a:rPr lang="uk-UA" sz="1800" dirty="0"/>
              <a:t> </a:t>
            </a:r>
            <a:br>
              <a:rPr lang="uk-UA" sz="1800" dirty="0"/>
            </a:br>
            <a:endParaRPr lang="uk-UA" sz="1800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14290"/>
            <a:ext cx="7943848" cy="6357981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  <a:buNone/>
            </a:pPr>
            <a:r>
              <a:rPr lang="ru-RU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uk-UA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Важливо зорієнтувати старшокласників на результативну діяльність,</a:t>
            </a:r>
            <a:br>
              <a:rPr lang="uk-UA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зокрема </a:t>
            </a:r>
            <a:r>
              <a:rPr lang="uk-UA" sz="2100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дослідницько-пошукову і творчу роботу</a:t>
            </a:r>
            <a:r>
              <a:rPr lang="uk-UA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програмі курсу до кожної теми подано орієнтовну тематику практичних занять, навчальних проєктів і/або есе.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Проєкти й есе можуть виконуватися за вибором як учителя, так і  учнів/учениць, як у класі, так і вдома, але з обговоренням результатів на уроці.</a:t>
            </a:r>
          </a:p>
          <a:p>
            <a:pPr algn="just">
              <a:lnSpc>
                <a:spcPct val="110000"/>
              </a:lnSpc>
              <a:buNone/>
            </a:pPr>
            <a:r>
              <a:rPr lang="uk-UA" sz="2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uk-UA" sz="2100" i="1" u="sng" dirty="0">
                <a:latin typeface="Times New Roman" pitchFamily="18" charset="0"/>
                <a:cs typeface="Times New Roman" pitchFamily="18" charset="0"/>
              </a:rPr>
              <a:t>може самостійно</a:t>
            </a:r>
            <a:r>
              <a:rPr lang="uk-UA" sz="2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планувати навчальну роботу, вибудувати власний алгоритм роботи з учнями, зокрема акцентувати на</a:t>
            </a:r>
            <a:br>
              <a:rPr lang="uk-UA" sz="2100" dirty="0">
                <a:latin typeface="Times New Roman" pitchFamily="18" charset="0"/>
                <a:cs typeface="Times New Roman" pitchFamily="18" charset="0"/>
              </a:rPr>
            </a:b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певних навчальних цілях, змістових елементах, розширювати коло</a:t>
            </a:r>
            <a:br>
              <a:rPr lang="uk-UA" sz="2100" dirty="0">
                <a:latin typeface="Times New Roman" pitchFamily="18" charset="0"/>
                <a:cs typeface="Times New Roman" pitchFamily="18" charset="0"/>
              </a:rPr>
            </a:b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історичних діячів, змінювати послідовність вивчення матеріалу в межах розділів, додавати матеріал з історії рідного краю, доповнювати</a:t>
            </a:r>
            <a:br>
              <a:rPr lang="uk-UA" sz="2100" dirty="0">
                <a:latin typeface="Times New Roman" pitchFamily="18" charset="0"/>
                <a:cs typeface="Times New Roman" pitchFamily="18" charset="0"/>
              </a:rPr>
            </a:b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тематику практичних занять, творчих робіт тощо. </a:t>
            </a:r>
          </a:p>
          <a:p>
            <a:pPr algn="just">
              <a:lnSpc>
                <a:spcPct val="110000"/>
              </a:lnSpc>
              <a:buNone/>
            </a:pPr>
            <a:r>
              <a:rPr lang="uk-UA" sz="2100" b="1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З історії </a:t>
            </a:r>
            <a:r>
              <a:rPr lang="uk-UA" sz="2100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передбачено обов’язкових письмових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узагальнювальних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 чи контрольних робіт. Формати (усні, письмові,  електронні, комбіновані) завдань для уроків узагальнення та/або тематичного контролю учителі обирають на власний розсуд.</a:t>
            </a:r>
            <a:r>
              <a:rPr lang="ru-RU" sz="2100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2100" dirty="0">
                <a:solidFill>
                  <a:srgbClr val="000000"/>
                </a:solidFill>
                <a:latin typeface="Times New Roman"/>
              </a:rPr>
              <a:t>           </a:t>
            </a:r>
            <a:r>
              <a:rPr lang="uk-UA" sz="2100" u="sng" dirty="0">
                <a:solidFill>
                  <a:srgbClr val="FF0000"/>
                </a:solidFill>
                <a:latin typeface="Times New Roman"/>
              </a:rPr>
              <a:t>Оцінювання</a:t>
            </a:r>
            <a:r>
              <a:rPr lang="uk-UA" sz="2100" dirty="0">
                <a:solidFill>
                  <a:srgbClr val="000000"/>
                </a:solidFill>
                <a:latin typeface="Times New Roman"/>
              </a:rPr>
              <a:t> досягнень навчальної діяльності здобувачів освіти на</a:t>
            </a:r>
            <a:br>
              <a:rPr lang="uk-UA" sz="2100" dirty="0">
                <a:solidFill>
                  <a:srgbClr val="000000"/>
                </a:solidFill>
                <a:latin typeface="Times New Roman"/>
              </a:rPr>
            </a:br>
            <a:r>
              <a:rPr lang="uk-UA" sz="2100" dirty="0">
                <a:solidFill>
                  <a:srgbClr val="000000"/>
                </a:solidFill>
                <a:latin typeface="Times New Roman"/>
              </a:rPr>
              <a:t>уроці узагальнення відбувається на розсуд педагогічних працівників. На </a:t>
            </a:r>
            <a:r>
              <a:rPr lang="uk-UA" sz="2100" i="1" dirty="0">
                <a:solidFill>
                  <a:srgbClr val="FF0000"/>
                </a:solidFill>
                <a:latin typeface="Times New Roman"/>
              </a:rPr>
              <a:t>уроці тематичного контролю </a:t>
            </a:r>
            <a:r>
              <a:rPr lang="uk-UA" sz="2100" dirty="0">
                <a:solidFill>
                  <a:srgbClr val="000000"/>
                </a:solidFill>
                <a:latin typeface="Times New Roman"/>
              </a:rPr>
              <a:t>оцінюються результати виконання завдань усіх  присутніх учнів. При виставленні </a:t>
            </a:r>
            <a:r>
              <a:rPr lang="uk-UA" sz="2100" u="sng" dirty="0">
                <a:solidFill>
                  <a:srgbClr val="000000"/>
                </a:solidFill>
                <a:latin typeface="Times New Roman"/>
              </a:rPr>
              <a:t>тематичної</a:t>
            </a:r>
            <a:r>
              <a:rPr lang="uk-UA" sz="2100" dirty="0">
                <a:solidFill>
                  <a:srgbClr val="000000"/>
                </a:solidFill>
                <a:latin typeface="Times New Roman"/>
              </a:rPr>
              <a:t> оцінки </a:t>
            </a:r>
            <a:r>
              <a:rPr lang="uk-UA" sz="2100" i="1" dirty="0">
                <a:solidFill>
                  <a:srgbClr val="FF0000"/>
                </a:solidFill>
                <a:latin typeface="Times New Roman"/>
              </a:rPr>
              <a:t>враховуються всі види </a:t>
            </a:r>
            <a:r>
              <a:rPr lang="uk-UA" sz="2100" dirty="0">
                <a:solidFill>
                  <a:srgbClr val="000000"/>
                </a:solidFill>
                <a:latin typeface="Times New Roman"/>
              </a:rPr>
              <a:t>навчальної діяльності, що підлягали оцінюванню протягом вивчення теми</a:t>
            </a:r>
            <a:r>
              <a:rPr lang="ru-RU" sz="2100" dirty="0">
                <a:solidFill>
                  <a:srgbClr val="000000"/>
                </a:solidFill>
                <a:latin typeface="Times New Roman"/>
              </a:rPr>
              <a:t>.</a:t>
            </a:r>
            <a:r>
              <a:rPr lang="ru-RU" sz="2100" dirty="0"/>
              <a:t> </a:t>
            </a:r>
            <a:endParaRPr lang="uk-UA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654032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Пам'ятні  дати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20" y="1000108"/>
            <a:ext cx="7715336" cy="557216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uk-UA" sz="2600" dirty="0">
                <a:solidFill>
                  <a:srgbClr val="FF0000"/>
                </a:solidFill>
                <a:latin typeface="Times New Roman"/>
              </a:rPr>
              <a:t>27 листопада 2021 р. </a:t>
            </a:r>
            <a:r>
              <a:rPr lang="uk-UA" sz="2600" dirty="0">
                <a:solidFill>
                  <a:srgbClr val="000000"/>
                </a:solidFill>
                <a:latin typeface="Times New Roman"/>
              </a:rPr>
              <a:t>(традиційно – у четверту суботу листопада) в Україні відзначається День пам’яті жертв Голодомору.</a:t>
            </a:r>
            <a:r>
              <a:rPr lang="uk-UA" sz="2600" dirty="0"/>
              <a:t> </a:t>
            </a:r>
          </a:p>
          <a:p>
            <a:pPr algn="just">
              <a:lnSpc>
                <a:spcPct val="120000"/>
              </a:lnSpc>
              <a:buNone/>
            </a:pPr>
            <a:r>
              <a:rPr lang="uk-UA" sz="2300" dirty="0">
                <a:solidFill>
                  <a:srgbClr val="000000"/>
                </a:solidFill>
                <a:latin typeface="Times New Roman"/>
              </a:rPr>
              <a:t>      Навчальні заклади у 2021/2022 навчальному році можуть долучитися</a:t>
            </a:r>
            <a:br>
              <a:rPr lang="uk-UA" sz="2300" dirty="0">
                <a:solidFill>
                  <a:srgbClr val="000000"/>
                </a:solidFill>
                <a:latin typeface="Times New Roman"/>
              </a:rPr>
            </a:br>
            <a:r>
              <a:rPr lang="uk-UA" sz="2300" dirty="0">
                <a:solidFill>
                  <a:srgbClr val="000000"/>
                </a:solidFill>
                <a:latin typeface="Times New Roman"/>
              </a:rPr>
              <a:t>до </a:t>
            </a:r>
            <a:r>
              <a:rPr lang="uk-UA" sz="2300" i="1" dirty="0">
                <a:solidFill>
                  <a:srgbClr val="000000"/>
                </a:solidFill>
                <a:latin typeface="Times New Roman"/>
              </a:rPr>
              <a:t>Всеукраїнського конкурсу учнівських робіт імені Лідії Коваленко і</a:t>
            </a:r>
            <a:br>
              <a:rPr lang="uk-UA" sz="2300" i="1" dirty="0">
                <a:solidFill>
                  <a:srgbClr val="000000"/>
                </a:solidFill>
                <a:latin typeface="Times New Roman"/>
              </a:rPr>
            </a:br>
            <a:r>
              <a:rPr lang="uk-UA" sz="2300" i="1" dirty="0">
                <a:solidFill>
                  <a:srgbClr val="000000"/>
                </a:solidFill>
                <a:latin typeface="Times New Roman"/>
              </a:rPr>
              <a:t>Володимира </a:t>
            </a:r>
            <a:r>
              <a:rPr lang="uk-UA" sz="2300" i="1" dirty="0" err="1">
                <a:solidFill>
                  <a:srgbClr val="000000"/>
                </a:solidFill>
                <a:latin typeface="Times New Roman"/>
              </a:rPr>
              <a:t>Маняка</a:t>
            </a:r>
            <a:r>
              <a:rPr lang="uk-UA" sz="2300" i="1" dirty="0">
                <a:solidFill>
                  <a:srgbClr val="000000"/>
                </a:solidFill>
                <a:latin typeface="Times New Roman"/>
              </a:rPr>
              <a:t>. </a:t>
            </a:r>
            <a:r>
              <a:rPr lang="uk-UA" sz="2300" dirty="0">
                <a:solidFill>
                  <a:srgbClr val="000000"/>
                </a:solidFill>
                <a:latin typeface="Times New Roman"/>
              </a:rPr>
              <a:t>Його вже традиційно проводитиме Інститут історії</a:t>
            </a:r>
            <a:br>
              <a:rPr lang="uk-UA" sz="2300" dirty="0">
                <a:solidFill>
                  <a:srgbClr val="000000"/>
                </a:solidFill>
                <a:latin typeface="Times New Roman"/>
              </a:rPr>
            </a:br>
            <a:r>
              <a:rPr lang="uk-UA" sz="2300" dirty="0">
                <a:solidFill>
                  <a:srgbClr val="000000"/>
                </a:solidFill>
                <a:latin typeface="Times New Roman"/>
              </a:rPr>
              <a:t>України НАН України у співпраці з Міністерством освіти і науки України</a:t>
            </a:r>
            <a:r>
              <a:rPr lang="uk-UA" sz="2300" dirty="0"/>
              <a:t> </a:t>
            </a:r>
          </a:p>
          <a:p>
            <a:pPr algn="just">
              <a:lnSpc>
                <a:spcPct val="120000"/>
              </a:lnSpc>
            </a:pPr>
            <a:r>
              <a:rPr lang="uk-UA" sz="2600" dirty="0">
                <a:solidFill>
                  <a:srgbClr val="FF0000"/>
                </a:solidFill>
                <a:latin typeface="Times New Roman"/>
              </a:rPr>
              <a:t>29 вересня 2021 року </a:t>
            </a:r>
            <a:r>
              <a:rPr lang="uk-UA" sz="2600" dirty="0">
                <a:solidFill>
                  <a:srgbClr val="000000"/>
                </a:solidFill>
                <a:latin typeface="Times New Roman"/>
              </a:rPr>
              <a:t>в Україні відзначатимуться </a:t>
            </a:r>
            <a:r>
              <a:rPr lang="uk-UA" sz="2600" b="1" dirty="0">
                <a:solidFill>
                  <a:srgbClr val="000000"/>
                </a:solidFill>
                <a:latin typeface="Times New Roman"/>
              </a:rPr>
              <a:t>80-і роковини</a:t>
            </a:r>
            <a:br>
              <a:rPr lang="uk-UA" sz="2600" b="1" dirty="0">
                <a:solidFill>
                  <a:srgbClr val="000000"/>
                </a:solidFill>
                <a:latin typeface="Times New Roman"/>
              </a:rPr>
            </a:br>
            <a:r>
              <a:rPr lang="uk-UA" sz="2600" b="1" dirty="0">
                <a:solidFill>
                  <a:srgbClr val="000000"/>
                </a:solidFill>
                <a:latin typeface="Times New Roman"/>
              </a:rPr>
              <a:t>трагедії Бабиного Яру.  </a:t>
            </a:r>
            <a:r>
              <a:rPr lang="uk-UA" sz="2300" dirty="0">
                <a:solidFill>
                  <a:srgbClr val="000000"/>
                </a:solidFill>
                <a:latin typeface="Times New Roman"/>
              </a:rPr>
              <a:t>МОН</a:t>
            </a:r>
            <a:r>
              <a:rPr lang="uk-UA" sz="23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uk-UA" sz="2300" dirty="0">
                <a:solidFill>
                  <a:srgbClr val="000000"/>
                </a:solidFill>
                <a:latin typeface="Times New Roman"/>
              </a:rPr>
              <a:t>разом з УІНП та Українським інститутом вивчення Голокосту  </a:t>
            </a:r>
            <a:r>
              <a:rPr lang="uk-UA" sz="2300" dirty="0" err="1">
                <a:solidFill>
                  <a:srgbClr val="000000"/>
                </a:solidFill>
                <a:latin typeface="Times New Roman"/>
              </a:rPr>
              <a:t>“Ткума”</a:t>
            </a:r>
            <a:r>
              <a:rPr lang="uk-UA" sz="23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планують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провести у 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навчальних закладах такі заходи:</a:t>
            </a:r>
          </a:p>
          <a:p>
            <a:pPr algn="just">
              <a:lnSpc>
                <a:spcPct val="120000"/>
              </a:lnSpc>
              <a:buNone/>
            </a:pP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uk-UA" sz="2300" b="1" dirty="0">
                <a:latin typeface="Times New Roman" pitchFamily="18" charset="0"/>
                <a:cs typeface="Times New Roman" pitchFamily="18" charset="0"/>
              </a:rPr>
              <a:t>29-30 вересня 2021 р - загальнонаціональний урок пам’яті,</a:t>
            </a:r>
            <a:br>
              <a:rPr lang="uk-UA" sz="23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2300" b="1" dirty="0">
                <a:latin typeface="Times New Roman" pitchFamily="18" charset="0"/>
                <a:cs typeface="Times New Roman" pitchFamily="18" charset="0"/>
              </a:rPr>
              <a:t>приурочений до 80-х роковин трагедії в Бабиному Яру;</a:t>
            </a:r>
            <a:br>
              <a:rPr lang="uk-UA" sz="23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- конкурс творчих робіт учнів, вчителів, студентів та аспірантів «Уроки</a:t>
            </a:r>
            <a:br>
              <a:rPr lang="uk-UA" sz="2300" dirty="0">
                <a:latin typeface="Times New Roman" pitchFamily="18" charset="0"/>
                <a:cs typeface="Times New Roman" pitchFamily="18" charset="0"/>
              </a:rPr>
            </a:b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війни та Голокосту – уроки толерантності», родинних історій війни;</a:t>
            </a:r>
            <a:br>
              <a:rPr lang="uk-UA" sz="2300" dirty="0">
                <a:latin typeface="Times New Roman" pitchFamily="18" charset="0"/>
                <a:cs typeface="Times New Roman" pitchFamily="18" charset="0"/>
              </a:rPr>
            </a:b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- тематичні уроки, лекції, бесіди, виставки, експозиції, інші заходи про</a:t>
            </a:r>
            <a:br>
              <a:rPr lang="uk-UA" sz="2300" dirty="0">
                <a:latin typeface="Times New Roman" pitchFamily="18" charset="0"/>
                <a:cs typeface="Times New Roman" pitchFamily="18" charset="0"/>
              </a:rPr>
            </a:b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трагічні події у Бабиному Яру (зокрема, з використанням </a:t>
            </a:r>
            <a:r>
              <a:rPr lang="uk-UA" sz="2300" dirty="0" err="1">
                <a:latin typeface="Times New Roman" pitchFamily="18" charset="0"/>
                <a:cs typeface="Times New Roman" pitchFamily="18" charset="0"/>
              </a:rPr>
              <a:t>онлайн-формату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120000"/>
              </a:lnSpc>
              <a:buNone/>
            </a:pP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       -  педагогічну конференцію «Уроки Голокосту»; </a:t>
            </a:r>
          </a:p>
          <a:p>
            <a:pPr algn="just">
              <a:lnSpc>
                <a:spcPct val="120000"/>
              </a:lnSpc>
              <a:buNone/>
            </a:pP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       міжнародну наукову конференцію (</a:t>
            </a:r>
            <a:r>
              <a:rPr lang="uk-UA" sz="2300" dirty="0" err="1">
                <a:latin typeface="Times New Roman" pitchFamily="18" charset="0"/>
                <a:cs typeface="Times New Roman" pitchFamily="18" charset="0"/>
              </a:rPr>
              <a:t>веб-конференцію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algn="just">
              <a:lnSpc>
                <a:spcPct val="120000"/>
              </a:lnSpc>
              <a:buNone/>
            </a:pP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       присвячену роковинам трагедії Бабиного  Яру та </a:t>
            </a:r>
          </a:p>
          <a:p>
            <a:pPr algn="just">
              <a:lnSpc>
                <a:spcPct val="120000"/>
              </a:lnSpc>
              <a:buNone/>
            </a:pP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       увічненню пам’яті її жертв, та ін. </a:t>
            </a:r>
            <a:endParaRPr lang="ru-RU" sz="2300" dirty="0"/>
          </a:p>
        </p:txBody>
      </p:sp>
      <p:pic>
        <p:nvPicPr>
          <p:cNvPr id="4" name="Рисунок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5286388"/>
            <a:ext cx="1500198" cy="150019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14290"/>
            <a:ext cx="7586658" cy="6429420"/>
          </a:xfrm>
        </p:spPr>
        <p:txBody>
          <a:bodyPr>
            <a:normAutofit/>
          </a:bodyPr>
          <a:lstStyle/>
          <a:p>
            <a:r>
              <a:rPr lang="uk-UA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 січня 2022 р.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в Україні та світі, відповідно до Резолюції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Генеральної асамблеї ООН 2012 року, відзначається Міжнародний день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пам’яті жертв Голокосту.</a:t>
            </a:r>
          </a:p>
          <a:p>
            <a:r>
              <a:rPr lang="uk-UA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26 лютого 2022 р.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з метою вшанування мужності і героїзму громадян України,  які проживають на тимчасово окупованій території — в Автономній Республіці Крим та місті Севастополі, в Україні відзначатиметься День спротиву окупації Автономної Республіки Крим та міста Севастополя. </a:t>
            </a:r>
          </a:p>
          <a:p>
            <a:endParaRPr lang="uk-UA" sz="1800" dirty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 травня 2022 р.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, відзначатимуться 78-і роковини депортації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кримських татар та інших народів Криму – болгар, вірмен, греків, італійців, німців, </a:t>
            </a:r>
            <a:r>
              <a:rPr lang="uk-UA" sz="1800" dirty="0" err="1">
                <a:latin typeface="Times New Roman" pitchFamily="18" charset="0"/>
                <a:cs typeface="Times New Roman" pitchFamily="18" charset="0"/>
              </a:rPr>
              <a:t>ромів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1800" dirty="0" err="1">
                <a:latin typeface="Times New Roman" pitchFamily="18" charset="0"/>
                <a:cs typeface="Times New Roman" pitchFamily="18" charset="0"/>
              </a:rPr>
              <a:t>чингине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).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загружено.jpg"/>
          <p:cNvPicPr>
            <a:picLocks noChangeAspect="1"/>
          </p:cNvPicPr>
          <p:nvPr/>
        </p:nvPicPr>
        <p:blipFill>
          <a:blip r:embed="rId2"/>
          <a:srcRect t="11013" b="19069"/>
          <a:stretch>
            <a:fillRect/>
          </a:stretch>
        </p:blipFill>
        <p:spPr>
          <a:xfrm>
            <a:off x="5429256" y="4929198"/>
            <a:ext cx="2357454" cy="1571636"/>
          </a:xfrm>
          <a:prstGeom prst="rect">
            <a:avLst/>
          </a:prstGeom>
        </p:spPr>
      </p:pic>
      <p:pic>
        <p:nvPicPr>
          <p:cNvPr id="5" name="Рисунок 4" descr="den-sprotyv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2428868"/>
            <a:ext cx="4000528" cy="171451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500042"/>
            <a:ext cx="7429552" cy="6000792"/>
          </a:xfrm>
        </p:spPr>
        <p:txBody>
          <a:bodyPr>
            <a:normAutofit lnSpcReduction="10000"/>
          </a:bodyPr>
          <a:lstStyle/>
          <a:p>
            <a:r>
              <a:rPr lang="uk-UA" sz="2400" dirty="0"/>
              <a:t>Для належної організації навчання історії та відзначення </a:t>
            </a:r>
            <a:r>
              <a:rPr lang="uk-UA" sz="2400" dirty="0" err="1"/>
              <a:t>віхових</a:t>
            </a:r>
            <a:r>
              <a:rPr lang="uk-UA" sz="2400" dirty="0"/>
              <a:t> подій учителі/учительки можуть скористатися офіційними Інтернет - сторінками державних установ, громадських організацій та інституцій.</a:t>
            </a:r>
          </a:p>
          <a:p>
            <a:r>
              <a:rPr lang="uk-UA" sz="2400" dirty="0"/>
              <a:t> Це зокрема:</a:t>
            </a:r>
            <a:br>
              <a:rPr lang="uk-UA" sz="2400" dirty="0"/>
            </a:br>
            <a:r>
              <a:rPr lang="uk-UA" sz="2400" dirty="0"/>
              <a:t>Український інститут національної пам’яті </a:t>
            </a:r>
            <a:r>
              <a:rPr lang="uk-UA" sz="2400" dirty="0">
                <a:hlinkClick r:id="rId2"/>
              </a:rPr>
              <a:t>https://uinp.gov.ua</a:t>
            </a:r>
            <a:r>
              <a:rPr lang="uk-UA" sz="2400" dirty="0"/>
              <a:t>; </a:t>
            </a:r>
            <a:br>
              <a:rPr lang="uk-UA" sz="2400" dirty="0"/>
            </a:br>
            <a:r>
              <a:rPr lang="uk-UA" sz="2400" dirty="0"/>
              <a:t>Інститут історії України НАН України </a:t>
            </a:r>
            <a:r>
              <a:rPr lang="uk-UA" sz="2400" dirty="0">
                <a:hlinkClick r:id="rId3"/>
              </a:rPr>
              <a:t>http://history.org.ua</a:t>
            </a:r>
            <a:r>
              <a:rPr lang="uk-UA" sz="2400" dirty="0"/>
              <a:t>; </a:t>
            </a:r>
            <a:br>
              <a:rPr lang="uk-UA" sz="2400" dirty="0"/>
            </a:br>
            <a:r>
              <a:rPr lang="uk-UA" sz="2400" dirty="0"/>
              <a:t>Громадський </a:t>
            </a:r>
            <a:r>
              <a:rPr lang="uk-UA" sz="2400" dirty="0" err="1"/>
              <a:t>проєкт</a:t>
            </a:r>
            <a:r>
              <a:rPr lang="uk-UA" sz="2400" dirty="0"/>
              <a:t> «LIKБЕЗ. Історичний фронт» </a:t>
            </a:r>
            <a:r>
              <a:rPr lang="uk-UA" sz="2400" dirty="0">
                <a:hlinkClick r:id="rId4"/>
              </a:rPr>
              <a:t>http://likbez.org.ua</a:t>
            </a:r>
            <a:r>
              <a:rPr lang="uk-UA" sz="2400" dirty="0"/>
              <a:t>; </a:t>
            </a:r>
            <a:br>
              <a:rPr lang="uk-UA" sz="2400" dirty="0"/>
            </a:br>
            <a:r>
              <a:rPr lang="uk-UA" sz="2400" dirty="0"/>
              <a:t>Історична правда </a:t>
            </a:r>
            <a:r>
              <a:rPr lang="uk-UA" sz="2400" dirty="0">
                <a:hlinkClick r:id="rId5"/>
              </a:rPr>
              <a:t>https://istpravda.com.ua</a:t>
            </a:r>
            <a:r>
              <a:rPr lang="uk-UA" sz="2400" dirty="0"/>
              <a:t>; </a:t>
            </a:r>
            <a:br>
              <a:rPr lang="uk-UA" sz="2400" dirty="0"/>
            </a:br>
            <a:r>
              <a:rPr lang="uk-UA" sz="2400" dirty="0"/>
              <a:t>Україна </a:t>
            </a:r>
            <a:r>
              <a:rPr lang="uk-UA" sz="2400" dirty="0" err="1"/>
              <a:t>Incognita</a:t>
            </a:r>
            <a:r>
              <a:rPr lang="uk-UA" sz="2400" dirty="0"/>
              <a:t> </a:t>
            </a:r>
            <a:r>
              <a:rPr lang="uk-UA" sz="2400" dirty="0">
                <a:hlinkClick r:id="rId6"/>
              </a:rPr>
              <a:t>http://incognita.day.kyiv.ua</a:t>
            </a:r>
            <a:r>
              <a:rPr lang="uk-UA" sz="2400" dirty="0"/>
              <a:t>; </a:t>
            </a:r>
            <a:br>
              <a:rPr lang="uk-UA" sz="2400" dirty="0"/>
            </a:br>
            <a:r>
              <a:rPr lang="uk-UA" sz="2400" dirty="0"/>
              <a:t>Електронний архів українського визвольного руху </a:t>
            </a:r>
            <a:r>
              <a:rPr lang="uk-UA" sz="2400" dirty="0">
                <a:hlinkClick r:id="rId7"/>
              </a:rPr>
              <a:t>http://avr.org.ua</a:t>
            </a:r>
            <a:r>
              <a:rPr lang="uk-UA" sz="2400" dirty="0"/>
              <a:t>   </a:t>
            </a:r>
            <a:br>
              <a:rPr lang="en-US" sz="2000" dirty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3286148" cy="58259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Правознавство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000108"/>
            <a:ext cx="7500990" cy="5286412"/>
          </a:xfrm>
        </p:spPr>
        <p:txBody>
          <a:bodyPr>
            <a:noAutofit/>
          </a:bodyPr>
          <a:lstStyle/>
          <a:p>
            <a:r>
              <a:rPr lang="uk-UA" sz="2400" dirty="0"/>
              <a:t>У 2021/2022 навчальному році чинними є навчальні програми:</a:t>
            </a:r>
            <a:br>
              <a:rPr lang="uk-UA" sz="2400" dirty="0"/>
            </a:br>
            <a:r>
              <a:rPr lang="uk-UA" sz="2400" dirty="0"/>
              <a:t>«Основи правознавства. 9 клас» (наказ Міністерства освіти і науки України від 07.06.2017 № 804). Програму розміщено на офіційному </a:t>
            </a:r>
            <a:r>
              <a:rPr lang="uk-UA" sz="2400" dirty="0" err="1"/>
              <a:t>веб-сайті</a:t>
            </a:r>
            <a:r>
              <a:rPr lang="uk-UA" sz="2400" dirty="0"/>
              <a:t> Міністерства за покликанням (</a:t>
            </a:r>
            <a:r>
              <a:rPr lang="uk-UA" sz="2400" dirty="0">
                <a:hlinkClick r:id="rId2"/>
              </a:rPr>
              <a:t>https://goo.gl/GDh9gC</a:t>
            </a:r>
            <a:r>
              <a:rPr lang="uk-UA" sz="2400" dirty="0"/>
              <a:t>) </a:t>
            </a:r>
          </a:p>
          <a:p>
            <a:r>
              <a:rPr lang="uk-UA" sz="2400" dirty="0"/>
              <a:t>«Правознавство (профільний рівень).10-11 класи» (наказ Міністерства освіти і науки України від 14.07.2016 № 826 і наказ Міністерства освіти і науки України від 23.10.2017 № 1407). Програму розміщено на офіційному  </a:t>
            </a:r>
            <a:r>
              <a:rPr lang="uk-UA" sz="2400" dirty="0" err="1"/>
              <a:t>веб-сайті</a:t>
            </a:r>
            <a:r>
              <a:rPr lang="uk-UA" sz="2400" dirty="0"/>
              <a:t> Міністерства за покликанням (</a:t>
            </a:r>
            <a:r>
              <a:rPr lang="uk-UA" sz="2400" dirty="0">
                <a:hlinkClick r:id="rId3"/>
              </a:rPr>
              <a:t>https://goo.gl/fwh2BR</a:t>
            </a:r>
            <a:r>
              <a:rPr lang="uk-UA" sz="2400" dirty="0"/>
              <a:t>)   </a:t>
            </a:r>
            <a:br>
              <a:rPr lang="uk-UA" sz="2400" dirty="0"/>
            </a:b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14290"/>
            <a:ext cx="4143404" cy="79690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Звертаємо увагу на: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285860"/>
            <a:ext cx="7500990" cy="5143535"/>
          </a:xfrm>
        </p:spPr>
        <p:txBody>
          <a:bodyPr>
            <a:normAutofit lnSpcReduction="10000"/>
          </a:bodyPr>
          <a:lstStyle/>
          <a:p>
            <a:r>
              <a:rPr lang="uk-UA" sz="2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права людини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як наскрізний компонент  всіх навчальних дисциплін</a:t>
            </a:r>
          </a:p>
          <a:p>
            <a:r>
              <a:rPr lang="uk-UA" sz="2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правову  предметну компетентність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учнів – сукупність набутих учнями правових знань, предметних умінь, сприйняття та розуміння важливості загальнолюдських цінностей, ставлень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практичні заняття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які сприяють формуванню в учнівства вміння практичного застосування окремих положень законодавства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У 2021/2022 навчальному році при викладанні курсу «Правознавство» у  9 класі необхідно враховувати зміни до законодавства України, що стосуються питань навчальної програми, присвячених основам конституційного, цивільного, трудового, сімейного, адміністративного та кримінального права. </a:t>
            </a:r>
            <a:r>
              <a:rPr lang="uk-UA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Особливо слід детально ознайомитися із нормами Закону України «Про всеукраїнський референдум» №1135-ІХ від 26.01.2021. </a:t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1336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Times New Roman</vt:lpstr>
      <vt:lpstr>Тема Office</vt:lpstr>
      <vt:lpstr>Серпнева конференція  педагогічних працівників  закладів освіти м. Дніпра</vt:lpstr>
      <vt:lpstr>Методичні рекомендації МОН</vt:lpstr>
      <vt:lpstr>Презентация PowerPoint</vt:lpstr>
      <vt:lpstr>Презентация PowerPoint</vt:lpstr>
      <vt:lpstr>Пам'ятні  дати</vt:lpstr>
      <vt:lpstr>Презентация PowerPoint</vt:lpstr>
      <vt:lpstr>Презентация PowerPoint</vt:lpstr>
      <vt:lpstr>Правознавство</vt:lpstr>
      <vt:lpstr>Звертаємо увагу на: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Серпнева конференція  педагогічних працівників  закладів освіти м. Дніпра</dc:title>
  <dc:creator>USER</dc:creator>
  <cp:lastModifiedBy>Центр професійного розвитку Освітня траєкторія</cp:lastModifiedBy>
  <cp:revision>45</cp:revision>
  <dcterms:created xsi:type="dcterms:W3CDTF">2021-08-26T07:39:22Z</dcterms:created>
  <dcterms:modified xsi:type="dcterms:W3CDTF">2021-08-28T09:24:34Z</dcterms:modified>
</cp:coreProperties>
</file>