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64" r:id="rId4"/>
    <p:sldId id="259" r:id="rId5"/>
    <p:sldId id="265" r:id="rId6"/>
    <p:sldId id="275" r:id="rId7"/>
    <p:sldId id="291" r:id="rId8"/>
    <p:sldId id="266" r:id="rId9"/>
    <p:sldId id="273" r:id="rId10"/>
    <p:sldId id="267" r:id="rId11"/>
    <p:sldId id="268" r:id="rId12"/>
    <p:sldId id="270" r:id="rId13"/>
    <p:sldId id="271" r:id="rId14"/>
    <p:sldId id="272" r:id="rId15"/>
    <p:sldId id="274" r:id="rId16"/>
    <p:sldId id="276" r:id="rId17"/>
    <p:sldId id="288" r:id="rId18"/>
    <p:sldId id="277" r:id="rId19"/>
    <p:sldId id="289" r:id="rId20"/>
    <p:sldId id="279" r:id="rId21"/>
    <p:sldId id="280" r:id="rId22"/>
    <p:sldId id="281" r:id="rId23"/>
    <p:sldId id="282" r:id="rId24"/>
    <p:sldId id="283" r:id="rId25"/>
    <p:sldId id="263" r:id="rId26"/>
    <p:sldId id="287" r:id="rId27"/>
    <p:sldId id="284" r:id="rId28"/>
    <p:sldId id="301" r:id="rId29"/>
    <p:sldId id="292" r:id="rId30"/>
    <p:sldId id="294" r:id="rId31"/>
    <p:sldId id="295" r:id="rId32"/>
    <p:sldId id="296" r:id="rId33"/>
    <p:sldId id="297" r:id="rId34"/>
    <p:sldId id="298" r:id="rId35"/>
    <p:sldId id="300" r:id="rId36"/>
    <p:sldId id="304" r:id="rId37"/>
    <p:sldId id="305" r:id="rId38"/>
    <p:sldId id="302" r:id="rId39"/>
    <p:sldId id="303" r:id="rId40"/>
    <p:sldId id="306" r:id="rId41"/>
    <p:sldId id="307" r:id="rId42"/>
    <p:sldId id="308" r:id="rId43"/>
    <p:sldId id="311" r:id="rId44"/>
    <p:sldId id="312" r:id="rId45"/>
    <p:sldId id="315" r:id="rId46"/>
    <p:sldId id="318" r:id="rId47"/>
    <p:sldId id="313" r:id="rId48"/>
    <p:sldId id="317" r:id="rId49"/>
    <p:sldId id="316" r:id="rId50"/>
    <p:sldId id="310" r:id="rId51"/>
    <p:sldId id="309" r:id="rId52"/>
    <p:sldId id="319" r:id="rId53"/>
    <p:sldId id="320" r:id="rId54"/>
    <p:sldId id="321" r:id="rId55"/>
    <p:sldId id="322" r:id="rId56"/>
    <p:sldId id="323" r:id="rId57"/>
    <p:sldId id="324" r:id="rId58"/>
    <p:sldId id="325" r:id="rId59"/>
    <p:sldId id="326" r:id="rId60"/>
    <p:sldId id="327" r:id="rId6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88" autoAdjust="0"/>
    <p:restoredTop sz="94660" autoAdjust="0"/>
  </p:normalViewPr>
  <p:slideViewPr>
    <p:cSldViewPr>
      <p:cViewPr>
        <p:scale>
          <a:sx n="70" d="100"/>
          <a:sy n="70" d="100"/>
        </p:scale>
        <p:origin x="-2222" y="-37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2AC2CD2-6703-49CA-9406-FDFF9EB1124A}" type="datetimeFigureOut">
              <a:rPr lang="uk-UA" smtClean="0"/>
              <a:t>10.07.2022</a:t>
            </a:fld>
            <a:endParaRPr lang="uk-UA" dirty="0"/>
          </a:p>
        </p:txBody>
      </p:sp>
      <p:sp>
        <p:nvSpPr>
          <p:cNvPr id="5" name="Footer Placeholder 4"/>
          <p:cNvSpPr>
            <a:spLocks noGrp="1"/>
          </p:cNvSpPr>
          <p:nvPr>
            <p:ph type="ftr" sz="quarter" idx="11"/>
          </p:nvPr>
        </p:nvSpPr>
        <p:spPr/>
        <p:txBody>
          <a:bodyPr/>
          <a:lstStyle/>
          <a:p>
            <a:endParaRPr lang="uk-UA" dirty="0"/>
          </a:p>
        </p:txBody>
      </p:sp>
      <p:sp>
        <p:nvSpPr>
          <p:cNvPr id="6" name="Slide Number Placeholder 5"/>
          <p:cNvSpPr>
            <a:spLocks noGrp="1"/>
          </p:cNvSpPr>
          <p:nvPr>
            <p:ph type="sldNum" sz="quarter" idx="12"/>
          </p:nvPr>
        </p:nvSpPr>
        <p:spPr/>
        <p:txBody>
          <a:bodyPr/>
          <a:lstStyle/>
          <a:p>
            <a:fld id="{A112DA19-56B4-446F-90A3-EDDD2E234148}" type="slidenum">
              <a:rPr lang="uk-UA" smtClean="0"/>
              <a:t>‹#›</a:t>
            </a:fld>
            <a:endParaRPr lang="uk-UA"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2AC2CD2-6703-49CA-9406-FDFF9EB1124A}" type="datetimeFigureOut">
              <a:rPr lang="uk-UA" smtClean="0"/>
              <a:t>10.07.2022</a:t>
            </a:fld>
            <a:endParaRPr lang="uk-UA" dirty="0"/>
          </a:p>
        </p:txBody>
      </p:sp>
      <p:sp>
        <p:nvSpPr>
          <p:cNvPr id="5" name="Footer Placeholder 4"/>
          <p:cNvSpPr>
            <a:spLocks noGrp="1"/>
          </p:cNvSpPr>
          <p:nvPr>
            <p:ph type="ftr" sz="quarter" idx="11"/>
          </p:nvPr>
        </p:nvSpPr>
        <p:spPr/>
        <p:txBody>
          <a:bodyPr/>
          <a:lstStyle/>
          <a:p>
            <a:endParaRPr lang="uk-UA" dirty="0"/>
          </a:p>
        </p:txBody>
      </p:sp>
      <p:sp>
        <p:nvSpPr>
          <p:cNvPr id="6" name="Slide Number Placeholder 5"/>
          <p:cNvSpPr>
            <a:spLocks noGrp="1"/>
          </p:cNvSpPr>
          <p:nvPr>
            <p:ph type="sldNum" sz="quarter" idx="12"/>
          </p:nvPr>
        </p:nvSpPr>
        <p:spPr/>
        <p:txBody>
          <a:bodyPr/>
          <a:lstStyle/>
          <a:p>
            <a:fld id="{A112DA19-56B4-446F-90A3-EDDD2E234148}" type="slidenum">
              <a:rPr lang="uk-UA" smtClean="0"/>
              <a:t>‹#›</a:t>
            </a:fld>
            <a:endParaRPr lang="uk-UA"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2AC2CD2-6703-49CA-9406-FDFF9EB1124A}" type="datetimeFigureOut">
              <a:rPr lang="uk-UA" smtClean="0"/>
              <a:t>10.07.2022</a:t>
            </a:fld>
            <a:endParaRPr lang="uk-UA" dirty="0"/>
          </a:p>
        </p:txBody>
      </p:sp>
      <p:sp>
        <p:nvSpPr>
          <p:cNvPr id="5" name="Footer Placeholder 4"/>
          <p:cNvSpPr>
            <a:spLocks noGrp="1"/>
          </p:cNvSpPr>
          <p:nvPr>
            <p:ph type="ftr" sz="quarter" idx="11"/>
          </p:nvPr>
        </p:nvSpPr>
        <p:spPr/>
        <p:txBody>
          <a:bodyPr/>
          <a:lstStyle/>
          <a:p>
            <a:endParaRPr lang="uk-UA" dirty="0"/>
          </a:p>
        </p:txBody>
      </p:sp>
      <p:sp>
        <p:nvSpPr>
          <p:cNvPr id="6" name="Slide Number Placeholder 5"/>
          <p:cNvSpPr>
            <a:spLocks noGrp="1"/>
          </p:cNvSpPr>
          <p:nvPr>
            <p:ph type="sldNum" sz="quarter" idx="12"/>
          </p:nvPr>
        </p:nvSpPr>
        <p:spPr/>
        <p:txBody>
          <a:bodyPr/>
          <a:lstStyle/>
          <a:p>
            <a:fld id="{A112DA19-56B4-446F-90A3-EDDD2E234148}" type="slidenum">
              <a:rPr lang="uk-UA" smtClean="0"/>
              <a:t>‹#›</a:t>
            </a:fld>
            <a:endParaRPr lang="uk-UA"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2AC2CD2-6703-49CA-9406-FDFF9EB1124A}" type="datetimeFigureOut">
              <a:rPr lang="uk-UA" smtClean="0"/>
              <a:t>10.07.2022</a:t>
            </a:fld>
            <a:endParaRPr lang="uk-UA" dirty="0"/>
          </a:p>
        </p:txBody>
      </p:sp>
      <p:sp>
        <p:nvSpPr>
          <p:cNvPr id="5" name="Footer Placeholder 4"/>
          <p:cNvSpPr>
            <a:spLocks noGrp="1"/>
          </p:cNvSpPr>
          <p:nvPr>
            <p:ph type="ftr" sz="quarter" idx="11"/>
          </p:nvPr>
        </p:nvSpPr>
        <p:spPr/>
        <p:txBody>
          <a:bodyPr/>
          <a:lstStyle/>
          <a:p>
            <a:endParaRPr lang="uk-UA" dirty="0"/>
          </a:p>
        </p:txBody>
      </p:sp>
      <p:sp>
        <p:nvSpPr>
          <p:cNvPr id="6" name="Slide Number Placeholder 5"/>
          <p:cNvSpPr>
            <a:spLocks noGrp="1"/>
          </p:cNvSpPr>
          <p:nvPr>
            <p:ph type="sldNum" sz="quarter" idx="12"/>
          </p:nvPr>
        </p:nvSpPr>
        <p:spPr/>
        <p:txBody>
          <a:bodyPr/>
          <a:lstStyle/>
          <a:p>
            <a:fld id="{A112DA19-56B4-446F-90A3-EDDD2E234148}" type="slidenum">
              <a:rPr lang="uk-UA" smtClean="0"/>
              <a:t>‹#›</a:t>
            </a:fld>
            <a:endParaRPr lang="uk-UA" dirty="0"/>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2AC2CD2-6703-49CA-9406-FDFF9EB1124A}" type="datetimeFigureOut">
              <a:rPr lang="uk-UA" smtClean="0"/>
              <a:t>10.07.2022</a:t>
            </a:fld>
            <a:endParaRPr lang="uk-UA" dirty="0"/>
          </a:p>
        </p:txBody>
      </p:sp>
      <p:sp>
        <p:nvSpPr>
          <p:cNvPr id="5" name="Footer Placeholder 4"/>
          <p:cNvSpPr>
            <a:spLocks noGrp="1"/>
          </p:cNvSpPr>
          <p:nvPr>
            <p:ph type="ftr" sz="quarter" idx="11"/>
          </p:nvPr>
        </p:nvSpPr>
        <p:spPr/>
        <p:txBody>
          <a:bodyPr/>
          <a:lstStyle/>
          <a:p>
            <a:endParaRPr lang="uk-UA" dirty="0"/>
          </a:p>
        </p:txBody>
      </p:sp>
      <p:sp>
        <p:nvSpPr>
          <p:cNvPr id="6" name="Slide Number Placeholder 5"/>
          <p:cNvSpPr>
            <a:spLocks noGrp="1"/>
          </p:cNvSpPr>
          <p:nvPr>
            <p:ph type="sldNum" sz="quarter" idx="12"/>
          </p:nvPr>
        </p:nvSpPr>
        <p:spPr/>
        <p:txBody>
          <a:bodyPr/>
          <a:lstStyle/>
          <a:p>
            <a:fld id="{A112DA19-56B4-446F-90A3-EDDD2E234148}" type="slidenum">
              <a:rPr lang="uk-UA" smtClean="0"/>
              <a:t>‹#›</a:t>
            </a:fld>
            <a:endParaRPr lang="uk-UA"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2AC2CD2-6703-49CA-9406-FDFF9EB1124A}" type="datetimeFigureOut">
              <a:rPr lang="uk-UA" smtClean="0"/>
              <a:t>10.07.2022</a:t>
            </a:fld>
            <a:endParaRPr lang="uk-UA" dirty="0"/>
          </a:p>
        </p:txBody>
      </p:sp>
      <p:sp>
        <p:nvSpPr>
          <p:cNvPr id="6" name="Footer Placeholder 5"/>
          <p:cNvSpPr>
            <a:spLocks noGrp="1"/>
          </p:cNvSpPr>
          <p:nvPr>
            <p:ph type="ftr" sz="quarter" idx="11"/>
          </p:nvPr>
        </p:nvSpPr>
        <p:spPr/>
        <p:txBody>
          <a:bodyPr/>
          <a:lstStyle/>
          <a:p>
            <a:endParaRPr lang="uk-UA" dirty="0"/>
          </a:p>
        </p:txBody>
      </p:sp>
      <p:sp>
        <p:nvSpPr>
          <p:cNvPr id="7" name="Slide Number Placeholder 6"/>
          <p:cNvSpPr>
            <a:spLocks noGrp="1"/>
          </p:cNvSpPr>
          <p:nvPr>
            <p:ph type="sldNum" sz="quarter" idx="12"/>
          </p:nvPr>
        </p:nvSpPr>
        <p:spPr/>
        <p:txBody>
          <a:bodyPr/>
          <a:lstStyle/>
          <a:p>
            <a:fld id="{A112DA19-56B4-446F-90A3-EDDD2E234148}" type="slidenum">
              <a:rPr lang="uk-UA" smtClean="0"/>
              <a:t>‹#›</a:t>
            </a:fld>
            <a:endParaRPr lang="uk-UA" dirty="0"/>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2AC2CD2-6703-49CA-9406-FDFF9EB1124A}" type="datetimeFigureOut">
              <a:rPr lang="uk-UA" smtClean="0"/>
              <a:t>10.07.2022</a:t>
            </a:fld>
            <a:endParaRPr lang="uk-UA" dirty="0"/>
          </a:p>
        </p:txBody>
      </p:sp>
      <p:sp>
        <p:nvSpPr>
          <p:cNvPr id="8" name="Footer Placeholder 7"/>
          <p:cNvSpPr>
            <a:spLocks noGrp="1"/>
          </p:cNvSpPr>
          <p:nvPr>
            <p:ph type="ftr" sz="quarter" idx="11"/>
          </p:nvPr>
        </p:nvSpPr>
        <p:spPr/>
        <p:txBody>
          <a:bodyPr/>
          <a:lstStyle/>
          <a:p>
            <a:endParaRPr lang="uk-UA" dirty="0"/>
          </a:p>
        </p:txBody>
      </p:sp>
      <p:sp>
        <p:nvSpPr>
          <p:cNvPr id="9" name="Slide Number Placeholder 8"/>
          <p:cNvSpPr>
            <a:spLocks noGrp="1"/>
          </p:cNvSpPr>
          <p:nvPr>
            <p:ph type="sldNum" sz="quarter" idx="12"/>
          </p:nvPr>
        </p:nvSpPr>
        <p:spPr/>
        <p:txBody>
          <a:bodyPr/>
          <a:lstStyle/>
          <a:p>
            <a:fld id="{A112DA19-56B4-446F-90A3-EDDD2E234148}" type="slidenum">
              <a:rPr lang="uk-UA" smtClean="0"/>
              <a:t>‹#›</a:t>
            </a:fld>
            <a:endParaRPr lang="uk-UA" dirty="0"/>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2AC2CD2-6703-49CA-9406-FDFF9EB1124A}" type="datetimeFigureOut">
              <a:rPr lang="uk-UA" smtClean="0"/>
              <a:t>10.07.2022</a:t>
            </a:fld>
            <a:endParaRPr lang="uk-UA" dirty="0"/>
          </a:p>
        </p:txBody>
      </p:sp>
      <p:sp>
        <p:nvSpPr>
          <p:cNvPr id="4" name="Footer Placeholder 3"/>
          <p:cNvSpPr>
            <a:spLocks noGrp="1"/>
          </p:cNvSpPr>
          <p:nvPr>
            <p:ph type="ftr" sz="quarter" idx="11"/>
          </p:nvPr>
        </p:nvSpPr>
        <p:spPr/>
        <p:txBody>
          <a:bodyPr/>
          <a:lstStyle/>
          <a:p>
            <a:endParaRPr lang="uk-UA" dirty="0"/>
          </a:p>
        </p:txBody>
      </p:sp>
      <p:sp>
        <p:nvSpPr>
          <p:cNvPr id="5" name="Slide Number Placeholder 4"/>
          <p:cNvSpPr>
            <a:spLocks noGrp="1"/>
          </p:cNvSpPr>
          <p:nvPr>
            <p:ph type="sldNum" sz="quarter" idx="12"/>
          </p:nvPr>
        </p:nvSpPr>
        <p:spPr/>
        <p:txBody>
          <a:bodyPr/>
          <a:lstStyle/>
          <a:p>
            <a:fld id="{A112DA19-56B4-446F-90A3-EDDD2E234148}" type="slidenum">
              <a:rPr lang="uk-UA" smtClean="0"/>
              <a:t>‹#›</a:t>
            </a:fld>
            <a:endParaRPr lang="uk-UA"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AC2CD2-6703-49CA-9406-FDFF9EB1124A}" type="datetimeFigureOut">
              <a:rPr lang="uk-UA" smtClean="0"/>
              <a:t>10.07.2022</a:t>
            </a:fld>
            <a:endParaRPr lang="uk-UA" dirty="0"/>
          </a:p>
        </p:txBody>
      </p:sp>
      <p:sp>
        <p:nvSpPr>
          <p:cNvPr id="3" name="Footer Placeholder 2"/>
          <p:cNvSpPr>
            <a:spLocks noGrp="1"/>
          </p:cNvSpPr>
          <p:nvPr>
            <p:ph type="ftr" sz="quarter" idx="11"/>
          </p:nvPr>
        </p:nvSpPr>
        <p:spPr/>
        <p:txBody>
          <a:bodyPr/>
          <a:lstStyle/>
          <a:p>
            <a:endParaRPr lang="uk-UA" dirty="0"/>
          </a:p>
        </p:txBody>
      </p:sp>
      <p:sp>
        <p:nvSpPr>
          <p:cNvPr id="4" name="Slide Number Placeholder 3"/>
          <p:cNvSpPr>
            <a:spLocks noGrp="1"/>
          </p:cNvSpPr>
          <p:nvPr>
            <p:ph type="sldNum" sz="quarter" idx="12"/>
          </p:nvPr>
        </p:nvSpPr>
        <p:spPr/>
        <p:txBody>
          <a:bodyPr/>
          <a:lstStyle/>
          <a:p>
            <a:fld id="{A112DA19-56B4-446F-90A3-EDDD2E234148}" type="slidenum">
              <a:rPr lang="uk-UA" smtClean="0"/>
              <a:t>‹#›</a:t>
            </a:fld>
            <a:endParaRPr lang="uk-UA"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2AC2CD2-6703-49CA-9406-FDFF9EB1124A}" type="datetimeFigureOut">
              <a:rPr lang="uk-UA" smtClean="0"/>
              <a:t>10.07.2022</a:t>
            </a:fld>
            <a:endParaRPr lang="uk-UA" dirty="0"/>
          </a:p>
        </p:txBody>
      </p:sp>
      <p:sp>
        <p:nvSpPr>
          <p:cNvPr id="6" name="Footer Placeholder 5"/>
          <p:cNvSpPr>
            <a:spLocks noGrp="1"/>
          </p:cNvSpPr>
          <p:nvPr>
            <p:ph type="ftr" sz="quarter" idx="11"/>
          </p:nvPr>
        </p:nvSpPr>
        <p:spPr/>
        <p:txBody>
          <a:bodyPr/>
          <a:lstStyle/>
          <a:p>
            <a:endParaRPr lang="uk-UA" dirty="0"/>
          </a:p>
        </p:txBody>
      </p:sp>
      <p:sp>
        <p:nvSpPr>
          <p:cNvPr id="7" name="Slide Number Placeholder 6"/>
          <p:cNvSpPr>
            <a:spLocks noGrp="1"/>
          </p:cNvSpPr>
          <p:nvPr>
            <p:ph type="sldNum" sz="quarter" idx="12"/>
          </p:nvPr>
        </p:nvSpPr>
        <p:spPr/>
        <p:txBody>
          <a:bodyPr/>
          <a:lstStyle/>
          <a:p>
            <a:fld id="{A112DA19-56B4-446F-90A3-EDDD2E234148}" type="slidenum">
              <a:rPr lang="uk-UA" smtClean="0"/>
              <a:t>‹#›</a:t>
            </a:fld>
            <a:endParaRPr lang="uk-UA"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2AC2CD2-6703-49CA-9406-FDFF9EB1124A}" type="datetimeFigureOut">
              <a:rPr lang="uk-UA" smtClean="0"/>
              <a:t>10.07.2022</a:t>
            </a:fld>
            <a:endParaRPr lang="uk-UA" dirty="0"/>
          </a:p>
        </p:txBody>
      </p:sp>
      <p:sp>
        <p:nvSpPr>
          <p:cNvPr id="6" name="Footer Placeholder 5"/>
          <p:cNvSpPr>
            <a:spLocks noGrp="1"/>
          </p:cNvSpPr>
          <p:nvPr>
            <p:ph type="ftr" sz="quarter" idx="11"/>
          </p:nvPr>
        </p:nvSpPr>
        <p:spPr/>
        <p:txBody>
          <a:bodyPr/>
          <a:lstStyle/>
          <a:p>
            <a:endParaRPr lang="uk-UA" dirty="0"/>
          </a:p>
        </p:txBody>
      </p:sp>
      <p:sp>
        <p:nvSpPr>
          <p:cNvPr id="7" name="Slide Number Placeholder 6"/>
          <p:cNvSpPr>
            <a:spLocks noGrp="1"/>
          </p:cNvSpPr>
          <p:nvPr>
            <p:ph type="sldNum" sz="quarter" idx="12"/>
          </p:nvPr>
        </p:nvSpPr>
        <p:spPr/>
        <p:txBody>
          <a:bodyPr/>
          <a:lstStyle/>
          <a:p>
            <a:fld id="{A112DA19-56B4-446F-90A3-EDDD2E234148}" type="slidenum">
              <a:rPr lang="uk-UA" smtClean="0"/>
              <a:t>‹#›</a:t>
            </a:fld>
            <a:endParaRPr lang="uk-UA"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D2AC2CD2-6703-49CA-9406-FDFF9EB1124A}" type="datetimeFigureOut">
              <a:rPr lang="uk-UA" smtClean="0"/>
              <a:t>10.07.2022</a:t>
            </a:fld>
            <a:endParaRPr lang="uk-UA"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A112DA19-56B4-446F-90A3-EDDD2E234148}" type="slidenum">
              <a:rPr lang="uk-UA" smtClean="0"/>
              <a:t>‹#›</a:t>
            </a:fld>
            <a:endParaRPr lang="uk-UA"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on.gov.ua/ua/npa" TargetMode="External"/><Relationship Id="rId2" Type="http://schemas.openxmlformats.org/officeDocument/2006/relationships/hyperlink" Target="https://zakon.rada.gov.ua/laws/main/a#Find" TargetMode="External"/><Relationship Id="rId1" Type="http://schemas.openxmlformats.org/officeDocument/2006/relationships/slideLayout" Target="../slideLayouts/slideLayout1.xml"/><Relationship Id="rId4" Type="http://schemas.openxmlformats.org/officeDocument/2006/relationships/hyperlink" Target="https://osvita.ua/"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hyperlink" Target="mailto:Advokat.e.voronko@gmail.com"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412776"/>
            <a:ext cx="8784976" cy="5328592"/>
          </a:xfrm>
        </p:spPr>
        <p:txBody>
          <a:bodyPr/>
          <a:lstStyle/>
          <a:p>
            <a:pPr marL="514350" indent="-514350" algn="just">
              <a:buFont typeface="Wingdings" pitchFamily="2" charset="2"/>
              <a:buChar char="Ø"/>
            </a:pPr>
            <a:r>
              <a:rPr lang="uk-UA" sz="2800" b="1" dirty="0" smtClean="0">
                <a:solidFill>
                  <a:schemeClr val="tx1">
                    <a:lumMod val="65000"/>
                  </a:schemeClr>
                </a:solidFill>
                <a:effectLst>
                  <a:outerShdw blurRad="38100" dist="38100" dir="2700000" algn="tl">
                    <a:srgbClr val="000000">
                      <a:alpha val="43137"/>
                    </a:srgbClr>
                  </a:outerShdw>
                </a:effectLst>
              </a:rPr>
              <a:t>Сайт Верховної Ради України</a:t>
            </a:r>
          </a:p>
          <a:p>
            <a:pPr algn="r"/>
            <a:r>
              <a:rPr lang="en-US" sz="2800" b="1" dirty="0">
                <a:solidFill>
                  <a:schemeClr val="tx1">
                    <a:lumMod val="65000"/>
                  </a:schemeClr>
                </a:solidFill>
                <a:effectLst>
                  <a:outerShdw blurRad="38100" dist="38100" dir="2700000" algn="tl">
                    <a:srgbClr val="000000">
                      <a:alpha val="43137"/>
                    </a:srgbClr>
                  </a:outerShdw>
                </a:effectLst>
                <a:hlinkClick r:id="rId2"/>
              </a:rPr>
              <a:t>https://</a:t>
            </a:r>
            <a:r>
              <a:rPr lang="en-US" sz="2800" b="1" dirty="0" smtClean="0">
                <a:solidFill>
                  <a:schemeClr val="tx1">
                    <a:lumMod val="65000"/>
                  </a:schemeClr>
                </a:solidFill>
                <a:effectLst>
                  <a:outerShdw blurRad="38100" dist="38100" dir="2700000" algn="tl">
                    <a:srgbClr val="000000">
                      <a:alpha val="43137"/>
                    </a:srgbClr>
                  </a:outerShdw>
                </a:effectLst>
                <a:hlinkClick r:id="rId2"/>
              </a:rPr>
              <a:t>zakon.rada.gov.ua/laws/main/a#Find</a:t>
            </a:r>
            <a:endParaRPr lang="uk-UA" sz="2800" b="1" dirty="0" smtClean="0">
              <a:solidFill>
                <a:schemeClr val="tx1">
                  <a:lumMod val="65000"/>
                </a:schemeClr>
              </a:solidFill>
              <a:effectLst>
                <a:outerShdw blurRad="38100" dist="38100" dir="2700000" algn="tl">
                  <a:srgbClr val="000000">
                    <a:alpha val="43137"/>
                  </a:srgbClr>
                </a:outerShdw>
              </a:effectLst>
            </a:endParaRPr>
          </a:p>
          <a:p>
            <a:pPr algn="r"/>
            <a:endParaRPr lang="en-US" sz="2800" b="1" dirty="0">
              <a:solidFill>
                <a:schemeClr val="tx1">
                  <a:lumMod val="65000"/>
                </a:schemeClr>
              </a:solidFill>
              <a:effectLst>
                <a:outerShdw blurRad="38100" dist="38100" dir="2700000" algn="tl">
                  <a:srgbClr val="000000">
                    <a:alpha val="43137"/>
                  </a:srgbClr>
                </a:outerShdw>
              </a:effectLst>
            </a:endParaRPr>
          </a:p>
          <a:p>
            <a:pPr marL="514350" indent="-514350" algn="just">
              <a:buFont typeface="Wingdings" pitchFamily="2" charset="2"/>
              <a:buChar char="Ø"/>
            </a:pPr>
            <a:r>
              <a:rPr lang="uk-UA" sz="2800" b="1" dirty="0" smtClean="0">
                <a:solidFill>
                  <a:schemeClr val="tx1">
                    <a:lumMod val="65000"/>
                  </a:schemeClr>
                </a:solidFill>
                <a:effectLst>
                  <a:outerShdw blurRad="38100" dist="38100" dir="2700000" algn="tl">
                    <a:srgbClr val="000000">
                      <a:alpha val="43137"/>
                    </a:srgbClr>
                  </a:outerShdw>
                </a:effectLst>
              </a:rPr>
              <a:t>Сайт Міністерства освіти і науки України</a:t>
            </a:r>
          </a:p>
          <a:p>
            <a:pPr algn="r"/>
            <a:r>
              <a:rPr lang="en-US" sz="2800" b="1" dirty="0">
                <a:solidFill>
                  <a:schemeClr val="tx1">
                    <a:lumMod val="65000"/>
                  </a:schemeClr>
                </a:solidFill>
                <a:effectLst>
                  <a:outerShdw blurRad="38100" dist="38100" dir="2700000" algn="tl">
                    <a:srgbClr val="000000">
                      <a:alpha val="43137"/>
                    </a:srgbClr>
                  </a:outerShdw>
                </a:effectLst>
                <a:hlinkClick r:id="rId3"/>
              </a:rPr>
              <a:t>https://</a:t>
            </a:r>
            <a:r>
              <a:rPr lang="en-US" sz="2800" b="1" dirty="0" smtClean="0">
                <a:solidFill>
                  <a:schemeClr val="tx1">
                    <a:lumMod val="65000"/>
                  </a:schemeClr>
                </a:solidFill>
                <a:effectLst>
                  <a:outerShdw blurRad="38100" dist="38100" dir="2700000" algn="tl">
                    <a:srgbClr val="000000">
                      <a:alpha val="43137"/>
                    </a:srgbClr>
                  </a:outerShdw>
                </a:effectLst>
                <a:hlinkClick r:id="rId3"/>
              </a:rPr>
              <a:t>mon.gov.ua/ua/npa</a:t>
            </a:r>
            <a:endParaRPr lang="uk-UA" sz="2800" b="1" dirty="0" smtClean="0">
              <a:solidFill>
                <a:schemeClr val="tx1">
                  <a:lumMod val="65000"/>
                </a:schemeClr>
              </a:solidFill>
              <a:effectLst>
                <a:outerShdw blurRad="38100" dist="38100" dir="2700000" algn="tl">
                  <a:srgbClr val="000000">
                    <a:alpha val="43137"/>
                  </a:srgbClr>
                </a:outerShdw>
              </a:effectLst>
            </a:endParaRPr>
          </a:p>
          <a:p>
            <a:pPr algn="r"/>
            <a:endParaRPr lang="en-US" sz="2800" b="1" dirty="0">
              <a:solidFill>
                <a:schemeClr val="tx1">
                  <a:lumMod val="65000"/>
                </a:schemeClr>
              </a:solidFill>
              <a:effectLst>
                <a:outerShdw blurRad="38100" dist="38100" dir="2700000" algn="tl">
                  <a:srgbClr val="000000">
                    <a:alpha val="43137"/>
                  </a:srgbClr>
                </a:outerShdw>
              </a:effectLst>
            </a:endParaRPr>
          </a:p>
          <a:p>
            <a:pPr marL="514350" indent="-514350" algn="just">
              <a:buFont typeface="Wingdings" pitchFamily="2" charset="2"/>
              <a:buChar char="Ø"/>
            </a:pPr>
            <a:r>
              <a:rPr lang="uk-UA" sz="2800" b="1" dirty="0" smtClean="0">
                <a:solidFill>
                  <a:schemeClr val="tx1">
                    <a:lumMod val="65000"/>
                  </a:schemeClr>
                </a:solidFill>
                <a:effectLst>
                  <a:outerShdw blurRad="38100" dist="38100" dir="2700000" algn="tl">
                    <a:srgbClr val="000000">
                      <a:alpha val="43137"/>
                    </a:srgbClr>
                  </a:outerShdw>
                </a:effectLst>
              </a:rPr>
              <a:t>Освітній медіа-ресурс</a:t>
            </a:r>
          </a:p>
          <a:p>
            <a:pPr algn="r"/>
            <a:r>
              <a:rPr lang="en-US" sz="2800" b="1" dirty="0">
                <a:solidFill>
                  <a:schemeClr val="tx1">
                    <a:lumMod val="65000"/>
                  </a:schemeClr>
                </a:solidFill>
                <a:effectLst>
                  <a:outerShdw blurRad="38100" dist="38100" dir="2700000" algn="tl">
                    <a:srgbClr val="000000">
                      <a:alpha val="43137"/>
                    </a:srgbClr>
                  </a:outerShdw>
                </a:effectLst>
                <a:hlinkClick r:id="rId4"/>
              </a:rPr>
              <a:t>https</a:t>
            </a:r>
            <a:r>
              <a:rPr lang="en-US" sz="2800" b="1" dirty="0" smtClean="0">
                <a:solidFill>
                  <a:schemeClr val="tx1">
                    <a:lumMod val="65000"/>
                  </a:schemeClr>
                </a:solidFill>
                <a:effectLst>
                  <a:outerShdw blurRad="38100" dist="38100" dir="2700000" algn="tl">
                    <a:srgbClr val="000000">
                      <a:alpha val="43137"/>
                    </a:srgbClr>
                  </a:outerShdw>
                </a:effectLst>
                <a:hlinkClick r:id="rId4"/>
              </a:rPr>
              <a:t>://osvita.ua</a:t>
            </a:r>
            <a:endParaRPr lang="uk-UA" sz="2800" b="1" dirty="0" smtClean="0">
              <a:solidFill>
                <a:schemeClr val="tx1">
                  <a:lumMod val="65000"/>
                </a:schemeClr>
              </a:solidFill>
              <a:effectLst>
                <a:outerShdw blurRad="38100" dist="38100" dir="2700000" algn="tl">
                  <a:srgbClr val="000000">
                    <a:alpha val="43137"/>
                  </a:srgbClr>
                </a:outerShdw>
              </a:effectLst>
            </a:endParaRPr>
          </a:p>
          <a:p>
            <a:endParaRPr lang="en-US" b="1" dirty="0">
              <a:solidFill>
                <a:schemeClr val="tx1">
                  <a:lumMod val="65000"/>
                </a:schemeClr>
              </a:solidFill>
              <a:effectLst>
                <a:outerShdw blurRad="38100" dist="38100" dir="2700000" algn="tl">
                  <a:srgbClr val="000000">
                    <a:alpha val="43137"/>
                  </a:srgbClr>
                </a:outerShdw>
              </a:effectLst>
            </a:endParaRPr>
          </a:p>
          <a:p>
            <a:pPr marL="514350" indent="-514350" algn="just">
              <a:buFont typeface="Wingdings" pitchFamily="2" charset="2"/>
              <a:buChar char="Ø"/>
            </a:pPr>
            <a:endParaRPr lang="uk-UA" b="1" dirty="0">
              <a:solidFill>
                <a:schemeClr val="tx1">
                  <a:lumMod val="65000"/>
                </a:schemeClr>
              </a:solidFill>
              <a:effectLst>
                <a:outerShdw blurRad="38100" dist="38100" dir="2700000" algn="tl">
                  <a:srgbClr val="000000">
                    <a:alpha val="43137"/>
                  </a:srgbClr>
                </a:outerShdw>
              </a:effectLst>
            </a:endParaRPr>
          </a:p>
        </p:txBody>
      </p:sp>
      <p:sp>
        <p:nvSpPr>
          <p:cNvPr id="2" name="Заголовок 1"/>
          <p:cNvSpPr>
            <a:spLocks noGrp="1"/>
          </p:cNvSpPr>
          <p:nvPr>
            <p:ph type="ctrTitle"/>
          </p:nvPr>
        </p:nvSpPr>
        <p:spPr>
          <a:xfrm>
            <a:off x="395536" y="188640"/>
            <a:ext cx="8229600" cy="792088"/>
          </a:xfrm>
          <a:solidFill>
            <a:schemeClr val="accent2">
              <a:lumMod val="75000"/>
            </a:schemeClr>
          </a:solidFill>
        </p:spPr>
        <p:txBody>
          <a:bodyPr>
            <a:normAutofit/>
          </a:bodyPr>
          <a:lstStyle/>
          <a:p>
            <a:pPr algn="ctr"/>
            <a:r>
              <a:rPr lang="uk-UA" sz="3600" dirty="0" smtClean="0"/>
              <a:t>К О Р И С Н І    С А Й Т И</a:t>
            </a:r>
            <a:endParaRPr lang="uk-UA" sz="3600" dirty="0"/>
          </a:p>
        </p:txBody>
      </p:sp>
    </p:spTree>
    <p:extLst>
      <p:ext uri="{BB962C8B-B14F-4D97-AF65-F5344CB8AC3E}">
        <p14:creationId xmlns:p14="http://schemas.microsoft.com/office/powerpoint/2010/main" val="321122801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268760"/>
            <a:ext cx="8784976" cy="5472608"/>
          </a:xfrm>
        </p:spPr>
        <p:txBody>
          <a:bodyPr>
            <a:normAutofit fontScale="55000" lnSpcReduction="20000"/>
          </a:bodyPr>
          <a:lstStyle/>
          <a:p>
            <a:pPr algn="ctr"/>
            <a:r>
              <a:rPr lang="ru-RU" sz="2900" b="1" i="1" u="sng" dirty="0">
                <a:solidFill>
                  <a:schemeClr val="tx1">
                    <a:lumMod val="65000"/>
                  </a:schemeClr>
                </a:solidFill>
                <a:effectLst>
                  <a:outerShdw blurRad="38100" dist="38100" dir="2700000" algn="tl">
                    <a:srgbClr val="000000">
                      <a:alpha val="43137"/>
                    </a:srgbClr>
                  </a:outerShdw>
                </a:effectLst>
              </a:rPr>
              <a:t>Загальні вимоги до тексту управлінських </a:t>
            </a:r>
            <a:r>
              <a:rPr lang="ru-RU" sz="2900" b="1" i="1" u="sng" dirty="0" smtClean="0">
                <a:solidFill>
                  <a:schemeClr val="tx1">
                    <a:lumMod val="65000"/>
                  </a:schemeClr>
                </a:solidFill>
                <a:effectLst>
                  <a:outerShdw blurRad="38100" dist="38100" dir="2700000" algn="tl">
                    <a:srgbClr val="000000">
                      <a:alpha val="43137"/>
                    </a:srgbClr>
                  </a:outerShdw>
                </a:effectLst>
              </a:rPr>
              <a:t>документів</a:t>
            </a:r>
            <a:r>
              <a:rPr lang="ru-RU" sz="2900" b="1" i="1" u="sng" dirty="0">
                <a:solidFill>
                  <a:schemeClr val="tx1">
                    <a:lumMod val="65000"/>
                  </a:schemeClr>
                </a:solidFill>
                <a:effectLst>
                  <a:outerShdw blurRad="38100" dist="38100" dir="2700000" algn="tl">
                    <a:srgbClr val="000000">
                      <a:alpha val="43137"/>
                    </a:srgbClr>
                  </a:outerShdw>
                </a:effectLst>
              </a:rPr>
              <a:t>:</a:t>
            </a:r>
          </a:p>
          <a:p>
            <a:pPr algn="just"/>
            <a:endParaRPr lang="ru-RU" sz="2600" dirty="0">
              <a:solidFill>
                <a:schemeClr val="tx1">
                  <a:lumMod val="65000"/>
                </a:schemeClr>
              </a:solidFill>
              <a:effectLst>
                <a:outerShdw blurRad="38100" dist="38100" dir="2700000" algn="tl">
                  <a:srgbClr val="000000">
                    <a:alpha val="43137"/>
                  </a:srgbClr>
                </a:outerShdw>
              </a:effectLst>
            </a:endParaRPr>
          </a:p>
          <a:p>
            <a:pPr marL="457200" indent="-457200" algn="just">
              <a:buFont typeface="Arial" pitchFamily="34" charset="0"/>
              <a:buChar char="•"/>
            </a:pPr>
            <a:r>
              <a:rPr lang="ru-RU" sz="3500" dirty="0">
                <a:solidFill>
                  <a:schemeClr val="tx1">
                    <a:lumMod val="65000"/>
                  </a:schemeClr>
                </a:solidFill>
              </a:rPr>
              <a:t>текст, як правило, складається з </a:t>
            </a:r>
            <a:r>
              <a:rPr lang="ru-RU" sz="3500" i="1" u="sng" dirty="0">
                <a:solidFill>
                  <a:schemeClr val="tx1">
                    <a:lumMod val="65000"/>
                  </a:schemeClr>
                </a:solidFill>
              </a:rPr>
              <a:t>вступної, мотивувальної та заключної </a:t>
            </a:r>
            <a:r>
              <a:rPr lang="ru-RU" sz="3500" i="1" u="sng" dirty="0" smtClean="0">
                <a:solidFill>
                  <a:schemeClr val="tx1">
                    <a:lumMod val="65000"/>
                  </a:schemeClr>
                </a:solidFill>
              </a:rPr>
              <a:t>частин</a:t>
            </a:r>
            <a:r>
              <a:rPr lang="ru-RU" sz="3500" dirty="0" smtClean="0">
                <a:solidFill>
                  <a:schemeClr val="tx1">
                    <a:lumMod val="65000"/>
                  </a:schemeClr>
                </a:solidFill>
              </a:rPr>
              <a:t>: вступна </a:t>
            </a:r>
            <a:r>
              <a:rPr lang="ru-RU" sz="3500" dirty="0">
                <a:solidFill>
                  <a:schemeClr val="tx1">
                    <a:lumMod val="65000"/>
                  </a:schemeClr>
                </a:solidFill>
              </a:rPr>
              <a:t>частина містить підставу, обґрунтування або мету складення документа, мотивувальна - обґрунтування позиції установи, в заключній - висновки, пропозиції, рішення, </a:t>
            </a:r>
            <a:r>
              <a:rPr lang="ru-RU" sz="3500" dirty="0" smtClean="0">
                <a:solidFill>
                  <a:schemeClr val="tx1">
                    <a:lumMod val="65000"/>
                  </a:schemeClr>
                </a:solidFill>
              </a:rPr>
              <a:t>прохання;</a:t>
            </a:r>
            <a:endParaRPr lang="ru-RU" sz="3500" dirty="0">
              <a:solidFill>
                <a:schemeClr val="tx1">
                  <a:lumMod val="65000"/>
                </a:schemeClr>
              </a:solidFill>
            </a:endParaRPr>
          </a:p>
          <a:p>
            <a:pPr marL="457200" indent="-457200" algn="just">
              <a:buFont typeface="Arial" pitchFamily="34" charset="0"/>
              <a:buChar char="•"/>
            </a:pPr>
            <a:r>
              <a:rPr lang="ru-RU" sz="3500" dirty="0" smtClean="0">
                <a:solidFill>
                  <a:schemeClr val="tx1">
                    <a:lumMod val="65000"/>
                  </a:schemeClr>
                </a:solidFill>
              </a:rPr>
              <a:t>текст документа </a:t>
            </a:r>
            <a:r>
              <a:rPr lang="ru-RU" sz="3500" dirty="0">
                <a:solidFill>
                  <a:schemeClr val="tx1">
                    <a:lumMod val="65000"/>
                  </a:schemeClr>
                </a:solidFill>
              </a:rPr>
              <a:t>повинен бути чітким, конкретним, лаконічним, </a:t>
            </a:r>
            <a:r>
              <a:rPr lang="ru-RU" sz="3500" dirty="0" smtClean="0">
                <a:solidFill>
                  <a:schemeClr val="tx1">
                    <a:lumMod val="65000"/>
                  </a:schemeClr>
                </a:solidFill>
              </a:rPr>
              <a:t>інформативним, зрозумілим, об</a:t>
            </a:r>
            <a:r>
              <a:rPr lang="en-US" sz="3500" dirty="0" smtClean="0">
                <a:solidFill>
                  <a:schemeClr val="tx1">
                    <a:lumMod val="65000"/>
                  </a:schemeClr>
                </a:solidFill>
              </a:rPr>
              <a:t>’</a:t>
            </a:r>
            <a:r>
              <a:rPr lang="uk-UA" sz="3500" dirty="0" smtClean="0">
                <a:solidFill>
                  <a:schemeClr val="tx1">
                    <a:lumMod val="65000"/>
                  </a:schemeClr>
                </a:solidFill>
              </a:rPr>
              <a:t>єктивним</a:t>
            </a:r>
            <a:r>
              <a:rPr lang="ru-RU" sz="3500" dirty="0" smtClean="0">
                <a:solidFill>
                  <a:schemeClr val="tx1">
                    <a:lumMod val="65000"/>
                  </a:schemeClr>
                </a:solidFill>
              </a:rPr>
              <a:t> </a:t>
            </a:r>
            <a:r>
              <a:rPr lang="ru-RU" sz="3500" dirty="0">
                <a:solidFill>
                  <a:schemeClr val="tx1">
                    <a:lumMod val="65000"/>
                  </a:schemeClr>
                </a:solidFill>
              </a:rPr>
              <a:t>та відповідати орфографічним, лексичним, морфологічним, синтаксичним, стилістичним, пунктуаційним </a:t>
            </a:r>
            <a:r>
              <a:rPr lang="ru-RU" sz="3500" dirty="0" smtClean="0">
                <a:solidFill>
                  <a:schemeClr val="tx1">
                    <a:lumMod val="65000"/>
                  </a:schemeClr>
                </a:solidFill>
              </a:rPr>
              <a:t>нормам;</a:t>
            </a:r>
            <a:endParaRPr lang="ru-RU" sz="3500" dirty="0">
              <a:solidFill>
                <a:schemeClr val="tx1">
                  <a:lumMod val="65000"/>
                </a:schemeClr>
              </a:solidFill>
            </a:endParaRPr>
          </a:p>
          <a:p>
            <a:pPr marL="457200" indent="-457200" algn="just">
              <a:buFont typeface="Arial" pitchFamily="34" charset="0"/>
              <a:buChar char="•"/>
            </a:pPr>
            <a:r>
              <a:rPr lang="ru-RU" sz="3500" dirty="0" smtClean="0">
                <a:solidFill>
                  <a:schemeClr val="tx1">
                    <a:lumMod val="65000"/>
                  </a:schemeClr>
                </a:solidFill>
              </a:rPr>
              <a:t>текст </a:t>
            </a:r>
            <a:r>
              <a:rPr lang="ru-RU" sz="3500" dirty="0">
                <a:solidFill>
                  <a:schemeClr val="tx1">
                    <a:lumMod val="65000"/>
                  </a:schemeClr>
                </a:solidFill>
              </a:rPr>
              <a:t>документа повинен стосуватися того питання, яке сформульоване в заголовку до тексту, чітко відображати причину й мету створення документа, розкривати суть конкретної справи, містити аргументовані докази, висновки, </a:t>
            </a:r>
            <a:r>
              <a:rPr lang="ru-RU" sz="3500" dirty="0" smtClean="0">
                <a:solidFill>
                  <a:schemeClr val="tx1">
                    <a:lumMod val="65000"/>
                  </a:schemeClr>
                </a:solidFill>
              </a:rPr>
              <a:t>пропозиції;</a:t>
            </a:r>
            <a:endParaRPr lang="ru-RU" sz="3500" dirty="0">
              <a:solidFill>
                <a:schemeClr val="tx1">
                  <a:lumMod val="65000"/>
                </a:schemeClr>
              </a:solidFill>
            </a:endParaRPr>
          </a:p>
          <a:p>
            <a:pPr marL="457200" indent="-457200" algn="just">
              <a:buFont typeface="Arial" pitchFamily="34" charset="0"/>
              <a:buChar char="•"/>
            </a:pPr>
            <a:r>
              <a:rPr lang="ru-RU" sz="3500" dirty="0" smtClean="0">
                <a:solidFill>
                  <a:schemeClr val="tx1">
                    <a:lumMod val="65000"/>
                  </a:schemeClr>
                </a:solidFill>
              </a:rPr>
              <a:t>під </a:t>
            </a:r>
            <a:r>
              <a:rPr lang="ru-RU" sz="3500" dirty="0">
                <a:solidFill>
                  <a:schemeClr val="tx1">
                    <a:lumMod val="65000"/>
                  </a:schemeClr>
                </a:solidFill>
              </a:rPr>
              <a:t>час складання документів вживається діловий стиль, для якого характерний нейтральний тон викладення, позбавлений образності, емоційності та індивідуальних авторських </a:t>
            </a:r>
            <a:r>
              <a:rPr lang="ru-RU" sz="3500" dirty="0" smtClean="0">
                <a:solidFill>
                  <a:schemeClr val="tx1">
                    <a:lumMod val="65000"/>
                  </a:schemeClr>
                </a:solidFill>
              </a:rPr>
              <a:t>рис;</a:t>
            </a:r>
            <a:endParaRPr lang="ru-RU" sz="3500" dirty="0">
              <a:solidFill>
                <a:schemeClr val="tx1">
                  <a:lumMod val="65000"/>
                </a:schemeClr>
              </a:solidFill>
            </a:endParaRPr>
          </a:p>
          <a:p>
            <a:pPr marL="457200" indent="-457200" algn="just">
              <a:buFont typeface="Arial" pitchFamily="34" charset="0"/>
              <a:buChar char="•"/>
            </a:pPr>
            <a:r>
              <a:rPr lang="ru-RU" sz="3500" dirty="0" smtClean="0">
                <a:solidFill>
                  <a:schemeClr val="tx1">
                    <a:lumMod val="65000"/>
                  </a:schemeClr>
                </a:solidFill>
              </a:rPr>
              <a:t>текст </a:t>
            </a:r>
            <a:r>
              <a:rPr lang="ru-RU" sz="3500" dirty="0">
                <a:solidFill>
                  <a:schemeClr val="tx1">
                    <a:lumMod val="65000"/>
                  </a:schemeClr>
                </a:solidFill>
              </a:rPr>
              <a:t>документа оформляють у вигляді суцільного зв’язного тексту, або анкети чи таблиці, або шляхом поєднання цих </a:t>
            </a:r>
            <a:r>
              <a:rPr lang="ru-RU" sz="3500" dirty="0" smtClean="0">
                <a:solidFill>
                  <a:schemeClr val="tx1">
                    <a:lumMod val="65000"/>
                  </a:schemeClr>
                </a:solidFill>
              </a:rPr>
              <a:t>форм;</a:t>
            </a:r>
          </a:p>
          <a:p>
            <a:pPr algn="just"/>
            <a:endParaRPr lang="uk-UA" sz="2900" dirty="0">
              <a:solidFill>
                <a:schemeClr val="tx1">
                  <a:lumMod val="65000"/>
                </a:schemeClr>
              </a:solidFill>
              <a:effectLst>
                <a:outerShdw blurRad="38100" dist="38100" dir="2700000" algn="tl">
                  <a:srgbClr val="000000">
                    <a:alpha val="43137"/>
                  </a:srgbClr>
                </a:outerShdw>
              </a:effectLst>
            </a:endParaRPr>
          </a:p>
          <a:p>
            <a:pPr algn="just"/>
            <a:endParaRPr lang="uk-UA" b="1" dirty="0">
              <a:solidFill>
                <a:schemeClr val="tx1">
                  <a:lumMod val="65000"/>
                </a:schemeClr>
              </a:solidFill>
              <a:effectLst>
                <a:outerShdw blurRad="38100" dist="38100" dir="2700000" algn="tl">
                  <a:srgbClr val="000000">
                    <a:alpha val="43137"/>
                  </a:srgbClr>
                </a:outerShdw>
              </a:effectLst>
            </a:endParaRPr>
          </a:p>
        </p:txBody>
      </p:sp>
      <p:sp>
        <p:nvSpPr>
          <p:cNvPr id="2" name="Заголовок 1"/>
          <p:cNvSpPr>
            <a:spLocks noGrp="1"/>
          </p:cNvSpPr>
          <p:nvPr>
            <p:ph type="ctrTitle"/>
          </p:nvPr>
        </p:nvSpPr>
        <p:spPr>
          <a:xfrm>
            <a:off x="539552" y="188640"/>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424351463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268760"/>
            <a:ext cx="8784976" cy="5472608"/>
          </a:xfrm>
        </p:spPr>
        <p:txBody>
          <a:bodyPr>
            <a:normAutofit fontScale="92500" lnSpcReduction="20000"/>
          </a:bodyPr>
          <a:lstStyle/>
          <a:p>
            <a:pPr marL="342900" indent="-342900" algn="just">
              <a:buFont typeface="Arial" pitchFamily="34" charset="0"/>
              <a:buChar char="•"/>
            </a:pPr>
            <a:r>
              <a:rPr lang="ru-RU" sz="1900" i="1" u="sng" dirty="0" smtClean="0">
                <a:solidFill>
                  <a:schemeClr val="tx1">
                    <a:lumMod val="65000"/>
                  </a:schemeClr>
                </a:solidFill>
              </a:rPr>
              <a:t>посилання </a:t>
            </a:r>
            <a:r>
              <a:rPr lang="ru-RU" sz="1900" i="1" u="sng" dirty="0">
                <a:solidFill>
                  <a:schemeClr val="tx1">
                    <a:lumMod val="65000"/>
                  </a:schemeClr>
                </a:solidFill>
              </a:rPr>
              <a:t>у тексті документа на документ, на який дається відповідь або на виконання якого підготовлено цей документ</a:t>
            </a:r>
            <a:r>
              <a:rPr lang="ru-RU" sz="1900" dirty="0">
                <a:solidFill>
                  <a:schemeClr val="tx1">
                    <a:lumMod val="65000"/>
                  </a:schemeClr>
                </a:solidFill>
              </a:rPr>
              <a:t>, наводиться у такій послідовності: назва виду документа, найменування </a:t>
            </a:r>
            <a:r>
              <a:rPr lang="ru-RU" sz="1900" dirty="0" smtClean="0">
                <a:solidFill>
                  <a:schemeClr val="tx1">
                    <a:lumMod val="65000"/>
                  </a:schemeClr>
                </a:solidFill>
              </a:rPr>
              <a:t>закладу </a:t>
            </a:r>
            <a:r>
              <a:rPr lang="ru-RU" sz="1900" dirty="0">
                <a:solidFill>
                  <a:schemeClr val="tx1">
                    <a:lumMod val="65000"/>
                  </a:schemeClr>
                </a:solidFill>
              </a:rPr>
              <a:t>- автора документа, дата та реєстраційний індекс, короткий зміст документа. </a:t>
            </a:r>
            <a:r>
              <a:rPr lang="ru-RU" sz="1900" i="1" u="sng" dirty="0">
                <a:solidFill>
                  <a:schemeClr val="tx1">
                    <a:lumMod val="65000"/>
                  </a:schemeClr>
                </a:solidFill>
              </a:rPr>
              <a:t>У разі посилання на зареєстрований нормативно-правовий акт додатково зазначаються такі реєстраційні дані</a:t>
            </a:r>
            <a:r>
              <a:rPr lang="ru-RU" sz="1900" dirty="0">
                <a:solidFill>
                  <a:schemeClr val="tx1">
                    <a:lumMod val="65000"/>
                  </a:schemeClr>
                </a:solidFill>
              </a:rPr>
              <a:t>: дата державної реєстрації, номер акта згідно з Державним реєстром нормативно-правових актів міністерств та інших органів виконавчої </a:t>
            </a:r>
            <a:r>
              <a:rPr lang="ru-RU" sz="1900" dirty="0" smtClean="0">
                <a:solidFill>
                  <a:schemeClr val="tx1">
                    <a:lumMod val="65000"/>
                  </a:schemeClr>
                </a:solidFill>
              </a:rPr>
              <a:t>влади;</a:t>
            </a:r>
            <a:endParaRPr lang="ru-RU" sz="1900" dirty="0">
              <a:solidFill>
                <a:schemeClr val="tx1">
                  <a:lumMod val="65000"/>
                </a:schemeClr>
              </a:solidFill>
            </a:endParaRPr>
          </a:p>
          <a:p>
            <a:pPr marL="342900" indent="-342900" algn="just">
              <a:buFont typeface="Arial" pitchFamily="34" charset="0"/>
              <a:buChar char="•"/>
            </a:pPr>
            <a:r>
              <a:rPr lang="ru-RU" sz="1900" dirty="0" smtClean="0">
                <a:solidFill>
                  <a:schemeClr val="tx1">
                    <a:lumMod val="65000"/>
                  </a:schemeClr>
                </a:solidFill>
              </a:rPr>
              <a:t>посилання </a:t>
            </a:r>
            <a:r>
              <a:rPr lang="ru-RU" sz="1900" dirty="0">
                <a:solidFill>
                  <a:schemeClr val="tx1">
                    <a:lumMod val="65000"/>
                  </a:schemeClr>
                </a:solidFill>
              </a:rPr>
              <a:t>у тексті документа на порядкові номери розділів, підрозділів, глав, статей, пунктів та підпунктів нормативно-правового акта робиться </a:t>
            </a:r>
            <a:r>
              <a:rPr lang="ru-RU" sz="1900" i="1" u="sng" dirty="0">
                <a:solidFill>
                  <a:schemeClr val="tx1">
                    <a:lumMod val="65000"/>
                  </a:schemeClr>
                </a:solidFill>
              </a:rPr>
              <a:t>цифрам</a:t>
            </a:r>
            <a:r>
              <a:rPr lang="ru-RU" sz="1900" dirty="0">
                <a:solidFill>
                  <a:schemeClr val="tx1">
                    <a:lumMod val="65000"/>
                  </a:schemeClr>
                </a:solidFill>
              </a:rPr>
              <a:t>и; порядкові номери частин статей, абзаців і речень </a:t>
            </a:r>
            <a:r>
              <a:rPr lang="ru-RU" sz="1900" dirty="0" smtClean="0">
                <a:solidFill>
                  <a:schemeClr val="tx1">
                    <a:lumMod val="65000"/>
                  </a:schemeClr>
                </a:solidFill>
              </a:rPr>
              <a:t>– </a:t>
            </a:r>
            <a:r>
              <a:rPr lang="ru-RU" sz="1900" i="1" u="sng" dirty="0" smtClean="0">
                <a:solidFill>
                  <a:schemeClr val="tx1">
                    <a:lumMod val="65000"/>
                  </a:schemeClr>
                </a:solidFill>
              </a:rPr>
              <a:t>словами</a:t>
            </a:r>
            <a:r>
              <a:rPr lang="ru-RU" sz="1900" dirty="0" smtClean="0">
                <a:solidFill>
                  <a:schemeClr val="tx1">
                    <a:lumMod val="65000"/>
                  </a:schemeClr>
                </a:solidFill>
              </a:rPr>
              <a:t>;</a:t>
            </a:r>
          </a:p>
          <a:p>
            <a:pPr marL="342900" indent="-342900" algn="just">
              <a:buFont typeface="Arial" pitchFamily="34" charset="0"/>
              <a:buChar char="•"/>
            </a:pPr>
            <a:r>
              <a:rPr lang="ru-RU" sz="1900" dirty="0" smtClean="0">
                <a:solidFill>
                  <a:schemeClr val="tx1">
                    <a:lumMod val="65000"/>
                  </a:schemeClr>
                </a:solidFill>
              </a:rPr>
              <a:t>посилання </a:t>
            </a:r>
            <a:r>
              <a:rPr lang="ru-RU" sz="1900" dirty="0">
                <a:solidFill>
                  <a:schemeClr val="tx1">
                    <a:lumMod val="65000"/>
                  </a:schemeClr>
                </a:solidFill>
              </a:rPr>
              <a:t>у тексті нормативно-правового акта на цей документ або його структурні одиниці робиться з використанням вказівного займенника «цей</a:t>
            </a:r>
            <a:r>
              <a:rPr lang="ru-RU" sz="1900" dirty="0" smtClean="0">
                <a:solidFill>
                  <a:schemeClr val="tx1">
                    <a:lumMod val="65000"/>
                  </a:schemeClr>
                </a:solidFill>
              </a:rPr>
              <a:t>»;</a:t>
            </a:r>
          </a:p>
          <a:p>
            <a:pPr marL="342900" indent="-342900" algn="just">
              <a:buFont typeface="Arial" pitchFamily="34" charset="0"/>
              <a:buChar char="•"/>
            </a:pPr>
            <a:r>
              <a:rPr lang="ru-RU" sz="1900" i="1" u="sng" dirty="0" smtClean="0">
                <a:solidFill>
                  <a:schemeClr val="tx1">
                    <a:lumMod val="65000"/>
                  </a:schemeClr>
                </a:solidFill>
              </a:rPr>
              <a:t>тексти </a:t>
            </a:r>
            <a:r>
              <a:rPr lang="ru-RU" sz="1900" i="1" u="sng" dirty="0">
                <a:solidFill>
                  <a:schemeClr val="tx1">
                    <a:lumMod val="65000"/>
                  </a:schemeClr>
                </a:solidFill>
              </a:rPr>
              <a:t>складних і великих </a:t>
            </a:r>
            <a:r>
              <a:rPr lang="ru-RU" sz="1900" dirty="0">
                <a:solidFill>
                  <a:schemeClr val="tx1">
                    <a:lumMod val="65000"/>
                  </a:schemeClr>
                </a:solidFill>
              </a:rPr>
              <a:t>за обсягом документів (положення, правила, інструкції, огляди, звіти тощо) </a:t>
            </a:r>
            <a:r>
              <a:rPr lang="ru-RU" sz="1900" i="1" u="sng" dirty="0">
                <a:solidFill>
                  <a:schemeClr val="tx1">
                    <a:lumMod val="65000"/>
                  </a:schemeClr>
                </a:solidFill>
              </a:rPr>
              <a:t>поділяються на </a:t>
            </a:r>
            <a:r>
              <a:rPr lang="ru-RU" sz="1900" dirty="0">
                <a:solidFill>
                  <a:schemeClr val="tx1">
                    <a:lumMod val="65000"/>
                  </a:schemeClr>
                </a:solidFill>
              </a:rPr>
              <a:t>розділи, підрозділи, пункти, </a:t>
            </a:r>
            <a:r>
              <a:rPr lang="ru-RU" sz="1900" dirty="0" smtClean="0">
                <a:solidFill>
                  <a:schemeClr val="tx1">
                    <a:lumMod val="65000"/>
                  </a:schemeClr>
                </a:solidFill>
              </a:rPr>
              <a:t>підпункти: </a:t>
            </a:r>
            <a:r>
              <a:rPr lang="ru-RU" sz="1900" i="1" u="sng" dirty="0" smtClean="0">
                <a:solidFill>
                  <a:schemeClr val="tx1">
                    <a:lumMod val="65000"/>
                  </a:schemeClr>
                </a:solidFill>
              </a:rPr>
              <a:t>пункти </a:t>
            </a:r>
            <a:r>
              <a:rPr lang="ru-RU" sz="1900" i="1" u="sng" dirty="0">
                <a:solidFill>
                  <a:schemeClr val="tx1">
                    <a:lumMod val="65000"/>
                  </a:schemeClr>
                </a:solidFill>
              </a:rPr>
              <a:t>в тексті нумеруються </a:t>
            </a:r>
            <a:r>
              <a:rPr lang="ru-RU" sz="1900" dirty="0">
                <a:solidFill>
                  <a:schemeClr val="tx1">
                    <a:lumMod val="65000"/>
                  </a:schemeClr>
                </a:solidFill>
              </a:rPr>
              <a:t>арабськими цифрами з крапкою, а </a:t>
            </a:r>
            <a:r>
              <a:rPr lang="ru-RU" sz="1900" i="1" u="sng" dirty="0">
                <a:solidFill>
                  <a:schemeClr val="tx1">
                    <a:lumMod val="65000"/>
                  </a:schemeClr>
                </a:solidFill>
              </a:rPr>
              <a:t>підпункти</a:t>
            </a:r>
            <a:r>
              <a:rPr lang="ru-RU" sz="1900" dirty="0">
                <a:solidFill>
                  <a:schemeClr val="tx1">
                    <a:lumMod val="65000"/>
                  </a:schemeClr>
                </a:solidFill>
              </a:rPr>
              <a:t> - арабськими цифрами з дужкою.</a:t>
            </a:r>
          </a:p>
          <a:p>
            <a:pPr marL="342900" indent="-342900" algn="just">
              <a:buFont typeface="Arial" pitchFamily="34" charset="0"/>
              <a:buChar char="•"/>
            </a:pPr>
            <a:r>
              <a:rPr lang="ru-RU" sz="1900" i="1" u="sng" dirty="0" smtClean="0">
                <a:solidFill>
                  <a:schemeClr val="tx1">
                    <a:lumMod val="65000"/>
                  </a:schemeClr>
                </a:solidFill>
              </a:rPr>
              <a:t>розділи </a:t>
            </a:r>
            <a:r>
              <a:rPr lang="ru-RU" sz="1900" i="1" u="sng" dirty="0">
                <a:solidFill>
                  <a:schemeClr val="tx1">
                    <a:lumMod val="65000"/>
                  </a:schemeClr>
                </a:solidFill>
              </a:rPr>
              <a:t>нумеруються римськими цифрами</a:t>
            </a:r>
            <a:r>
              <a:rPr lang="ru-RU" sz="1900" dirty="0">
                <a:solidFill>
                  <a:schemeClr val="tx1">
                    <a:lumMod val="65000"/>
                  </a:schemeClr>
                </a:solidFill>
              </a:rPr>
              <a:t>, а також в окремих випадках вони можуть поділятися на </a:t>
            </a:r>
            <a:r>
              <a:rPr lang="ru-RU" sz="1900" dirty="0" smtClean="0">
                <a:solidFill>
                  <a:schemeClr val="tx1">
                    <a:lumMod val="65000"/>
                  </a:schemeClr>
                </a:solidFill>
              </a:rPr>
              <a:t>глави;</a:t>
            </a:r>
          </a:p>
          <a:p>
            <a:pPr marL="342900" indent="-342900" algn="just">
              <a:buFont typeface="Arial" pitchFamily="34" charset="0"/>
              <a:buChar char="•"/>
            </a:pPr>
            <a:r>
              <a:rPr lang="ru-RU" sz="1900" dirty="0" smtClean="0">
                <a:solidFill>
                  <a:schemeClr val="tx1">
                    <a:lumMod val="65000"/>
                  </a:schemeClr>
                </a:solidFill>
              </a:rPr>
              <a:t>під </a:t>
            </a:r>
            <a:r>
              <a:rPr lang="ru-RU" sz="1900" dirty="0">
                <a:solidFill>
                  <a:schemeClr val="tx1">
                    <a:lumMod val="65000"/>
                  </a:schemeClr>
                </a:solidFill>
              </a:rPr>
              <a:t>час оформлення документів на двох і більше сторінках друга та наступні сторінки мають бути пронумеровані. Перша сторінка не </a:t>
            </a:r>
            <a:r>
              <a:rPr lang="ru-RU" sz="1900" dirty="0" smtClean="0">
                <a:solidFill>
                  <a:schemeClr val="tx1">
                    <a:lumMod val="65000"/>
                  </a:schemeClr>
                </a:solidFill>
              </a:rPr>
              <a:t>нумерується;</a:t>
            </a:r>
          </a:p>
          <a:p>
            <a:pPr marL="342900" indent="-342900" algn="just">
              <a:buFont typeface="Arial" pitchFamily="34" charset="0"/>
              <a:buChar char="•"/>
            </a:pPr>
            <a:endParaRPr lang="ru-RU" sz="1900" dirty="0">
              <a:solidFill>
                <a:schemeClr val="tx1">
                  <a:lumMod val="65000"/>
                </a:schemeClr>
              </a:solidFill>
            </a:endParaRPr>
          </a:p>
          <a:p>
            <a:pPr marL="342900" indent="-342900" algn="just">
              <a:buFont typeface="Arial" pitchFamily="34" charset="0"/>
              <a:buChar char="•"/>
            </a:pPr>
            <a:endParaRPr lang="ru-RU" sz="1900" dirty="0">
              <a:solidFill>
                <a:schemeClr val="tx1">
                  <a:lumMod val="65000"/>
                </a:schemeClr>
              </a:solidFill>
            </a:endParaRPr>
          </a:p>
          <a:p>
            <a:pPr algn="just"/>
            <a:endParaRPr lang="uk-UA" sz="2600" dirty="0">
              <a:solidFill>
                <a:schemeClr val="tx1">
                  <a:lumMod val="65000"/>
                </a:schemeClr>
              </a:solidFill>
              <a:effectLst>
                <a:outerShdw blurRad="38100" dist="38100" dir="2700000" algn="tl">
                  <a:srgbClr val="000000">
                    <a:alpha val="43137"/>
                  </a:srgbClr>
                </a:outerShdw>
              </a:effectLst>
            </a:endParaRPr>
          </a:p>
          <a:p>
            <a:pPr algn="just"/>
            <a:endParaRPr lang="uk-UA" b="1" dirty="0">
              <a:solidFill>
                <a:schemeClr val="tx1">
                  <a:lumMod val="65000"/>
                </a:schemeClr>
              </a:solidFill>
              <a:effectLst>
                <a:outerShdw blurRad="38100" dist="38100" dir="2700000" algn="tl">
                  <a:srgbClr val="000000">
                    <a:alpha val="43137"/>
                  </a:srgbClr>
                </a:outerShdw>
              </a:effectLst>
            </a:endParaRPr>
          </a:p>
        </p:txBody>
      </p:sp>
      <p:sp>
        <p:nvSpPr>
          <p:cNvPr id="2" name="Заголовок 1"/>
          <p:cNvSpPr>
            <a:spLocks noGrp="1"/>
          </p:cNvSpPr>
          <p:nvPr>
            <p:ph type="ctrTitle"/>
          </p:nvPr>
        </p:nvSpPr>
        <p:spPr>
          <a:xfrm>
            <a:off x="539552" y="188640"/>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159463291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5496" y="764704"/>
            <a:ext cx="9108504" cy="6093296"/>
          </a:xfrm>
        </p:spPr>
        <p:txBody>
          <a:bodyPr>
            <a:normAutofit fontScale="55000" lnSpcReduction="20000"/>
          </a:bodyPr>
          <a:lstStyle/>
          <a:p>
            <a:pPr marL="342900" indent="-342900" algn="just">
              <a:buFont typeface="Arial" pitchFamily="34" charset="0"/>
              <a:buChar char="•"/>
            </a:pPr>
            <a:r>
              <a:rPr lang="ru-RU" sz="2900" i="1" u="sng" dirty="0" smtClean="0">
                <a:solidFill>
                  <a:schemeClr val="tx1">
                    <a:lumMod val="65000"/>
                  </a:schemeClr>
                </a:solidFill>
              </a:rPr>
              <a:t>організаційно-розпорядчі </a:t>
            </a:r>
            <a:r>
              <a:rPr lang="ru-RU" sz="2900" i="1" u="sng" dirty="0">
                <a:solidFill>
                  <a:schemeClr val="tx1">
                    <a:lumMod val="65000"/>
                  </a:schemeClr>
                </a:solidFill>
              </a:rPr>
              <a:t>документи виготовляють</a:t>
            </a:r>
            <a:r>
              <a:rPr lang="ru-RU" sz="2900" dirty="0">
                <a:solidFill>
                  <a:schemeClr val="tx1">
                    <a:lumMod val="65000"/>
                  </a:schemeClr>
                </a:solidFill>
              </a:rPr>
              <a:t> за допомогою автоматизованих та/або </a:t>
            </a:r>
            <a:r>
              <a:rPr lang="ru-RU" sz="2900" dirty="0" smtClean="0">
                <a:solidFill>
                  <a:schemeClr val="tx1">
                    <a:lumMod val="65000"/>
                  </a:schemeClr>
                </a:solidFill>
              </a:rPr>
              <a:t>друкувальних засобів; </a:t>
            </a:r>
            <a:r>
              <a:rPr lang="ru-RU" sz="2900" i="1" u="sng" dirty="0" smtClean="0">
                <a:solidFill>
                  <a:schemeClr val="tx1">
                    <a:lumMod val="65000"/>
                  </a:schemeClr>
                </a:solidFill>
              </a:rPr>
              <a:t>окремі </a:t>
            </a:r>
            <a:r>
              <a:rPr lang="ru-RU" sz="2900" i="1" u="sng" dirty="0">
                <a:solidFill>
                  <a:schemeClr val="tx1">
                    <a:lumMod val="65000"/>
                  </a:schemeClr>
                </a:solidFill>
              </a:rPr>
              <a:t>внутрішні документи</a:t>
            </a:r>
            <a:r>
              <a:rPr lang="ru-RU" sz="2900" dirty="0">
                <a:solidFill>
                  <a:schemeClr val="tx1">
                    <a:lumMod val="65000"/>
                  </a:schemeClr>
                </a:solidFill>
              </a:rPr>
              <a:t> (заяви, пояснювальні та доповідні записки тощо), авторами яких є посадові та інші фізичні особи, допустимо оформлювати рукописним </a:t>
            </a:r>
            <a:r>
              <a:rPr lang="ru-RU" sz="2900" dirty="0" smtClean="0">
                <a:solidFill>
                  <a:schemeClr val="tx1">
                    <a:lumMod val="65000"/>
                  </a:schemeClr>
                </a:solidFill>
              </a:rPr>
              <a:t>способом;</a:t>
            </a:r>
            <a:endParaRPr lang="ru-RU" sz="2900" dirty="0">
              <a:solidFill>
                <a:schemeClr val="tx1">
                  <a:lumMod val="65000"/>
                </a:schemeClr>
              </a:solidFill>
            </a:endParaRPr>
          </a:p>
          <a:p>
            <a:pPr marL="342900" indent="-342900" algn="just">
              <a:buFont typeface="Arial" pitchFamily="34" charset="0"/>
              <a:buChar char="•"/>
            </a:pPr>
            <a:r>
              <a:rPr lang="ru-RU" sz="2900" i="1" u="sng" dirty="0">
                <a:solidFill>
                  <a:schemeClr val="tx1">
                    <a:lumMod val="65000"/>
                  </a:schemeClr>
                </a:solidFill>
              </a:rPr>
              <a:t>д</a:t>
            </a:r>
            <a:r>
              <a:rPr lang="ru-RU" sz="2900" i="1" u="sng" dirty="0" smtClean="0">
                <a:solidFill>
                  <a:schemeClr val="tx1">
                    <a:lumMod val="65000"/>
                  </a:schemeClr>
                </a:solidFill>
              </a:rPr>
              <a:t>ля </a:t>
            </a:r>
            <a:r>
              <a:rPr lang="ru-RU" sz="2900" i="1" u="sng" dirty="0">
                <a:solidFill>
                  <a:schemeClr val="tx1">
                    <a:lumMod val="65000"/>
                  </a:schemeClr>
                </a:solidFill>
              </a:rPr>
              <a:t>друкування текстів документів</a:t>
            </a:r>
            <a:r>
              <a:rPr lang="ru-RU" sz="2900" dirty="0">
                <a:solidFill>
                  <a:schemeClr val="tx1">
                    <a:lumMod val="65000"/>
                  </a:schemeClr>
                </a:solidFill>
              </a:rPr>
              <a:t> потрібно використовувати гарнітуру </a:t>
            </a:r>
            <a:r>
              <a:rPr lang="en-US" sz="2900" dirty="0">
                <a:solidFill>
                  <a:schemeClr val="tx1">
                    <a:lumMod val="65000"/>
                  </a:schemeClr>
                </a:solidFill>
              </a:rPr>
              <a:t>Times New Roman </a:t>
            </a:r>
            <a:r>
              <a:rPr lang="ru-RU" sz="2900" dirty="0">
                <a:solidFill>
                  <a:schemeClr val="tx1">
                    <a:lumMod val="65000"/>
                  </a:schemeClr>
                </a:solidFill>
              </a:rPr>
              <a:t>та шрифт розміром 12—14 друкарських </a:t>
            </a:r>
            <a:r>
              <a:rPr lang="ru-RU" sz="2900" dirty="0" smtClean="0">
                <a:solidFill>
                  <a:schemeClr val="tx1">
                    <a:lumMod val="65000"/>
                  </a:schemeClr>
                </a:solidFill>
              </a:rPr>
              <a:t>пунктів; дозволяється </a:t>
            </a:r>
            <a:r>
              <a:rPr lang="ru-RU" sz="2900" dirty="0">
                <a:solidFill>
                  <a:schemeClr val="tx1">
                    <a:lumMod val="65000"/>
                  </a:schemeClr>
                </a:solidFill>
              </a:rPr>
              <a:t>використовувати шрифт розміром 8-12 </a:t>
            </a:r>
            <a:r>
              <a:rPr lang="ru-RU" sz="2900" dirty="0" smtClean="0">
                <a:solidFill>
                  <a:schemeClr val="tx1">
                    <a:lumMod val="65000"/>
                  </a:schemeClr>
                </a:solidFill>
              </a:rPr>
              <a:t>пунктів </a:t>
            </a:r>
            <a:r>
              <a:rPr lang="ru-RU" sz="2900" dirty="0">
                <a:solidFill>
                  <a:schemeClr val="tx1">
                    <a:lumMod val="65000"/>
                  </a:schemeClr>
                </a:solidFill>
              </a:rPr>
              <a:t>для друкування реквізиту «Прізвище виконавця і номер його телефону», виносок, пояснювальних написів до окремих елементів тексту документа або його реквізитів </a:t>
            </a:r>
            <a:r>
              <a:rPr lang="ru-RU" sz="2900" dirty="0" smtClean="0">
                <a:solidFill>
                  <a:schemeClr val="tx1">
                    <a:lumMod val="65000"/>
                  </a:schemeClr>
                </a:solidFill>
              </a:rPr>
              <a:t>тощо;</a:t>
            </a:r>
            <a:endParaRPr lang="ru-RU" sz="2900" dirty="0">
              <a:solidFill>
                <a:schemeClr val="tx1">
                  <a:lumMod val="65000"/>
                </a:schemeClr>
              </a:solidFill>
            </a:endParaRPr>
          </a:p>
          <a:p>
            <a:pPr marL="342900" indent="-342900" algn="just">
              <a:buFont typeface="Arial" pitchFamily="34" charset="0"/>
              <a:buChar char="•"/>
            </a:pPr>
            <a:r>
              <a:rPr lang="ru-RU" sz="2900" dirty="0" smtClean="0">
                <a:solidFill>
                  <a:schemeClr val="tx1">
                    <a:lumMod val="65000"/>
                  </a:schemeClr>
                </a:solidFill>
              </a:rPr>
              <a:t>під </a:t>
            </a:r>
            <a:r>
              <a:rPr lang="ru-RU" sz="2900" dirty="0">
                <a:solidFill>
                  <a:schemeClr val="tx1">
                    <a:lumMod val="65000"/>
                  </a:schemeClr>
                </a:solidFill>
              </a:rPr>
              <a:t>час друкування заголовків дозволяється використовувати напівжирний шрифт (прямий або курсив</a:t>
            </a:r>
            <a:r>
              <a:rPr lang="ru-RU" sz="2900" dirty="0" smtClean="0">
                <a:solidFill>
                  <a:schemeClr val="tx1">
                    <a:lumMod val="65000"/>
                  </a:schemeClr>
                </a:solidFill>
              </a:rPr>
              <a:t>);</a:t>
            </a:r>
          </a:p>
          <a:p>
            <a:pPr marL="342900" indent="-342900" algn="just">
              <a:buFont typeface="Arial" pitchFamily="34" charset="0"/>
              <a:buChar char="•"/>
            </a:pPr>
            <a:r>
              <a:rPr lang="ru-RU" sz="2900" i="1" u="sng" dirty="0" smtClean="0">
                <a:solidFill>
                  <a:schemeClr val="tx1">
                    <a:lumMod val="65000"/>
                  </a:schemeClr>
                </a:solidFill>
              </a:rPr>
              <a:t>текст </a:t>
            </a:r>
            <a:r>
              <a:rPr lang="ru-RU" sz="2900" i="1" u="sng" dirty="0">
                <a:solidFill>
                  <a:schemeClr val="tx1">
                    <a:lumMod val="65000"/>
                  </a:schemeClr>
                </a:solidFill>
              </a:rPr>
              <a:t>документів на аркушах паперу формату А4 </a:t>
            </a:r>
            <a:r>
              <a:rPr lang="ru-RU" sz="2900" dirty="0">
                <a:solidFill>
                  <a:schemeClr val="tx1">
                    <a:lumMod val="65000"/>
                  </a:schemeClr>
                </a:solidFill>
              </a:rPr>
              <a:t>рекомендовано друкувати через 1—1,5 міжрядкових інтервали, а формату А5 — через 1 міжрядковий </a:t>
            </a:r>
            <a:r>
              <a:rPr lang="ru-RU" sz="2900" dirty="0" smtClean="0">
                <a:solidFill>
                  <a:schemeClr val="tx1">
                    <a:lumMod val="65000"/>
                  </a:schemeClr>
                </a:solidFill>
              </a:rPr>
              <a:t>інтервалали;</a:t>
            </a:r>
          </a:p>
          <a:p>
            <a:pPr marL="342900" indent="-342900" algn="just">
              <a:buFont typeface="Arial" pitchFamily="34" charset="0"/>
              <a:buChar char="•"/>
            </a:pPr>
            <a:r>
              <a:rPr lang="ru-RU" sz="2900" i="1" u="sng" dirty="0" smtClean="0">
                <a:solidFill>
                  <a:schemeClr val="tx1">
                    <a:lumMod val="65000"/>
                  </a:schemeClr>
                </a:solidFill>
              </a:rPr>
              <a:t>реквізити </a:t>
            </a:r>
            <a:r>
              <a:rPr lang="ru-RU" sz="2900" i="1" u="sng" dirty="0">
                <a:solidFill>
                  <a:schemeClr val="tx1">
                    <a:lumMod val="65000"/>
                  </a:schemeClr>
                </a:solidFill>
              </a:rPr>
              <a:t>документа (крім тексту), які складаються з кількох рядків, друкуються через 1 міжрядковий інтервал. Складові частини реквізитів «Адресат», «Гриф затвердження», «Гриф погодження» відокремлюються один від одного через 1,5 міжрядкового </a:t>
            </a:r>
            <a:r>
              <a:rPr lang="ru-RU" sz="2900" i="1" u="sng" dirty="0" smtClean="0">
                <a:solidFill>
                  <a:schemeClr val="tx1">
                    <a:lumMod val="65000"/>
                  </a:schemeClr>
                </a:solidFill>
              </a:rPr>
              <a:t>інтервалу;</a:t>
            </a:r>
            <a:endParaRPr lang="ru-RU" sz="2900" i="1" u="sng" dirty="0">
              <a:solidFill>
                <a:schemeClr val="tx1">
                  <a:lumMod val="65000"/>
                </a:schemeClr>
              </a:solidFill>
            </a:endParaRPr>
          </a:p>
          <a:p>
            <a:pPr marL="342900" indent="-342900" algn="just">
              <a:buFont typeface="Arial" pitchFamily="34" charset="0"/>
              <a:buChar char="•"/>
            </a:pPr>
            <a:r>
              <a:rPr lang="ru-RU" sz="2900" i="1" u="sng" dirty="0" smtClean="0">
                <a:solidFill>
                  <a:schemeClr val="tx1">
                    <a:lumMod val="65000"/>
                  </a:schemeClr>
                </a:solidFill>
              </a:rPr>
              <a:t>реквізити </a:t>
            </a:r>
            <a:r>
              <a:rPr lang="ru-RU" sz="2900" i="1" u="sng" dirty="0">
                <a:solidFill>
                  <a:schemeClr val="tx1">
                    <a:lumMod val="65000"/>
                  </a:schemeClr>
                </a:solidFill>
              </a:rPr>
              <a:t>документа відокремлюються один від одного через 1,5-3 міжрядкових </a:t>
            </a:r>
            <a:r>
              <a:rPr lang="ru-RU" sz="2900" i="1" u="sng" dirty="0" smtClean="0">
                <a:solidFill>
                  <a:schemeClr val="tx1">
                    <a:lumMod val="65000"/>
                  </a:schemeClr>
                </a:solidFill>
              </a:rPr>
              <a:t>інтервали;</a:t>
            </a:r>
            <a:endParaRPr lang="ru-RU" sz="2900" i="1" u="sng" dirty="0">
              <a:solidFill>
                <a:schemeClr val="tx1">
                  <a:lumMod val="65000"/>
                </a:schemeClr>
              </a:solidFill>
            </a:endParaRPr>
          </a:p>
          <a:p>
            <a:pPr marL="342900" indent="-342900" algn="just">
              <a:buFont typeface="Arial" pitchFamily="34" charset="0"/>
              <a:buChar char="•"/>
            </a:pPr>
            <a:r>
              <a:rPr lang="ru-RU" sz="2900" i="1" u="sng" dirty="0">
                <a:solidFill>
                  <a:schemeClr val="tx1">
                    <a:lumMod val="65000"/>
                  </a:schemeClr>
                </a:solidFill>
              </a:rPr>
              <a:t>н</a:t>
            </a:r>
            <a:r>
              <a:rPr lang="ru-RU" sz="2900" i="1" u="sng" dirty="0" smtClean="0">
                <a:solidFill>
                  <a:schemeClr val="tx1">
                    <a:lumMod val="65000"/>
                  </a:schemeClr>
                </a:solidFill>
              </a:rPr>
              <a:t>азва </a:t>
            </a:r>
            <a:r>
              <a:rPr lang="ru-RU" sz="2900" i="1" u="sng" dirty="0">
                <a:solidFill>
                  <a:schemeClr val="tx1">
                    <a:lumMod val="65000"/>
                  </a:schemeClr>
                </a:solidFill>
              </a:rPr>
              <a:t>виду документа друкується великими </a:t>
            </a:r>
            <a:r>
              <a:rPr lang="ru-RU" sz="2900" i="1" u="sng" dirty="0" smtClean="0">
                <a:solidFill>
                  <a:schemeClr val="tx1">
                    <a:lumMod val="65000"/>
                  </a:schemeClr>
                </a:solidFill>
              </a:rPr>
              <a:t>літерами;</a:t>
            </a:r>
            <a:endParaRPr lang="ru-RU" sz="2900" i="1" u="sng" dirty="0">
              <a:solidFill>
                <a:schemeClr val="tx1">
                  <a:lumMod val="65000"/>
                </a:schemeClr>
              </a:solidFill>
            </a:endParaRPr>
          </a:p>
          <a:p>
            <a:pPr marL="342900" indent="-342900" algn="just">
              <a:buFont typeface="Arial" pitchFamily="34" charset="0"/>
              <a:buChar char="•"/>
            </a:pPr>
            <a:r>
              <a:rPr lang="ru-RU" sz="2900" i="1" u="sng" dirty="0" smtClean="0">
                <a:solidFill>
                  <a:schemeClr val="tx1">
                    <a:lumMod val="65000"/>
                  </a:schemeClr>
                </a:solidFill>
              </a:rPr>
              <a:t>розшифрування </a:t>
            </a:r>
            <a:r>
              <a:rPr lang="ru-RU" sz="2900" i="1" u="sng" dirty="0">
                <a:solidFill>
                  <a:schemeClr val="tx1">
                    <a:lumMod val="65000"/>
                  </a:schemeClr>
                </a:solidFill>
              </a:rPr>
              <a:t>підпису в реквізиті «Підпис» друкується на рівні останнього рядка назви посади.</a:t>
            </a:r>
          </a:p>
          <a:p>
            <a:pPr marL="342900" indent="-342900" algn="just">
              <a:buFont typeface="Arial" pitchFamily="34" charset="0"/>
              <a:buChar char="•"/>
            </a:pPr>
            <a:r>
              <a:rPr lang="ru-RU" sz="2900" i="1" u="sng" dirty="0" smtClean="0">
                <a:solidFill>
                  <a:schemeClr val="tx1">
                    <a:lumMod val="65000"/>
                  </a:schemeClr>
                </a:solidFill>
              </a:rPr>
              <a:t>не </a:t>
            </a:r>
            <a:r>
              <a:rPr lang="ru-RU" sz="2900" i="1" u="sng" dirty="0">
                <a:solidFill>
                  <a:schemeClr val="tx1">
                    <a:lumMod val="65000"/>
                  </a:schemeClr>
                </a:solidFill>
              </a:rPr>
              <a:t>робиться відступ від межі лівого поля для реквізитів «Дата документа», «Заголовок до тексту документа», «Текст» (без абзаців), «Відмітка про наявність додатків», «Прізвище виконавця і номер його телефону», найменування посади у реквізитах «Підпис» та «Гриф погодження», напису «Згідно з оригіналом», а також слів «СЛУХАЛИ», «ВИСТУПИЛИ», «УХВАЛИЛИ», «НАКАЗУЮ».</a:t>
            </a:r>
            <a:endParaRPr lang="ru-RU" sz="2900" i="1" u="sng" dirty="0" smtClean="0">
              <a:solidFill>
                <a:schemeClr val="tx1">
                  <a:lumMod val="65000"/>
                </a:schemeClr>
              </a:solidFill>
            </a:endParaRPr>
          </a:p>
          <a:p>
            <a:pPr algn="just"/>
            <a:endParaRPr lang="ru-RU" sz="2300" dirty="0" smtClean="0">
              <a:solidFill>
                <a:schemeClr val="tx1">
                  <a:lumMod val="65000"/>
                </a:schemeClr>
              </a:solidFill>
            </a:endParaRPr>
          </a:p>
          <a:p>
            <a:pPr algn="just"/>
            <a:endParaRPr lang="uk-UA" sz="2600" dirty="0">
              <a:solidFill>
                <a:schemeClr val="tx1">
                  <a:lumMod val="65000"/>
                </a:schemeClr>
              </a:solidFill>
              <a:effectLst>
                <a:outerShdw blurRad="38100" dist="38100" dir="2700000" algn="tl">
                  <a:srgbClr val="000000">
                    <a:alpha val="43137"/>
                  </a:srgbClr>
                </a:outerShdw>
              </a:effectLst>
            </a:endParaRPr>
          </a:p>
          <a:p>
            <a:pPr algn="just"/>
            <a:endParaRPr lang="uk-UA" b="1" dirty="0">
              <a:solidFill>
                <a:schemeClr val="tx1">
                  <a:lumMod val="65000"/>
                </a:schemeClr>
              </a:solidFill>
              <a:effectLst>
                <a:outerShdw blurRad="38100" dist="38100" dir="2700000" algn="tl">
                  <a:srgbClr val="000000">
                    <a:alpha val="43137"/>
                  </a:srgbClr>
                </a:outerShdw>
              </a:effectLst>
            </a:endParaRPr>
          </a:p>
        </p:txBody>
      </p:sp>
      <p:sp>
        <p:nvSpPr>
          <p:cNvPr id="2" name="Заголовок 1"/>
          <p:cNvSpPr>
            <a:spLocks noGrp="1"/>
          </p:cNvSpPr>
          <p:nvPr>
            <p:ph type="ctrTitle"/>
          </p:nvPr>
        </p:nvSpPr>
        <p:spPr>
          <a:xfrm>
            <a:off x="539552" y="116632"/>
            <a:ext cx="8085584" cy="576064"/>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196570194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24744"/>
            <a:ext cx="8784976" cy="5616624"/>
          </a:xfrm>
        </p:spPr>
        <p:txBody>
          <a:bodyPr>
            <a:normAutofit fontScale="92500"/>
          </a:bodyPr>
          <a:lstStyle/>
          <a:p>
            <a:pPr algn="ctr"/>
            <a:r>
              <a:rPr lang="ru-RU" sz="2400" b="1" i="1" u="sng" dirty="0">
                <a:solidFill>
                  <a:schemeClr val="tx1">
                    <a:lumMod val="65000"/>
                  </a:schemeClr>
                </a:solidFill>
              </a:rPr>
              <a:t>Засвідчення копій та витягів службових документів</a:t>
            </a:r>
          </a:p>
          <a:p>
            <a:pPr marL="342900" indent="-342900" algn="just">
              <a:buFont typeface="Courier New" pitchFamily="49" charset="0"/>
              <a:buChar char="o"/>
            </a:pPr>
            <a:r>
              <a:rPr lang="ru-RU" sz="2000" i="1" u="sng" dirty="0" smtClean="0">
                <a:solidFill>
                  <a:schemeClr val="tx1">
                    <a:lumMod val="65000"/>
                  </a:schemeClr>
                </a:solidFill>
              </a:rPr>
              <a:t>напис </a:t>
            </a:r>
            <a:r>
              <a:rPr lang="ru-RU" sz="2000" i="1" u="sng" dirty="0">
                <a:solidFill>
                  <a:schemeClr val="tx1">
                    <a:lumMod val="65000"/>
                  </a:schemeClr>
                </a:solidFill>
              </a:rPr>
              <a:t>про засвідчення копії документа складається зі слів </a:t>
            </a:r>
            <a:r>
              <a:rPr lang="ru-RU" sz="2000" dirty="0">
                <a:solidFill>
                  <a:schemeClr val="tx1">
                    <a:lumMod val="65000"/>
                  </a:schemeClr>
                </a:solidFill>
              </a:rPr>
              <a:t>«Згідно з оригіналом</a:t>
            </a:r>
            <a:r>
              <a:rPr lang="ru-RU" sz="2000" dirty="0" smtClean="0">
                <a:solidFill>
                  <a:schemeClr val="tx1">
                    <a:lumMod val="65000"/>
                  </a:schemeClr>
                </a:solidFill>
              </a:rPr>
              <a:t>» </a:t>
            </a:r>
            <a:r>
              <a:rPr lang="ru-RU" sz="1700" dirty="0" smtClean="0">
                <a:solidFill>
                  <a:schemeClr val="tx1">
                    <a:lumMod val="65000"/>
                  </a:schemeClr>
                </a:solidFill>
              </a:rPr>
              <a:t>(без лапок)</a:t>
            </a:r>
            <a:r>
              <a:rPr lang="ru-RU" sz="2000" dirty="0" smtClean="0">
                <a:solidFill>
                  <a:schemeClr val="tx1">
                    <a:lumMod val="65000"/>
                  </a:schemeClr>
                </a:solidFill>
              </a:rPr>
              <a:t>, </a:t>
            </a:r>
            <a:r>
              <a:rPr lang="ru-RU" sz="2000" dirty="0">
                <a:solidFill>
                  <a:schemeClr val="tx1">
                    <a:lumMod val="65000"/>
                  </a:schemeClr>
                </a:solidFill>
              </a:rPr>
              <a:t>найменування посади, особистого підпису особи, яка засвідчує копію, її власного імені та прізвища, дати засвідчення копії та проставляється </a:t>
            </a:r>
            <a:r>
              <a:rPr lang="ru-RU" sz="2000" i="1" u="sng" dirty="0">
                <a:solidFill>
                  <a:schemeClr val="tx1">
                    <a:lumMod val="65000"/>
                  </a:schemeClr>
                </a:solidFill>
              </a:rPr>
              <a:t>нижче реквізиту документа «Підпис</a:t>
            </a:r>
            <a:r>
              <a:rPr lang="ru-RU" sz="2000" i="1" u="sng" dirty="0" smtClean="0">
                <a:solidFill>
                  <a:schemeClr val="tx1">
                    <a:lumMod val="65000"/>
                  </a:schemeClr>
                </a:solidFill>
              </a:rPr>
              <a:t>» на лівому боці останнього аркуша копії документа</a:t>
            </a:r>
            <a:r>
              <a:rPr lang="ru-RU" sz="2000" dirty="0" smtClean="0">
                <a:solidFill>
                  <a:schemeClr val="tx1">
                    <a:lumMod val="65000"/>
                  </a:schemeClr>
                </a:solidFill>
              </a:rPr>
              <a:t>; </a:t>
            </a:r>
            <a:endParaRPr lang="ru-RU" sz="1600" i="1" u="sng" dirty="0">
              <a:solidFill>
                <a:schemeClr val="tx1">
                  <a:lumMod val="65000"/>
                </a:schemeClr>
              </a:solidFill>
            </a:endParaRPr>
          </a:p>
          <a:p>
            <a:pPr marL="342900" indent="-342900" algn="just">
              <a:buFont typeface="Courier New" pitchFamily="49" charset="0"/>
              <a:buChar char="o"/>
            </a:pPr>
            <a:r>
              <a:rPr lang="ru-RU" sz="2000" dirty="0">
                <a:solidFill>
                  <a:schemeClr val="tx1">
                    <a:lumMod val="65000"/>
                  </a:schemeClr>
                </a:solidFill>
              </a:rPr>
              <a:t>копії документів виготовляються і видаються </a:t>
            </a:r>
            <a:r>
              <a:rPr lang="ru-RU" sz="2000" i="1" u="sng" dirty="0">
                <a:solidFill>
                  <a:schemeClr val="tx1">
                    <a:lumMod val="65000"/>
                  </a:schemeClr>
                </a:solidFill>
              </a:rPr>
              <a:t>з дозволу керівника </a:t>
            </a:r>
            <a:r>
              <a:rPr lang="ru-RU" sz="2000" dirty="0">
                <a:solidFill>
                  <a:schemeClr val="tx1">
                    <a:lumMod val="65000"/>
                  </a:schemeClr>
                </a:solidFill>
              </a:rPr>
              <a:t>закладу, його заступників або керівника структурного підрозділу закладу;</a:t>
            </a:r>
          </a:p>
          <a:p>
            <a:pPr marL="342900" indent="-342900" algn="just">
              <a:buFont typeface="Courier New" pitchFamily="49" charset="0"/>
              <a:buChar char="o"/>
            </a:pPr>
            <a:r>
              <a:rPr lang="ru-RU" sz="2000" dirty="0" smtClean="0">
                <a:solidFill>
                  <a:schemeClr val="tx1">
                    <a:lumMod val="65000"/>
                  </a:schemeClr>
                </a:solidFill>
              </a:rPr>
              <a:t>дозволяється </a:t>
            </a:r>
            <a:r>
              <a:rPr lang="ru-RU" sz="2000" dirty="0">
                <a:solidFill>
                  <a:schemeClr val="tx1">
                    <a:lumMod val="65000"/>
                  </a:schemeClr>
                </a:solidFill>
              </a:rPr>
              <a:t>виготовляти копію із засвідченої копії документа, якщо оригінал відсутній або його отримати </a:t>
            </a:r>
            <a:r>
              <a:rPr lang="ru-RU" sz="2000" dirty="0" smtClean="0">
                <a:solidFill>
                  <a:schemeClr val="tx1">
                    <a:lumMod val="65000"/>
                  </a:schemeClr>
                </a:solidFill>
              </a:rPr>
              <a:t>неможливо;</a:t>
            </a:r>
            <a:endParaRPr lang="ru-RU" sz="2000" dirty="0">
              <a:solidFill>
                <a:schemeClr val="tx1">
                  <a:lumMod val="65000"/>
                </a:schemeClr>
              </a:solidFill>
            </a:endParaRPr>
          </a:p>
          <a:p>
            <a:pPr marL="342900" indent="-342900" algn="just">
              <a:buFont typeface="Courier New" pitchFamily="49" charset="0"/>
              <a:buChar char="o"/>
            </a:pPr>
            <a:r>
              <a:rPr lang="ru-RU" sz="2000" dirty="0" smtClean="0">
                <a:solidFill>
                  <a:schemeClr val="tx1">
                    <a:lumMod val="65000"/>
                  </a:schemeClr>
                </a:solidFill>
              </a:rPr>
              <a:t>напис </a:t>
            </a:r>
            <a:r>
              <a:rPr lang="ru-RU" sz="2000" dirty="0">
                <a:solidFill>
                  <a:schemeClr val="tx1">
                    <a:lumMod val="65000"/>
                  </a:schemeClr>
                </a:solidFill>
              </a:rPr>
              <a:t>про засвідчення копії скріплюється печаткою </a:t>
            </a:r>
            <a:r>
              <a:rPr lang="ru-RU" sz="2000" dirty="0" smtClean="0">
                <a:solidFill>
                  <a:schemeClr val="tx1">
                    <a:lumMod val="65000"/>
                  </a:schemeClr>
                </a:solidFill>
              </a:rPr>
              <a:t>закладу (без зображення герба) або печаткою структурного підрозділу (служби </a:t>
            </a:r>
            <a:r>
              <a:rPr lang="ru-RU" sz="2000" dirty="0">
                <a:solidFill>
                  <a:schemeClr val="tx1">
                    <a:lumMod val="65000"/>
                  </a:schemeClr>
                </a:solidFill>
              </a:rPr>
              <a:t>діловодства, служби кадрів, бухгалтерії тощо) </a:t>
            </a:r>
            <a:r>
              <a:rPr lang="ru-RU" sz="2000" dirty="0" smtClean="0">
                <a:solidFill>
                  <a:schemeClr val="tx1">
                    <a:lumMod val="65000"/>
                  </a:schemeClr>
                </a:solidFill>
              </a:rPr>
              <a:t>закладу </a:t>
            </a:r>
            <a:r>
              <a:rPr lang="ru-RU" sz="2000" dirty="0">
                <a:solidFill>
                  <a:schemeClr val="tx1">
                    <a:lumMod val="65000"/>
                  </a:schemeClr>
                </a:solidFill>
              </a:rPr>
              <a:t>(за наявності</a:t>
            </a:r>
            <a:r>
              <a:rPr lang="ru-RU" sz="2000" dirty="0" smtClean="0">
                <a:solidFill>
                  <a:schemeClr val="tx1">
                    <a:lumMod val="65000"/>
                  </a:schemeClr>
                </a:solidFill>
              </a:rPr>
              <a:t>);</a:t>
            </a:r>
            <a:endParaRPr lang="ru-RU" sz="2000" dirty="0">
              <a:solidFill>
                <a:schemeClr val="tx1">
                  <a:lumMod val="65000"/>
                </a:schemeClr>
              </a:solidFill>
            </a:endParaRPr>
          </a:p>
          <a:p>
            <a:pPr marL="342900" indent="-342900" algn="just">
              <a:buFont typeface="Courier New" pitchFamily="49" charset="0"/>
              <a:buChar char="o"/>
            </a:pPr>
            <a:r>
              <a:rPr lang="ru-RU" sz="2000" dirty="0" smtClean="0">
                <a:solidFill>
                  <a:schemeClr val="tx1">
                    <a:lumMod val="65000"/>
                  </a:schemeClr>
                </a:solidFill>
              </a:rPr>
              <a:t>сторінки </a:t>
            </a:r>
            <a:r>
              <a:rPr lang="ru-RU" sz="2000" dirty="0">
                <a:solidFill>
                  <a:schemeClr val="tx1">
                    <a:lumMod val="65000"/>
                  </a:schemeClr>
                </a:solidFill>
              </a:rPr>
              <a:t>копії документів (за винятком тих, що мають один аркуш) нумеруються і відмітка про засвідчення копії може доповнюватися відміткою </a:t>
            </a:r>
            <a:r>
              <a:rPr lang="ru-RU" sz="2000" i="1" u="sng" dirty="0">
                <a:solidFill>
                  <a:schemeClr val="tx1">
                    <a:lumMod val="65000"/>
                  </a:schemeClr>
                </a:solidFill>
              </a:rPr>
              <a:t>«Всього в копії _____ арк</a:t>
            </a:r>
            <a:r>
              <a:rPr lang="ru-RU" sz="2000" i="1" u="sng" dirty="0" smtClean="0">
                <a:solidFill>
                  <a:schemeClr val="tx1">
                    <a:lumMod val="65000"/>
                  </a:schemeClr>
                </a:solidFill>
              </a:rPr>
              <a:t>.»</a:t>
            </a:r>
            <a:r>
              <a:rPr lang="ru-RU" sz="2000" dirty="0" smtClean="0">
                <a:solidFill>
                  <a:schemeClr val="tx1">
                    <a:lumMod val="65000"/>
                  </a:schemeClr>
                </a:solidFill>
              </a:rPr>
              <a:t>;</a:t>
            </a:r>
            <a:endParaRPr lang="ru-RU" sz="2000" dirty="0">
              <a:solidFill>
                <a:schemeClr val="tx1">
                  <a:lumMod val="65000"/>
                </a:schemeClr>
              </a:solidFill>
            </a:endParaRPr>
          </a:p>
          <a:p>
            <a:pPr marL="342900" indent="-342900" algn="just">
              <a:buFont typeface="Arial" pitchFamily="34" charset="0"/>
              <a:buChar char="•"/>
            </a:pPr>
            <a:endParaRPr lang="ru-RU" sz="2000" dirty="0">
              <a:solidFill>
                <a:schemeClr val="tx1">
                  <a:lumMod val="65000"/>
                </a:schemeClr>
              </a:solidFill>
            </a:endParaRPr>
          </a:p>
          <a:p>
            <a:pPr marL="342900" indent="-342900" algn="just">
              <a:buFont typeface="Arial" pitchFamily="34" charset="0"/>
              <a:buChar char="•"/>
            </a:pPr>
            <a:endParaRPr lang="ru-RU" sz="1900" dirty="0" smtClean="0">
              <a:solidFill>
                <a:schemeClr val="tx1">
                  <a:lumMod val="65000"/>
                </a:schemeClr>
              </a:solidFill>
            </a:endParaRPr>
          </a:p>
          <a:p>
            <a:pPr algn="just"/>
            <a:endParaRPr lang="uk-UA" sz="2600" dirty="0">
              <a:solidFill>
                <a:schemeClr val="tx1">
                  <a:lumMod val="65000"/>
                </a:schemeClr>
              </a:solidFill>
              <a:effectLst>
                <a:outerShdw blurRad="38100" dist="38100" dir="2700000" algn="tl">
                  <a:srgbClr val="000000">
                    <a:alpha val="43137"/>
                  </a:srgbClr>
                </a:outerShdw>
              </a:effectLst>
            </a:endParaRPr>
          </a:p>
          <a:p>
            <a:pPr algn="just"/>
            <a:endParaRPr lang="uk-UA" b="1" dirty="0">
              <a:solidFill>
                <a:schemeClr val="tx1">
                  <a:lumMod val="65000"/>
                </a:schemeClr>
              </a:solidFill>
              <a:effectLst>
                <a:outerShdw blurRad="38100" dist="38100" dir="2700000" algn="tl">
                  <a:srgbClr val="000000">
                    <a:alpha val="43137"/>
                  </a:srgbClr>
                </a:outerShdw>
              </a:effectLst>
            </a:endParaRPr>
          </a:p>
        </p:txBody>
      </p:sp>
      <p:sp>
        <p:nvSpPr>
          <p:cNvPr id="2" name="Заголовок 1"/>
          <p:cNvSpPr>
            <a:spLocks noGrp="1"/>
          </p:cNvSpPr>
          <p:nvPr>
            <p:ph type="ctrTitle"/>
          </p:nvPr>
        </p:nvSpPr>
        <p:spPr>
          <a:xfrm>
            <a:off x="539552" y="188640"/>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268290013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764704"/>
            <a:ext cx="8784976" cy="5976664"/>
          </a:xfrm>
        </p:spPr>
        <p:txBody>
          <a:bodyPr>
            <a:normAutofit fontScale="77500" lnSpcReduction="20000"/>
          </a:bodyPr>
          <a:lstStyle/>
          <a:p>
            <a:pPr marL="342900" indent="-342900" algn="just">
              <a:buFont typeface="Arial" pitchFamily="34" charset="0"/>
              <a:buChar char="•"/>
            </a:pPr>
            <a:r>
              <a:rPr lang="ru-RU" sz="2000" dirty="0" smtClean="0">
                <a:solidFill>
                  <a:schemeClr val="tx1">
                    <a:lumMod val="65000"/>
                  </a:schemeClr>
                </a:solidFill>
              </a:rPr>
              <a:t>заклад </a:t>
            </a:r>
            <a:r>
              <a:rPr lang="ru-RU" sz="2000" dirty="0">
                <a:solidFill>
                  <a:schemeClr val="tx1">
                    <a:lumMod val="65000"/>
                  </a:schemeClr>
                </a:solidFill>
              </a:rPr>
              <a:t>може засвідчувати копії лише тих документів, що створюються в </a:t>
            </a:r>
            <a:r>
              <a:rPr lang="ru-RU" sz="2000" dirty="0" smtClean="0">
                <a:solidFill>
                  <a:schemeClr val="tx1">
                    <a:lumMod val="65000"/>
                  </a:schemeClr>
                </a:solidFill>
              </a:rPr>
              <a:t>ньому;</a:t>
            </a:r>
            <a:endParaRPr lang="ru-RU" sz="2000" dirty="0">
              <a:solidFill>
                <a:schemeClr val="tx1">
                  <a:lumMod val="65000"/>
                </a:schemeClr>
              </a:solidFill>
            </a:endParaRPr>
          </a:p>
          <a:p>
            <a:pPr marL="342900" indent="-342900" algn="just">
              <a:buFont typeface="Arial" pitchFamily="34" charset="0"/>
              <a:buChar char="•"/>
            </a:pPr>
            <a:r>
              <a:rPr lang="ru-RU" sz="2000" dirty="0" smtClean="0">
                <a:solidFill>
                  <a:schemeClr val="tx1">
                    <a:lumMod val="65000"/>
                  </a:schemeClr>
                </a:solidFill>
              </a:rPr>
              <a:t>у </a:t>
            </a:r>
            <a:r>
              <a:rPr lang="ru-RU" sz="2000" dirty="0">
                <a:solidFill>
                  <a:schemeClr val="tx1">
                    <a:lumMod val="65000"/>
                  </a:schemeClr>
                </a:solidFill>
              </a:rPr>
              <a:t>разі підготовки документів для надання судовим органам, під час вирішення питань щодо прийняття громадян на роботу, навчання, засвідчення їх трудових та інших прав у взаємовідносинах із закладом, а також під час формування особових справ працівників заклад може виготовляти копії документів, виданих іншими установами (копії документів про освіту тощо</a:t>
            </a:r>
            <a:r>
              <a:rPr lang="ru-RU" sz="2000" dirty="0" smtClean="0">
                <a:solidFill>
                  <a:schemeClr val="tx1">
                    <a:lumMod val="65000"/>
                  </a:schemeClr>
                </a:solidFill>
              </a:rPr>
              <a:t>);</a:t>
            </a:r>
            <a:endParaRPr lang="ru-RU" sz="2000" dirty="0">
              <a:solidFill>
                <a:schemeClr val="tx1">
                  <a:lumMod val="65000"/>
                </a:schemeClr>
              </a:solidFill>
            </a:endParaRPr>
          </a:p>
          <a:p>
            <a:pPr marL="342900" indent="-342900" algn="just">
              <a:buFont typeface="Arial" pitchFamily="34" charset="0"/>
              <a:buChar char="•"/>
            </a:pPr>
            <a:r>
              <a:rPr lang="ru-RU" sz="2000" dirty="0" smtClean="0">
                <a:solidFill>
                  <a:schemeClr val="tx1">
                    <a:lumMod val="65000"/>
                  </a:schemeClr>
                </a:solidFill>
              </a:rPr>
              <a:t>копії </a:t>
            </a:r>
            <a:r>
              <a:rPr lang="ru-RU" sz="2000" dirty="0">
                <a:solidFill>
                  <a:schemeClr val="tx1">
                    <a:lumMod val="65000"/>
                  </a:schemeClr>
                </a:solidFill>
              </a:rPr>
              <a:t>наказів, інших документів засвідчує (засвідчують) відповідальна особа (відповідальні особи) за організацію діловодства у </a:t>
            </a:r>
            <a:r>
              <a:rPr lang="ru-RU" sz="2000" dirty="0" smtClean="0">
                <a:solidFill>
                  <a:schemeClr val="tx1">
                    <a:lumMod val="65000"/>
                  </a:schemeClr>
                </a:solidFill>
              </a:rPr>
              <a:t>закладі;</a:t>
            </a:r>
          </a:p>
          <a:p>
            <a:pPr marL="342900" indent="-342900" algn="just">
              <a:buFont typeface="Arial" pitchFamily="34" charset="0"/>
              <a:buChar char="•"/>
            </a:pPr>
            <a:r>
              <a:rPr lang="ru-RU" sz="2000" i="1" u="sng" dirty="0" smtClean="0">
                <a:solidFill>
                  <a:schemeClr val="tx1">
                    <a:lumMod val="65000"/>
                  </a:schemeClr>
                </a:solidFill>
              </a:rPr>
              <a:t>витяг </a:t>
            </a:r>
            <a:r>
              <a:rPr lang="ru-RU" sz="2000" i="1" u="sng" dirty="0">
                <a:solidFill>
                  <a:schemeClr val="tx1">
                    <a:lumMod val="65000"/>
                  </a:schemeClr>
                </a:solidFill>
              </a:rPr>
              <a:t>зі службового документа </a:t>
            </a:r>
            <a:r>
              <a:rPr lang="ru-RU" sz="2000" dirty="0">
                <a:solidFill>
                  <a:schemeClr val="tx1">
                    <a:lumMod val="65000"/>
                  </a:schemeClr>
                </a:solidFill>
              </a:rPr>
              <a:t>виготовляється, якщо немає необхідності виготовляти </a:t>
            </a:r>
            <a:r>
              <a:rPr lang="ru-RU" sz="2000" dirty="0" smtClean="0">
                <a:solidFill>
                  <a:schemeClr val="tx1">
                    <a:lumMod val="65000"/>
                  </a:schemeClr>
                </a:solidFill>
              </a:rPr>
              <a:t>копію та оформлюється </a:t>
            </a:r>
            <a:r>
              <a:rPr lang="ru-RU" sz="2000" dirty="0">
                <a:solidFill>
                  <a:schemeClr val="tx1">
                    <a:lumMod val="65000"/>
                  </a:schemeClr>
                </a:solidFill>
              </a:rPr>
              <a:t>на загальному бланку </a:t>
            </a:r>
            <a:r>
              <a:rPr lang="ru-RU" sz="2000" dirty="0" smtClean="0">
                <a:solidFill>
                  <a:schemeClr val="tx1">
                    <a:lumMod val="65000"/>
                  </a:schemeClr>
                </a:solidFill>
              </a:rPr>
              <a:t>закладу </a:t>
            </a:r>
            <a:r>
              <a:rPr lang="ru-RU" sz="2000" dirty="0">
                <a:solidFill>
                  <a:schemeClr val="tx1">
                    <a:lumMod val="65000"/>
                  </a:schemeClr>
                </a:solidFill>
              </a:rPr>
              <a:t>із дотриманням таких вимог:</a:t>
            </a:r>
          </a:p>
          <a:p>
            <a:pPr algn="just"/>
            <a:r>
              <a:rPr lang="ru-RU" sz="2000" dirty="0" smtClean="0">
                <a:solidFill>
                  <a:schemeClr val="tx1">
                    <a:lumMod val="65000"/>
                  </a:schemeClr>
                </a:solidFill>
              </a:rPr>
              <a:t>- у </a:t>
            </a:r>
            <a:r>
              <a:rPr lang="ru-RU" sz="2000" dirty="0">
                <a:solidFill>
                  <a:schemeClr val="tx1">
                    <a:lumMod val="65000"/>
                  </a:schemeClr>
                </a:solidFill>
              </a:rPr>
              <a:t>назві виду документа зазначається: «витяг з наказу», «витяг з протоколу»;</a:t>
            </a:r>
          </a:p>
          <a:p>
            <a:pPr algn="just"/>
            <a:r>
              <a:rPr lang="ru-RU" sz="2000" dirty="0" smtClean="0">
                <a:solidFill>
                  <a:schemeClr val="tx1">
                    <a:lumMod val="65000"/>
                  </a:schemeClr>
                </a:solidFill>
              </a:rPr>
              <a:t>- відтворюється </a:t>
            </a:r>
            <a:r>
              <a:rPr lang="ru-RU" sz="2000" dirty="0">
                <a:solidFill>
                  <a:schemeClr val="tx1">
                    <a:lumMod val="65000"/>
                  </a:schemeClr>
                </a:solidFill>
              </a:rPr>
              <a:t>повністю вступна частина (якщо вона є) службового документа;</a:t>
            </a:r>
          </a:p>
          <a:p>
            <a:pPr algn="just"/>
            <a:r>
              <a:rPr lang="ru-RU" sz="2000" dirty="0" smtClean="0">
                <a:solidFill>
                  <a:schemeClr val="tx1">
                    <a:lumMod val="65000"/>
                  </a:schemeClr>
                </a:solidFill>
              </a:rPr>
              <a:t>- з </a:t>
            </a:r>
            <a:r>
              <a:rPr lang="ru-RU" sz="2000" dirty="0">
                <a:solidFill>
                  <a:schemeClr val="tx1">
                    <a:lumMod val="65000"/>
                  </a:schemeClr>
                </a:solidFill>
              </a:rPr>
              <a:t>основної частини тексту документа виписується той пункт, інформація якого необхідна;</a:t>
            </a:r>
          </a:p>
          <a:p>
            <a:pPr algn="just"/>
            <a:r>
              <a:rPr lang="ru-RU" sz="2000" dirty="0" smtClean="0">
                <a:solidFill>
                  <a:schemeClr val="tx1">
                    <a:lumMod val="65000"/>
                  </a:schemeClr>
                </a:solidFill>
              </a:rPr>
              <a:t>- відтворюється </a:t>
            </a:r>
            <a:r>
              <a:rPr lang="ru-RU" sz="2000" dirty="0">
                <a:solidFill>
                  <a:schemeClr val="tx1">
                    <a:lumMod val="65000"/>
                  </a:schemeClr>
                </a:solidFill>
              </a:rPr>
              <a:t>реквізит «Підпис» (без особистого підпису);</a:t>
            </a:r>
          </a:p>
          <a:p>
            <a:pPr algn="just"/>
            <a:r>
              <a:rPr lang="ru-RU" sz="2000" dirty="0" smtClean="0">
                <a:solidFill>
                  <a:schemeClr val="tx1">
                    <a:lumMod val="65000"/>
                  </a:schemeClr>
                </a:solidFill>
              </a:rPr>
              <a:t>- проставляються </a:t>
            </a:r>
            <a:r>
              <a:rPr lang="ru-RU" sz="2000" dirty="0">
                <a:solidFill>
                  <a:schemeClr val="tx1">
                    <a:lumMod val="65000"/>
                  </a:schemeClr>
                </a:solidFill>
              </a:rPr>
              <a:t>відмітка про засвідчення копії та відбиток печатки служби діловодства.</a:t>
            </a:r>
          </a:p>
          <a:p>
            <a:pPr marL="342900" indent="-342900" algn="just">
              <a:buFont typeface="Arial" pitchFamily="34" charset="0"/>
              <a:buChar char="•"/>
            </a:pPr>
            <a:r>
              <a:rPr lang="ru-RU" sz="2000" dirty="0" smtClean="0">
                <a:solidFill>
                  <a:schemeClr val="tx1">
                    <a:lumMod val="65000"/>
                  </a:schemeClr>
                </a:solidFill>
              </a:rPr>
              <a:t>особливим </a:t>
            </a:r>
            <a:r>
              <a:rPr lang="ru-RU" sz="2000" dirty="0">
                <a:solidFill>
                  <a:schemeClr val="tx1">
                    <a:lumMod val="65000"/>
                  </a:schemeClr>
                </a:solidFill>
              </a:rPr>
              <a:t>видом копії документа є </a:t>
            </a:r>
            <a:r>
              <a:rPr lang="ru-RU" sz="2000" i="1" u="sng" dirty="0">
                <a:solidFill>
                  <a:schemeClr val="tx1">
                    <a:lumMod val="65000"/>
                  </a:schemeClr>
                </a:solidFill>
              </a:rPr>
              <a:t>дублікат</a:t>
            </a:r>
            <a:r>
              <a:rPr lang="ru-RU" sz="2000" dirty="0">
                <a:solidFill>
                  <a:schemeClr val="tx1">
                    <a:lumMod val="65000"/>
                  </a:schemeClr>
                </a:solidFill>
              </a:rPr>
              <a:t> - повторно оформлений службовий документ для використання замість втраченого чи пошкодженого оригіналу (диплома, свідоцтва, трудової книжки  тощо), що має таку саму юридичну </a:t>
            </a:r>
            <a:r>
              <a:rPr lang="ru-RU" sz="2000" dirty="0" smtClean="0">
                <a:solidFill>
                  <a:schemeClr val="tx1">
                    <a:lumMod val="65000"/>
                  </a:schemeClr>
                </a:solidFill>
              </a:rPr>
              <a:t>силу;</a:t>
            </a:r>
            <a:endParaRPr lang="ru-RU" sz="2000" dirty="0">
              <a:solidFill>
                <a:schemeClr val="tx1">
                  <a:lumMod val="65000"/>
                </a:schemeClr>
              </a:solidFill>
            </a:endParaRPr>
          </a:p>
          <a:p>
            <a:pPr marL="342900" indent="-342900" algn="just">
              <a:buFont typeface="Arial" pitchFamily="34" charset="0"/>
              <a:buChar char="•"/>
            </a:pPr>
            <a:r>
              <a:rPr lang="ru-RU" sz="2000" dirty="0" smtClean="0">
                <a:solidFill>
                  <a:schemeClr val="tx1">
                    <a:lumMod val="65000"/>
                  </a:schemeClr>
                </a:solidFill>
              </a:rPr>
              <a:t>дублікат </a:t>
            </a:r>
            <a:r>
              <a:rPr lang="ru-RU" sz="2000" dirty="0">
                <a:solidFill>
                  <a:schemeClr val="tx1">
                    <a:lumMod val="65000"/>
                  </a:schemeClr>
                </a:solidFill>
              </a:rPr>
              <a:t>виготовляється на такому самому бланку, що й оригінал, та містить інформацію, аналогічну інформації в </a:t>
            </a:r>
            <a:r>
              <a:rPr lang="ru-RU" sz="2000" dirty="0" smtClean="0">
                <a:solidFill>
                  <a:schemeClr val="tx1">
                    <a:lumMod val="65000"/>
                  </a:schemeClr>
                </a:solidFill>
              </a:rPr>
              <a:t>оригіналі: на </a:t>
            </a:r>
            <a:r>
              <a:rPr lang="ru-RU" sz="2000" dirty="0">
                <a:solidFill>
                  <a:schemeClr val="tx1">
                    <a:lumMod val="65000"/>
                  </a:schemeClr>
                </a:solidFill>
              </a:rPr>
              <a:t>ньому проставляються відбиток печатки установи і підписи посадових осіб, які мають право підпису цих документів на момент оформлення дубліката. На дублікаті проставляється у правому верхньому куті відмітка «Дублікат».</a:t>
            </a:r>
          </a:p>
          <a:p>
            <a:pPr marL="342900" indent="-342900" algn="just">
              <a:buFont typeface="Arial" pitchFamily="34" charset="0"/>
              <a:buChar char="•"/>
            </a:pPr>
            <a:endParaRPr lang="ru-RU" sz="2000" dirty="0">
              <a:solidFill>
                <a:schemeClr val="tx1">
                  <a:lumMod val="65000"/>
                </a:schemeClr>
              </a:solidFill>
            </a:endParaRPr>
          </a:p>
          <a:p>
            <a:pPr marL="342900" indent="-342900" algn="just">
              <a:buFont typeface="Arial" pitchFamily="34" charset="0"/>
              <a:buChar char="•"/>
            </a:pPr>
            <a:endParaRPr lang="ru-RU" sz="1900" dirty="0" smtClean="0">
              <a:solidFill>
                <a:schemeClr val="tx1">
                  <a:lumMod val="65000"/>
                </a:schemeClr>
              </a:solidFill>
            </a:endParaRPr>
          </a:p>
          <a:p>
            <a:pPr algn="just"/>
            <a:endParaRPr lang="uk-UA" sz="2600" dirty="0">
              <a:solidFill>
                <a:schemeClr val="tx1">
                  <a:lumMod val="65000"/>
                </a:schemeClr>
              </a:solidFill>
              <a:effectLst>
                <a:outerShdw blurRad="38100" dist="38100" dir="2700000" algn="tl">
                  <a:srgbClr val="000000">
                    <a:alpha val="43137"/>
                  </a:srgbClr>
                </a:outerShdw>
              </a:effectLst>
            </a:endParaRPr>
          </a:p>
          <a:p>
            <a:pPr algn="just"/>
            <a:endParaRPr lang="uk-UA" b="1" dirty="0">
              <a:solidFill>
                <a:schemeClr val="tx1">
                  <a:lumMod val="65000"/>
                </a:schemeClr>
              </a:solidFill>
              <a:effectLst>
                <a:outerShdw blurRad="38100" dist="38100" dir="2700000" algn="tl">
                  <a:srgbClr val="000000">
                    <a:alpha val="43137"/>
                  </a:srgbClr>
                </a:outerShdw>
              </a:effectLst>
            </a:endParaRPr>
          </a:p>
        </p:txBody>
      </p:sp>
      <p:sp>
        <p:nvSpPr>
          <p:cNvPr id="2" name="Заголовок 1"/>
          <p:cNvSpPr>
            <a:spLocks noGrp="1"/>
          </p:cNvSpPr>
          <p:nvPr>
            <p:ph type="ctrTitle"/>
          </p:nvPr>
        </p:nvSpPr>
        <p:spPr>
          <a:xfrm>
            <a:off x="539552" y="44624"/>
            <a:ext cx="8085584" cy="576064"/>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287230592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24744"/>
            <a:ext cx="8784976" cy="5616624"/>
          </a:xfrm>
        </p:spPr>
        <p:txBody>
          <a:bodyPr>
            <a:normAutofit fontScale="55000" lnSpcReduction="20000"/>
          </a:bodyPr>
          <a:lstStyle/>
          <a:p>
            <a:pPr algn="ctr"/>
            <a:r>
              <a:rPr lang="uk-UA" sz="4200" b="1" i="1" u="sng" dirty="0">
                <a:solidFill>
                  <a:schemeClr val="tx1">
                    <a:lumMod val="65000"/>
                  </a:schemeClr>
                </a:solidFill>
                <a:effectLst>
                  <a:outerShdw blurRad="38100" dist="38100" dir="2700000" algn="tl">
                    <a:srgbClr val="000000">
                      <a:alpha val="43137"/>
                    </a:srgbClr>
                  </a:outerShdw>
                </a:effectLst>
              </a:rPr>
              <a:t>Погодження управлінських </a:t>
            </a:r>
            <a:r>
              <a:rPr lang="uk-UA" sz="4200" b="1" i="1" u="sng" dirty="0" smtClean="0">
                <a:solidFill>
                  <a:schemeClr val="tx1">
                    <a:lumMod val="65000"/>
                  </a:schemeClr>
                </a:solidFill>
                <a:effectLst>
                  <a:outerShdw blurRad="38100" dist="38100" dir="2700000" algn="tl">
                    <a:srgbClr val="000000">
                      <a:alpha val="43137"/>
                    </a:srgbClr>
                  </a:outerShdw>
                </a:effectLst>
              </a:rPr>
              <a:t>документів</a:t>
            </a:r>
          </a:p>
          <a:p>
            <a:pPr marL="457200" indent="-457200" algn="just">
              <a:buFont typeface="Wingdings" pitchFamily="2" charset="2"/>
              <a:buChar char="Ø"/>
            </a:pPr>
            <a:r>
              <a:rPr lang="uk-UA" sz="3300" dirty="0" smtClean="0">
                <a:solidFill>
                  <a:schemeClr val="tx1">
                    <a:lumMod val="65000"/>
                  </a:schemeClr>
                </a:solidFill>
              </a:rPr>
              <a:t>погодження проекту документа здійснюється у </a:t>
            </a:r>
            <a:r>
              <a:rPr lang="uk-UA" sz="3300" dirty="0">
                <a:solidFill>
                  <a:schemeClr val="tx1">
                    <a:lumMod val="65000"/>
                  </a:schemeClr>
                </a:solidFill>
              </a:rPr>
              <a:t>разі виникнення потреби у проведенні оцінки доцільності створення документа, його обґрунтованості та відповідності </a:t>
            </a:r>
            <a:r>
              <a:rPr lang="uk-UA" sz="3300" dirty="0" smtClean="0">
                <a:solidFill>
                  <a:schemeClr val="tx1">
                    <a:lumMod val="65000"/>
                  </a:schemeClr>
                </a:solidFill>
              </a:rPr>
              <a:t>законодавству;</a:t>
            </a:r>
            <a:endParaRPr lang="uk-UA" sz="3300" dirty="0">
              <a:solidFill>
                <a:schemeClr val="tx1">
                  <a:lumMod val="65000"/>
                </a:schemeClr>
              </a:solidFill>
            </a:endParaRPr>
          </a:p>
          <a:p>
            <a:pPr marL="457200" indent="-457200" algn="just">
              <a:buFont typeface="Wingdings" pitchFamily="2" charset="2"/>
              <a:buChar char="Ø"/>
            </a:pPr>
            <a:r>
              <a:rPr lang="uk-UA" sz="3300" dirty="0">
                <a:solidFill>
                  <a:schemeClr val="tx1">
                    <a:lumMod val="65000"/>
                  </a:schemeClr>
                </a:solidFill>
              </a:rPr>
              <a:t>п</a:t>
            </a:r>
            <a:r>
              <a:rPr lang="uk-UA" sz="3300" dirty="0" smtClean="0">
                <a:solidFill>
                  <a:schemeClr val="tx1">
                    <a:lumMod val="65000"/>
                  </a:schemeClr>
                </a:solidFill>
              </a:rPr>
              <a:t>огодження </a:t>
            </a:r>
            <a:r>
              <a:rPr lang="uk-UA" sz="3300" dirty="0">
                <a:solidFill>
                  <a:schemeClr val="tx1">
                    <a:lumMod val="65000"/>
                  </a:schemeClr>
                </a:solidFill>
              </a:rPr>
              <a:t>може здійснюватись як </a:t>
            </a:r>
            <a:r>
              <a:rPr lang="uk-UA" sz="3300" dirty="0" smtClean="0">
                <a:solidFill>
                  <a:schemeClr val="tx1">
                    <a:lumMod val="65000"/>
                  </a:schemeClr>
                </a:solidFill>
              </a:rPr>
              <a:t>посадовими </a:t>
            </a:r>
            <a:r>
              <a:rPr lang="uk-UA" sz="3300" dirty="0">
                <a:solidFill>
                  <a:schemeClr val="tx1">
                    <a:lumMod val="65000"/>
                  </a:schemeClr>
                </a:solidFill>
              </a:rPr>
              <a:t>особами, які відповідно до їх компетенції вирішують питання, порушені в проекті документа (внутрішнє погодження), так і за її межами іншими заінтересованими установами (зовнішнє погодження</a:t>
            </a:r>
            <a:r>
              <a:rPr lang="uk-UA" sz="3300" dirty="0" smtClean="0">
                <a:solidFill>
                  <a:schemeClr val="tx1">
                    <a:lumMod val="65000"/>
                  </a:schemeClr>
                </a:solidFill>
              </a:rPr>
              <a:t>);</a:t>
            </a:r>
          </a:p>
          <a:p>
            <a:pPr marL="457200" indent="-457200" algn="just">
              <a:buFont typeface="Wingdings" pitchFamily="2" charset="2"/>
              <a:buChar char="Ø"/>
            </a:pPr>
            <a:r>
              <a:rPr lang="uk-UA" sz="3300" i="1" u="sng" dirty="0" smtClean="0">
                <a:solidFill>
                  <a:schemeClr val="tx1">
                    <a:lumMod val="65000"/>
                  </a:schemeClr>
                </a:solidFill>
              </a:rPr>
              <a:t>внутрішнє </a:t>
            </a:r>
            <a:r>
              <a:rPr lang="uk-UA" sz="3300" i="1" u="sng" dirty="0">
                <a:solidFill>
                  <a:schemeClr val="tx1">
                    <a:lumMod val="65000"/>
                  </a:schemeClr>
                </a:solidFill>
              </a:rPr>
              <a:t>погодження </a:t>
            </a:r>
            <a:r>
              <a:rPr lang="uk-UA" sz="3300" dirty="0">
                <a:solidFill>
                  <a:schemeClr val="tx1">
                    <a:lumMod val="65000"/>
                  </a:schemeClr>
                </a:solidFill>
              </a:rPr>
              <a:t>оформляють шляхом проставляння візи, яка </a:t>
            </a:r>
            <a:r>
              <a:rPr lang="uk-UA" sz="3300" dirty="0" smtClean="0">
                <a:solidFill>
                  <a:schemeClr val="tx1">
                    <a:lumMod val="65000"/>
                  </a:schemeClr>
                </a:solidFill>
              </a:rPr>
              <a:t>включає</a:t>
            </a:r>
            <a:r>
              <a:rPr lang="uk-UA" sz="3300" dirty="0">
                <a:solidFill>
                  <a:schemeClr val="tx1">
                    <a:lumMod val="65000"/>
                  </a:schemeClr>
                </a:solidFill>
              </a:rPr>
              <a:t>: особистий підпис, власне ім’я і прізвище посадової особи, яка візує документ, дату візування. У разі потреби може бути зазначена посада особи, яка візує </a:t>
            </a:r>
            <a:r>
              <a:rPr lang="uk-UA" sz="3300" dirty="0" smtClean="0">
                <a:solidFill>
                  <a:schemeClr val="tx1">
                    <a:lumMod val="65000"/>
                  </a:schemeClr>
                </a:solidFill>
              </a:rPr>
              <a:t>документ;</a:t>
            </a:r>
            <a:endParaRPr lang="uk-UA" sz="3300" dirty="0">
              <a:solidFill>
                <a:schemeClr val="tx1">
                  <a:lumMod val="65000"/>
                </a:schemeClr>
              </a:solidFill>
            </a:endParaRPr>
          </a:p>
          <a:p>
            <a:pPr marL="457200" indent="-457200" algn="just">
              <a:buFont typeface="Wingdings" pitchFamily="2" charset="2"/>
              <a:buChar char="Ø"/>
            </a:pPr>
            <a:r>
              <a:rPr lang="uk-UA" sz="3300" dirty="0" smtClean="0">
                <a:solidFill>
                  <a:schemeClr val="tx1">
                    <a:lumMod val="65000"/>
                  </a:schemeClr>
                </a:solidFill>
              </a:rPr>
              <a:t>Візи </a:t>
            </a:r>
            <a:r>
              <a:rPr lang="uk-UA" sz="3300" dirty="0">
                <a:solidFill>
                  <a:schemeClr val="tx1">
                    <a:lumMod val="65000"/>
                  </a:schemeClr>
                </a:solidFill>
              </a:rPr>
              <a:t>проставляються на примірниках документів, що залишаються в </a:t>
            </a:r>
            <a:r>
              <a:rPr lang="uk-UA" sz="3300" dirty="0" smtClean="0">
                <a:solidFill>
                  <a:schemeClr val="tx1">
                    <a:lumMod val="65000"/>
                  </a:schemeClr>
                </a:solidFill>
              </a:rPr>
              <a:t>установ, проекти </a:t>
            </a:r>
            <a:r>
              <a:rPr lang="uk-UA" sz="3300" dirty="0">
                <a:solidFill>
                  <a:schemeClr val="tx1">
                    <a:lumMod val="65000"/>
                  </a:schemeClr>
                </a:solidFill>
              </a:rPr>
              <a:t>розпорядчих документів візуються на першому </a:t>
            </a:r>
            <a:r>
              <a:rPr lang="uk-UA" sz="3300" dirty="0" smtClean="0">
                <a:solidFill>
                  <a:schemeClr val="tx1">
                    <a:lumMod val="65000"/>
                  </a:schemeClr>
                </a:solidFill>
              </a:rPr>
              <a:t>примірнику</a:t>
            </a:r>
            <a:r>
              <a:rPr lang="uk-UA" sz="3300" dirty="0">
                <a:solidFill>
                  <a:schemeClr val="tx1">
                    <a:lumMod val="65000"/>
                  </a:schemeClr>
                </a:solidFill>
              </a:rPr>
              <a:t>;</a:t>
            </a:r>
            <a:endParaRPr lang="uk-UA" sz="3300" dirty="0" smtClean="0">
              <a:solidFill>
                <a:schemeClr val="tx1">
                  <a:lumMod val="65000"/>
                </a:schemeClr>
              </a:solidFill>
            </a:endParaRPr>
          </a:p>
          <a:p>
            <a:pPr marL="457200" indent="-457200" algn="just">
              <a:buFont typeface="Wingdings" pitchFamily="2" charset="2"/>
              <a:buChar char="Ø"/>
            </a:pPr>
            <a:r>
              <a:rPr lang="ru-RU" sz="3300" dirty="0" smtClean="0">
                <a:solidFill>
                  <a:schemeClr val="tx1">
                    <a:lumMod val="65000"/>
                  </a:schemeClr>
                </a:solidFill>
              </a:rPr>
              <a:t>якщо </a:t>
            </a:r>
            <a:r>
              <a:rPr lang="ru-RU" sz="3300" dirty="0">
                <a:solidFill>
                  <a:schemeClr val="tx1">
                    <a:lumMod val="65000"/>
                  </a:schemeClr>
                </a:solidFill>
              </a:rPr>
              <a:t>у процесі візування до проекту документа внесено суттєві зміни, він підлягає доопрацюванню, передрукуванню і повторному </a:t>
            </a:r>
            <a:r>
              <a:rPr lang="ru-RU" sz="3300" dirty="0" smtClean="0">
                <a:solidFill>
                  <a:schemeClr val="tx1">
                    <a:lumMod val="65000"/>
                  </a:schemeClr>
                </a:solidFill>
              </a:rPr>
              <a:t>візуванню;</a:t>
            </a:r>
            <a:endParaRPr lang="ru-RU" sz="3300" dirty="0">
              <a:solidFill>
                <a:schemeClr val="tx1">
                  <a:lumMod val="65000"/>
                </a:schemeClr>
              </a:solidFill>
            </a:endParaRPr>
          </a:p>
          <a:p>
            <a:pPr marL="457200" indent="-457200" algn="just">
              <a:buFont typeface="Wingdings" pitchFamily="2" charset="2"/>
              <a:buChar char="Ø"/>
            </a:pPr>
            <a:r>
              <a:rPr lang="ru-RU" sz="3300" i="1" u="sng" dirty="0" smtClean="0">
                <a:solidFill>
                  <a:schemeClr val="tx1">
                    <a:lumMod val="65000"/>
                  </a:schemeClr>
                </a:solidFill>
              </a:rPr>
              <a:t>зовнішнє </a:t>
            </a:r>
            <a:r>
              <a:rPr lang="ru-RU" sz="3300" i="1" u="sng" dirty="0">
                <a:solidFill>
                  <a:schemeClr val="tx1">
                    <a:lumMod val="65000"/>
                  </a:schemeClr>
                </a:solidFill>
              </a:rPr>
              <a:t>погодження </a:t>
            </a:r>
            <a:r>
              <a:rPr lang="ru-RU" sz="3300" dirty="0">
                <a:solidFill>
                  <a:schemeClr val="tx1">
                    <a:lumMod val="65000"/>
                  </a:schemeClr>
                </a:solidFill>
              </a:rPr>
              <a:t>проектів документів може бути оформлено аркушем погодження, грифом погодження, довідкою про погодження, листом погодження або представленням протоколу обговорення проекту документа на засіданні колегіального органу.</a:t>
            </a:r>
            <a:endParaRPr lang="uk-UA" sz="3300" dirty="0">
              <a:solidFill>
                <a:schemeClr val="tx1">
                  <a:lumMod val="65000"/>
                </a:schemeClr>
              </a:solidFill>
            </a:endParaRPr>
          </a:p>
        </p:txBody>
      </p:sp>
      <p:sp>
        <p:nvSpPr>
          <p:cNvPr id="2" name="Заголовок 1"/>
          <p:cNvSpPr>
            <a:spLocks noGrp="1"/>
          </p:cNvSpPr>
          <p:nvPr>
            <p:ph type="ctrTitle"/>
          </p:nvPr>
        </p:nvSpPr>
        <p:spPr>
          <a:xfrm>
            <a:off x="539552" y="188640"/>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298154421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24744"/>
            <a:ext cx="8784976" cy="5616624"/>
          </a:xfrm>
        </p:spPr>
        <p:txBody>
          <a:bodyPr>
            <a:normAutofit fontScale="62500" lnSpcReduction="20000"/>
          </a:bodyPr>
          <a:lstStyle/>
          <a:p>
            <a:pPr algn="ctr"/>
            <a:r>
              <a:rPr lang="ru-RU" sz="3200" b="1" i="1" u="sng" dirty="0">
                <a:solidFill>
                  <a:schemeClr val="tx1">
                    <a:lumMod val="65000"/>
                  </a:schemeClr>
                </a:solidFill>
              </a:rPr>
              <a:t>Особливості підготовки та оформлення розпорядчих </a:t>
            </a:r>
            <a:r>
              <a:rPr lang="ru-RU" sz="3200" b="1" i="1" u="sng" dirty="0" smtClean="0">
                <a:solidFill>
                  <a:schemeClr val="tx1">
                    <a:lumMod val="65000"/>
                  </a:schemeClr>
                </a:solidFill>
              </a:rPr>
              <a:t>документів</a:t>
            </a:r>
          </a:p>
          <a:p>
            <a:pPr marL="457200" indent="-457200" algn="just">
              <a:buFont typeface="Wingdings" pitchFamily="2" charset="2"/>
              <a:buChar char="ü"/>
            </a:pPr>
            <a:r>
              <a:rPr lang="ru-RU" sz="3300" dirty="0" smtClean="0">
                <a:solidFill>
                  <a:schemeClr val="tx1">
                    <a:lumMod val="65000"/>
                  </a:schemeClr>
                </a:solidFill>
              </a:rPr>
              <a:t>підготовку </a:t>
            </a:r>
            <a:r>
              <a:rPr lang="ru-RU" sz="3300" dirty="0">
                <a:solidFill>
                  <a:schemeClr val="tx1">
                    <a:lumMod val="65000"/>
                  </a:schemeClr>
                </a:solidFill>
              </a:rPr>
              <a:t>розпорядчого документа може ініціювати керівник </a:t>
            </a:r>
            <a:r>
              <a:rPr lang="ru-RU" sz="3300" dirty="0" smtClean="0">
                <a:solidFill>
                  <a:schemeClr val="tx1">
                    <a:lumMod val="65000"/>
                  </a:schemeClr>
                </a:solidFill>
              </a:rPr>
              <a:t>або </a:t>
            </a:r>
            <a:r>
              <a:rPr lang="ru-RU" sz="3300" dirty="0">
                <a:solidFill>
                  <a:schemeClr val="tx1">
                    <a:lumMod val="65000"/>
                  </a:schemeClr>
                </a:solidFill>
              </a:rPr>
              <a:t>будь-який структурний </a:t>
            </a:r>
            <a:r>
              <a:rPr lang="ru-RU" sz="3300" dirty="0" smtClean="0">
                <a:solidFill>
                  <a:schemeClr val="tx1">
                    <a:lumMod val="65000"/>
                  </a:schemeClr>
                </a:solidFill>
              </a:rPr>
              <a:t>підрозділ;</a:t>
            </a:r>
            <a:endParaRPr lang="ru-RU" sz="3300" dirty="0">
              <a:solidFill>
                <a:schemeClr val="tx1">
                  <a:lumMod val="65000"/>
                </a:schemeClr>
              </a:solidFill>
            </a:endParaRPr>
          </a:p>
          <a:p>
            <a:pPr marL="457200" indent="-457200" algn="just">
              <a:buFont typeface="Wingdings" pitchFamily="2" charset="2"/>
              <a:buChar char="ü"/>
            </a:pPr>
            <a:r>
              <a:rPr lang="ru-RU" sz="3300" dirty="0" smtClean="0">
                <a:solidFill>
                  <a:schemeClr val="tx1">
                    <a:lumMod val="65000"/>
                  </a:schemeClr>
                </a:solidFill>
              </a:rPr>
              <a:t>якщо </a:t>
            </a:r>
            <a:r>
              <a:rPr lang="ru-RU" sz="3300" dirty="0">
                <a:solidFill>
                  <a:schemeClr val="tx1">
                    <a:lumMod val="65000"/>
                  </a:schemeClr>
                </a:solidFill>
              </a:rPr>
              <a:t>ініціатором підготовки розпорядчого документа є структурний підрозділ, то необхідність його видання повинна бути обґрунтована в доповідній </a:t>
            </a:r>
            <a:r>
              <a:rPr lang="ru-RU" sz="3300" dirty="0" smtClean="0">
                <a:solidFill>
                  <a:schemeClr val="tx1">
                    <a:lumMod val="65000"/>
                  </a:schemeClr>
                </a:solidFill>
              </a:rPr>
              <a:t>записці;</a:t>
            </a:r>
          </a:p>
          <a:p>
            <a:pPr marL="457200" indent="-457200" algn="just">
              <a:buFont typeface="Wingdings" pitchFamily="2" charset="2"/>
              <a:buChar char="ü"/>
            </a:pPr>
            <a:r>
              <a:rPr lang="ru-RU" sz="3300" dirty="0">
                <a:solidFill>
                  <a:schemeClr val="tx1">
                    <a:lumMod val="65000"/>
                  </a:schemeClr>
                </a:solidFill>
              </a:rPr>
              <a:t>в</a:t>
            </a:r>
            <a:r>
              <a:rPr lang="ru-RU" sz="3300" dirty="0" smtClean="0">
                <a:solidFill>
                  <a:schemeClr val="tx1">
                    <a:lumMod val="65000"/>
                  </a:schemeClr>
                </a:solidFill>
              </a:rPr>
              <a:t> </a:t>
            </a:r>
            <a:r>
              <a:rPr lang="ru-RU" sz="3300" dirty="0">
                <a:solidFill>
                  <a:schemeClr val="tx1">
                    <a:lumMod val="65000"/>
                  </a:schemeClr>
                </a:solidFill>
              </a:rPr>
              <a:t>установах, що діють за принципом єдиноначальності, текст розпорядчого документа викладається від першої особи (НАКАЗУЮ - у наказах, ЗОБОВ’ЯЗУЮ - у розпорядженнях</a:t>
            </a:r>
            <a:r>
              <a:rPr lang="ru-RU" sz="3300" dirty="0" smtClean="0">
                <a:solidFill>
                  <a:schemeClr val="tx1">
                    <a:lumMod val="65000"/>
                  </a:schemeClr>
                </a:solidFill>
              </a:rPr>
              <a:t>);</a:t>
            </a:r>
            <a:endParaRPr lang="ru-RU" sz="3300" dirty="0">
              <a:solidFill>
                <a:schemeClr val="tx1">
                  <a:lumMod val="65000"/>
                </a:schemeClr>
              </a:solidFill>
            </a:endParaRPr>
          </a:p>
          <a:p>
            <a:pPr marL="457200" indent="-457200" algn="just">
              <a:buFont typeface="Wingdings" pitchFamily="2" charset="2"/>
              <a:buChar char="ü"/>
            </a:pPr>
            <a:r>
              <a:rPr lang="ru-RU" sz="3300" dirty="0">
                <a:solidFill>
                  <a:schemeClr val="tx1">
                    <a:lumMod val="65000"/>
                  </a:schemeClr>
                </a:solidFill>
              </a:rPr>
              <a:t>у</a:t>
            </a:r>
            <a:r>
              <a:rPr lang="ru-RU" sz="3300" dirty="0" smtClean="0">
                <a:solidFill>
                  <a:schemeClr val="tx1">
                    <a:lumMod val="65000"/>
                  </a:schemeClr>
                </a:solidFill>
              </a:rPr>
              <a:t> </a:t>
            </a:r>
            <a:r>
              <a:rPr lang="ru-RU" sz="3300" dirty="0">
                <a:solidFill>
                  <a:schemeClr val="tx1">
                    <a:lumMod val="65000"/>
                  </a:schemeClr>
                </a:solidFill>
              </a:rPr>
              <a:t>розпорядчих документах установ, що діють за принципом колегіальності, застосовується форма викладу тексту від третьої особи однини  (ПОСТАНОВЛЯЄ, ВИРІШУЄ, ЗОБОВ’ЯЗУЄ</a:t>
            </a:r>
            <a:r>
              <a:rPr lang="ru-RU" sz="3300" dirty="0" smtClean="0">
                <a:solidFill>
                  <a:schemeClr val="tx1">
                    <a:lumMod val="65000"/>
                  </a:schemeClr>
                </a:solidFill>
              </a:rPr>
              <a:t>);</a:t>
            </a:r>
            <a:endParaRPr lang="ru-RU" sz="3300" dirty="0">
              <a:solidFill>
                <a:schemeClr val="tx1">
                  <a:lumMod val="65000"/>
                </a:schemeClr>
              </a:solidFill>
            </a:endParaRPr>
          </a:p>
          <a:p>
            <a:pPr marL="457200" indent="-457200" algn="just">
              <a:buFont typeface="Wingdings" pitchFamily="2" charset="2"/>
              <a:buChar char="ü"/>
            </a:pPr>
            <a:r>
              <a:rPr lang="ru-RU" sz="3300" dirty="0">
                <a:solidFill>
                  <a:schemeClr val="tx1">
                    <a:lumMod val="65000"/>
                  </a:schemeClr>
                </a:solidFill>
              </a:rPr>
              <a:t>у</a:t>
            </a:r>
            <a:r>
              <a:rPr lang="ru-RU" sz="3300" dirty="0" smtClean="0">
                <a:solidFill>
                  <a:schemeClr val="tx1">
                    <a:lumMod val="65000"/>
                  </a:schemeClr>
                </a:solidFill>
              </a:rPr>
              <a:t> </a:t>
            </a:r>
            <a:r>
              <a:rPr lang="ru-RU" sz="3300" dirty="0">
                <a:solidFill>
                  <a:schemeClr val="tx1">
                    <a:lumMod val="65000"/>
                  </a:schemeClr>
                </a:solidFill>
              </a:rPr>
              <a:t>спільних розпорядчих документах використовується форма викладу тексту від першої особи множини (НАКАЗУЄМО, ЗОБОВ’ЯЗУЄМО, ПОСТАНОВЛЯЄМО, ВИРІШУЄМО</a:t>
            </a:r>
            <a:r>
              <a:rPr lang="ru-RU" sz="3300" dirty="0" smtClean="0">
                <a:solidFill>
                  <a:schemeClr val="tx1">
                    <a:lumMod val="65000"/>
                  </a:schemeClr>
                </a:solidFill>
              </a:rPr>
              <a:t>);</a:t>
            </a:r>
            <a:endParaRPr lang="ru-RU" sz="3300" dirty="0">
              <a:solidFill>
                <a:schemeClr val="tx1">
                  <a:lumMod val="65000"/>
                </a:schemeClr>
              </a:solidFill>
            </a:endParaRPr>
          </a:p>
          <a:p>
            <a:pPr marL="457200" indent="-457200" algn="just">
              <a:buFont typeface="Wingdings" pitchFamily="2" charset="2"/>
              <a:buChar char="ü"/>
            </a:pPr>
            <a:r>
              <a:rPr lang="ru-RU" sz="3300" dirty="0">
                <a:solidFill>
                  <a:schemeClr val="tx1">
                    <a:lumMod val="65000"/>
                  </a:schemeClr>
                </a:solidFill>
              </a:rPr>
              <a:t>у</a:t>
            </a:r>
            <a:r>
              <a:rPr lang="ru-RU" sz="3300" dirty="0" smtClean="0">
                <a:solidFill>
                  <a:schemeClr val="tx1">
                    <a:lumMod val="65000"/>
                  </a:schemeClr>
                </a:solidFill>
              </a:rPr>
              <a:t> </a:t>
            </a:r>
            <a:r>
              <a:rPr lang="ru-RU" sz="3300" dirty="0">
                <a:solidFill>
                  <a:schemeClr val="tx1">
                    <a:lumMod val="65000"/>
                  </a:schemeClr>
                </a:solidFill>
              </a:rPr>
              <a:t>протоколах застосовується форма викладу тексту від третьої особи множини за схемою:</a:t>
            </a:r>
          </a:p>
          <a:p>
            <a:pPr algn="just"/>
            <a:r>
              <a:rPr lang="ru-RU" sz="3300" dirty="0" smtClean="0">
                <a:solidFill>
                  <a:schemeClr val="tx1">
                    <a:lumMod val="65000"/>
                  </a:schemeClr>
                </a:solidFill>
              </a:rPr>
              <a:t>СЛУХАЛИ </a:t>
            </a:r>
            <a:r>
              <a:rPr lang="ru-RU" sz="3300" dirty="0">
                <a:solidFill>
                  <a:schemeClr val="tx1">
                    <a:lumMod val="65000"/>
                  </a:schemeClr>
                </a:solidFill>
              </a:rPr>
              <a:t>- ВИСТУПИЛИ - ВИРІШИЛИ (УХВАЛИЛИ, ПОСТАНОВИЛИ</a:t>
            </a:r>
            <a:r>
              <a:rPr lang="ru-RU" sz="3300" dirty="0" smtClean="0">
                <a:solidFill>
                  <a:schemeClr val="tx1">
                    <a:lumMod val="65000"/>
                  </a:schemeClr>
                </a:solidFill>
              </a:rPr>
              <a:t>);</a:t>
            </a:r>
            <a:endParaRPr lang="uk-UA" sz="3300" dirty="0">
              <a:solidFill>
                <a:schemeClr val="tx1">
                  <a:lumMod val="65000"/>
                </a:schemeClr>
              </a:solidFill>
            </a:endParaRPr>
          </a:p>
        </p:txBody>
      </p:sp>
      <p:sp>
        <p:nvSpPr>
          <p:cNvPr id="2" name="Заголовок 1"/>
          <p:cNvSpPr>
            <a:spLocks noGrp="1"/>
          </p:cNvSpPr>
          <p:nvPr>
            <p:ph type="ctrTitle"/>
          </p:nvPr>
        </p:nvSpPr>
        <p:spPr>
          <a:xfrm>
            <a:off x="539552" y="188640"/>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196906723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24744"/>
            <a:ext cx="8784976" cy="5616624"/>
          </a:xfrm>
        </p:spPr>
        <p:txBody>
          <a:bodyPr>
            <a:normAutofit fontScale="62500" lnSpcReduction="20000"/>
          </a:bodyPr>
          <a:lstStyle/>
          <a:p>
            <a:pPr algn="ctr"/>
            <a:r>
              <a:rPr lang="ru-RU" sz="3200" b="1" i="1" u="sng" dirty="0" smtClean="0">
                <a:solidFill>
                  <a:schemeClr val="tx1">
                    <a:lumMod val="65000"/>
                  </a:schemeClr>
                </a:solidFill>
              </a:rPr>
              <a:t>Особливості підготовки та оформлення розпорядчих документів</a:t>
            </a:r>
          </a:p>
          <a:p>
            <a:pPr marL="457200" indent="-457200" algn="just">
              <a:buFont typeface="Wingdings" pitchFamily="2" charset="2"/>
              <a:buChar char="ü"/>
            </a:pPr>
            <a:r>
              <a:rPr lang="ru-RU" sz="3300" dirty="0" smtClean="0">
                <a:solidFill>
                  <a:schemeClr val="tx1">
                    <a:lumMod val="65000"/>
                  </a:schemeClr>
                </a:solidFill>
              </a:rPr>
              <a:t>підготовку розпорядчого документа може ініціювати керівник або будь-який структурний підрозділ;</a:t>
            </a:r>
          </a:p>
          <a:p>
            <a:pPr marL="457200" indent="-457200" algn="just">
              <a:buFont typeface="Wingdings" pitchFamily="2" charset="2"/>
              <a:buChar char="ü"/>
            </a:pPr>
            <a:r>
              <a:rPr lang="ru-RU" sz="3300" dirty="0" smtClean="0">
                <a:solidFill>
                  <a:schemeClr val="tx1">
                    <a:lumMod val="65000"/>
                  </a:schemeClr>
                </a:solidFill>
              </a:rPr>
              <a:t>якщо ініціатором підготовки розпорядчого документа є структурний підрозділ, то необхідність його видання повинна бути обґрунтована в доповідній записці;</a:t>
            </a:r>
          </a:p>
          <a:p>
            <a:pPr marL="457200" indent="-457200" algn="just">
              <a:buFont typeface="Wingdings" pitchFamily="2" charset="2"/>
              <a:buChar char="ü"/>
            </a:pPr>
            <a:r>
              <a:rPr lang="ru-RU" sz="3300" dirty="0" smtClean="0">
                <a:solidFill>
                  <a:schemeClr val="tx1">
                    <a:lumMod val="65000"/>
                  </a:schemeClr>
                </a:solidFill>
              </a:rPr>
              <a:t>в установах, що діють за принципом єдиноначальності, текст розпорядчого документа викладається від першої особи (НАКАЗУЮ - у наказах, ЗОБОВ’ЯЗУЮ - у розпорядженнях);</a:t>
            </a:r>
          </a:p>
          <a:p>
            <a:pPr marL="457200" indent="-457200" algn="just">
              <a:buFont typeface="Wingdings" pitchFamily="2" charset="2"/>
              <a:buChar char="ü"/>
            </a:pPr>
            <a:r>
              <a:rPr lang="ru-RU" sz="3300" dirty="0" smtClean="0">
                <a:solidFill>
                  <a:schemeClr val="tx1">
                    <a:lumMod val="65000"/>
                  </a:schemeClr>
                </a:solidFill>
              </a:rPr>
              <a:t>у розпорядчих документах установ, що діють за принципом колегіальності, застосовується форма викладу тексту від третьої особи однини  (ПОСТАНОВЛЯЄ, ВИРІШУЄ, ЗОБОВ’ЯЗУЄ);</a:t>
            </a:r>
          </a:p>
          <a:p>
            <a:pPr marL="457200" indent="-457200" algn="just">
              <a:buFont typeface="Wingdings" pitchFamily="2" charset="2"/>
              <a:buChar char="ü"/>
            </a:pPr>
            <a:r>
              <a:rPr lang="ru-RU" sz="3300" dirty="0" smtClean="0">
                <a:solidFill>
                  <a:schemeClr val="tx1">
                    <a:lumMod val="65000"/>
                  </a:schemeClr>
                </a:solidFill>
              </a:rPr>
              <a:t>у спільних розпорядчих документах використовується форма викладу тексту від першої особи множини (НАКАЗУЄМО, ЗОБОВ’ЯЗУЄМО, ПОСТАНОВЛЯЄМО, ВИРІШУЄМО);</a:t>
            </a:r>
          </a:p>
          <a:p>
            <a:pPr marL="457200" indent="-457200" algn="just">
              <a:buFont typeface="Wingdings" pitchFamily="2" charset="2"/>
              <a:buChar char="ü"/>
            </a:pPr>
            <a:r>
              <a:rPr lang="ru-RU" sz="3300" dirty="0" smtClean="0">
                <a:solidFill>
                  <a:schemeClr val="tx1">
                    <a:lumMod val="65000"/>
                  </a:schemeClr>
                </a:solidFill>
              </a:rPr>
              <a:t>у протоколах застосовується форма викладу тексту від третьої особи множини за схемою:</a:t>
            </a:r>
          </a:p>
          <a:p>
            <a:pPr algn="just"/>
            <a:r>
              <a:rPr lang="ru-RU" sz="3300" dirty="0" smtClean="0">
                <a:solidFill>
                  <a:schemeClr val="tx1">
                    <a:lumMod val="65000"/>
                  </a:schemeClr>
                </a:solidFill>
              </a:rPr>
              <a:t>СЛУХАЛИ - ВИСТУПИЛИ - ВИРІШИЛИ (УХВАЛИЛИ, ПОСТАНОВИЛИ);</a:t>
            </a:r>
            <a:endParaRPr lang="uk-UA" sz="3300" dirty="0">
              <a:solidFill>
                <a:schemeClr val="tx1">
                  <a:lumMod val="65000"/>
                </a:schemeClr>
              </a:solidFill>
            </a:endParaRPr>
          </a:p>
        </p:txBody>
      </p:sp>
      <p:sp>
        <p:nvSpPr>
          <p:cNvPr id="2" name="Заголовок 1"/>
          <p:cNvSpPr>
            <a:spLocks noGrp="1"/>
          </p:cNvSpPr>
          <p:nvPr>
            <p:ph type="ctrTitle"/>
          </p:nvPr>
        </p:nvSpPr>
        <p:spPr>
          <a:xfrm>
            <a:off x="539552" y="188640"/>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2150956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24744"/>
            <a:ext cx="8784976" cy="5616624"/>
          </a:xfrm>
        </p:spPr>
        <p:txBody>
          <a:bodyPr>
            <a:normAutofit fontScale="47500" lnSpcReduction="20000"/>
          </a:bodyPr>
          <a:lstStyle/>
          <a:p>
            <a:pPr marL="457200" indent="-457200" algn="just">
              <a:buFont typeface="Wingdings" pitchFamily="2" charset="2"/>
              <a:buChar char="ü"/>
            </a:pPr>
            <a:r>
              <a:rPr lang="ru-RU" sz="3300" dirty="0" smtClean="0">
                <a:solidFill>
                  <a:schemeClr val="tx1">
                    <a:lumMod val="65000"/>
                  </a:schemeClr>
                </a:solidFill>
              </a:rPr>
              <a:t>Будь-який розпорядчий документ, за винятком спільного, оформлюють на бланку із зазначенням його конкретного виду (постанова, рішення, наказ, розпорядження);</a:t>
            </a:r>
          </a:p>
          <a:p>
            <a:pPr marL="457200" indent="-457200" algn="just">
              <a:buFont typeface="Wingdings" pitchFamily="2" charset="2"/>
              <a:buChar char="ü"/>
            </a:pPr>
            <a:r>
              <a:rPr lang="ru-RU" sz="3300" dirty="0" smtClean="0">
                <a:solidFill>
                  <a:schemeClr val="tx1">
                    <a:lumMod val="65000"/>
                  </a:schemeClr>
                </a:solidFill>
              </a:rPr>
              <a:t>зміст розпорядчого документа коротко викладається в заголовку, який починається з прийменника «Про» і складається за допомогою віддієслівного іменника («Про затвердження...», «Про введення...», «Про прийняття на роботу...») або іменника («Про підсумки...», «Про кадрові питання...»);</a:t>
            </a:r>
          </a:p>
          <a:p>
            <a:pPr marL="457200" indent="-457200" algn="just">
              <a:buFont typeface="Wingdings" pitchFamily="2" charset="2"/>
              <a:buChar char="ü"/>
            </a:pPr>
            <a:r>
              <a:rPr lang="ru-RU" sz="3300" dirty="0" smtClean="0">
                <a:solidFill>
                  <a:schemeClr val="tx1">
                    <a:lumMod val="65000"/>
                  </a:schemeClr>
                </a:solidFill>
              </a:rPr>
              <a:t>Структура тексту розпорядчого документа, як правило, складається з двох частин - констатуючої (преамбули) і розпорядчої</a:t>
            </a:r>
            <a:r>
              <a:rPr lang="ru-RU" sz="3300" dirty="0">
                <a:solidFill>
                  <a:schemeClr val="tx1">
                    <a:lumMod val="65000"/>
                  </a:schemeClr>
                </a:solidFill>
              </a:rPr>
              <a:t>:</a:t>
            </a:r>
            <a:endParaRPr lang="ru-RU" sz="3300" dirty="0" smtClean="0">
              <a:solidFill>
                <a:schemeClr val="tx1">
                  <a:lumMod val="65000"/>
                </a:schemeClr>
              </a:solidFill>
            </a:endParaRPr>
          </a:p>
          <a:p>
            <a:pPr marL="457200" indent="-457200" algn="just">
              <a:buFontTx/>
              <a:buChar char="-"/>
            </a:pPr>
            <a:r>
              <a:rPr lang="ru-RU" sz="3300" dirty="0" smtClean="0">
                <a:solidFill>
                  <a:schemeClr val="tx1">
                    <a:lumMod val="65000"/>
                  </a:schemeClr>
                </a:solidFill>
              </a:rPr>
              <a:t>у </a:t>
            </a:r>
            <a:r>
              <a:rPr lang="ru-RU" sz="3300" dirty="0">
                <a:solidFill>
                  <a:schemeClr val="tx1">
                    <a:lumMod val="65000"/>
                  </a:schemeClr>
                </a:solidFill>
              </a:rPr>
              <a:t>констатуючій частині зазначаються підстава, обґрунтування або мета видання розпорядчого документа. Зазначена частина може починатися зі слів «На виконання», «З метою» тощо. Якщо документ видається на підставі іншого розпорядчого документа, у констатуючій частині зазначаються назва виду цього документа, його автор, дата, номер та заголовок. Крапка в кінці констатуючої частини не </a:t>
            </a:r>
            <a:r>
              <a:rPr lang="ru-RU" sz="3300" dirty="0" smtClean="0">
                <a:solidFill>
                  <a:schemeClr val="tx1">
                    <a:lumMod val="65000"/>
                  </a:schemeClr>
                </a:solidFill>
              </a:rPr>
              <a:t>ставиться. Констатуюча </a:t>
            </a:r>
            <a:r>
              <a:rPr lang="ru-RU" sz="3300" dirty="0">
                <a:solidFill>
                  <a:schemeClr val="tx1">
                    <a:lumMod val="65000"/>
                  </a:schemeClr>
                </a:solidFill>
              </a:rPr>
              <a:t>частина може бути опущена, якщо розпорядча частина не потребує обґрунтування, наприклад у розпорядчих документах з кадрових питань (особового складу); </a:t>
            </a:r>
            <a:endParaRPr lang="ru-RU" sz="3300" dirty="0" smtClean="0">
              <a:solidFill>
                <a:schemeClr val="tx1">
                  <a:lumMod val="65000"/>
                </a:schemeClr>
              </a:solidFill>
            </a:endParaRPr>
          </a:p>
          <a:p>
            <a:pPr marL="457200" indent="-457200" algn="just">
              <a:buFontTx/>
              <a:buChar char="-"/>
            </a:pPr>
            <a:r>
              <a:rPr lang="ru-RU" sz="3300" dirty="0" smtClean="0">
                <a:solidFill>
                  <a:schemeClr val="tx1">
                    <a:lumMod val="65000"/>
                  </a:schemeClr>
                </a:solidFill>
              </a:rPr>
              <a:t>розпорядча частина починається дієсловом (залежно від виду розпорядчого документа), яке друкується з нового рядка великими літерами без відступу від лівого поля і лапок, після чого ставиться двокрапка. Розпорядча частина поділяється на пункти і підпункти, які нумеруються арабськими цифрами. У кожному пункті повинні бути зазначені виконавці (структурні підрозділи або конкретні посадові (службові) особи), конкретні завдання (доручення) і строки їх виконання. Виконавці можуть бути названі також узагальнено, наприклад: «директорам центральних державних архівів», «начальникам структурних підрозділів». При цьому не застосовується написання неконкретних доручень, які містять слова: «прискорити», «поліпшити», «активізувати», «звернути увагу» тощо.</a:t>
            </a:r>
          </a:p>
          <a:p>
            <a:pPr algn="just"/>
            <a:endParaRPr lang="ru-RU" sz="3300" dirty="0">
              <a:solidFill>
                <a:schemeClr val="tx1">
                  <a:lumMod val="65000"/>
                </a:schemeClr>
              </a:solidFill>
            </a:endParaRPr>
          </a:p>
          <a:p>
            <a:pPr marL="457200" indent="-457200" algn="just">
              <a:buFont typeface="Wingdings" pitchFamily="2" charset="2"/>
              <a:buChar char="ü"/>
            </a:pPr>
            <a:endParaRPr lang="ru-RU" sz="3300" dirty="0" smtClean="0">
              <a:solidFill>
                <a:schemeClr val="tx1">
                  <a:lumMod val="65000"/>
                </a:schemeClr>
              </a:solidFill>
            </a:endParaRPr>
          </a:p>
          <a:p>
            <a:pPr marL="457200" indent="-457200" algn="just">
              <a:buFont typeface="Wingdings" pitchFamily="2" charset="2"/>
              <a:buChar char="ü"/>
            </a:pPr>
            <a:endParaRPr lang="uk-UA" sz="3300" dirty="0">
              <a:solidFill>
                <a:schemeClr val="tx1">
                  <a:lumMod val="65000"/>
                </a:schemeClr>
              </a:solidFill>
            </a:endParaRPr>
          </a:p>
        </p:txBody>
      </p:sp>
      <p:sp>
        <p:nvSpPr>
          <p:cNvPr id="2" name="Заголовок 1"/>
          <p:cNvSpPr>
            <a:spLocks noGrp="1"/>
          </p:cNvSpPr>
          <p:nvPr>
            <p:ph type="ctrTitle"/>
          </p:nvPr>
        </p:nvSpPr>
        <p:spPr>
          <a:xfrm>
            <a:off x="539552" y="188640"/>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233704109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24744"/>
            <a:ext cx="8784976" cy="5616624"/>
          </a:xfrm>
        </p:spPr>
        <p:txBody>
          <a:bodyPr>
            <a:normAutofit fontScale="77500" lnSpcReduction="20000"/>
          </a:bodyPr>
          <a:lstStyle/>
          <a:p>
            <a:pPr marL="457200" indent="-457200" algn="just">
              <a:buFont typeface="Wingdings" pitchFamily="2" charset="2"/>
              <a:buChar char="ü"/>
            </a:pPr>
            <a:r>
              <a:rPr lang="ru-RU" sz="3300" i="1" u="sng" dirty="0" smtClean="0">
                <a:solidFill>
                  <a:schemeClr val="tx1">
                    <a:lumMod val="65000"/>
                  </a:schemeClr>
                </a:solidFill>
              </a:rPr>
              <a:t>накази </a:t>
            </a:r>
            <a:r>
              <a:rPr lang="ru-RU" sz="3300" i="1" u="sng" dirty="0">
                <a:solidFill>
                  <a:schemeClr val="tx1">
                    <a:lumMod val="65000"/>
                  </a:schemeClr>
                </a:solidFill>
              </a:rPr>
              <a:t>нумеруються </a:t>
            </a:r>
            <a:r>
              <a:rPr lang="ru-RU" sz="3300" dirty="0">
                <a:solidFill>
                  <a:schemeClr val="tx1">
                    <a:lumMod val="65000"/>
                  </a:schemeClr>
                </a:solidFill>
              </a:rPr>
              <a:t>в порядку їх видання в межах календарного року; </a:t>
            </a:r>
            <a:endParaRPr lang="ru-RU" sz="3300" dirty="0" smtClean="0">
              <a:solidFill>
                <a:schemeClr val="tx1">
                  <a:lumMod val="65000"/>
                </a:schemeClr>
              </a:solidFill>
            </a:endParaRPr>
          </a:p>
          <a:p>
            <a:pPr marL="457200" indent="-457200" algn="just">
              <a:buFont typeface="Wingdings" pitchFamily="2" charset="2"/>
              <a:buChar char="ü"/>
            </a:pPr>
            <a:r>
              <a:rPr lang="ru-RU" sz="3300" dirty="0" smtClean="0">
                <a:solidFill>
                  <a:schemeClr val="tx1">
                    <a:lumMod val="65000"/>
                  </a:schemeClr>
                </a:solidFill>
              </a:rPr>
              <a:t>накази </a:t>
            </a:r>
            <a:r>
              <a:rPr lang="ru-RU" sz="3300" dirty="0">
                <a:solidFill>
                  <a:schemeClr val="tx1">
                    <a:lumMod val="65000"/>
                  </a:schemeClr>
                </a:solidFill>
              </a:rPr>
              <a:t>з основної діяльності, руху учнів/вихованців, адміністративно-господарських, кадрових питань мають окрему порядкову нумерацію. З метою розрізнення груп наказів до реєстраційного індексу наказу через дефіс додається літерна відмітка, наприклад:</a:t>
            </a:r>
          </a:p>
          <a:p>
            <a:pPr marL="457200" indent="-457200" algn="just">
              <a:buFontTx/>
              <a:buChar char="-"/>
            </a:pPr>
            <a:r>
              <a:rPr lang="ru-RU" sz="3300" dirty="0" smtClean="0">
                <a:solidFill>
                  <a:schemeClr val="tx1">
                    <a:lumMod val="65000"/>
                  </a:schemeClr>
                </a:solidFill>
              </a:rPr>
              <a:t>накази </a:t>
            </a:r>
            <a:r>
              <a:rPr lang="ru-RU" sz="3300" dirty="0">
                <a:solidFill>
                  <a:schemeClr val="tx1">
                    <a:lumMod val="65000"/>
                  </a:schemeClr>
                </a:solidFill>
              </a:rPr>
              <a:t>з адміністративно-господарських питань </a:t>
            </a:r>
            <a:r>
              <a:rPr lang="ru-RU" sz="3300" dirty="0" smtClean="0">
                <a:solidFill>
                  <a:schemeClr val="tx1">
                    <a:lumMod val="65000"/>
                  </a:schemeClr>
                </a:solidFill>
              </a:rPr>
              <a:t>– </a:t>
            </a:r>
          </a:p>
          <a:p>
            <a:pPr algn="just"/>
            <a:r>
              <a:rPr lang="ru-RU" sz="3300" dirty="0" smtClean="0">
                <a:solidFill>
                  <a:schemeClr val="tx1">
                    <a:lumMod val="65000"/>
                  </a:schemeClr>
                </a:solidFill>
              </a:rPr>
              <a:t>№ </a:t>
            </a:r>
            <a:r>
              <a:rPr lang="ru-RU" sz="3300" dirty="0">
                <a:solidFill>
                  <a:schemeClr val="tx1">
                    <a:lumMod val="65000"/>
                  </a:schemeClr>
                </a:solidFill>
              </a:rPr>
              <a:t>2-г;</a:t>
            </a:r>
          </a:p>
          <a:p>
            <a:pPr algn="just"/>
            <a:r>
              <a:rPr lang="ru-RU" sz="3300" dirty="0" smtClean="0">
                <a:solidFill>
                  <a:schemeClr val="tx1">
                    <a:lumMod val="65000"/>
                  </a:schemeClr>
                </a:solidFill>
              </a:rPr>
              <a:t>- накази </a:t>
            </a:r>
            <a:r>
              <a:rPr lang="ru-RU" sz="3300" dirty="0">
                <a:solidFill>
                  <a:schemeClr val="tx1">
                    <a:lumMod val="65000"/>
                  </a:schemeClr>
                </a:solidFill>
              </a:rPr>
              <a:t>з кадрових питань - № 2-к;</a:t>
            </a:r>
          </a:p>
          <a:p>
            <a:pPr algn="just"/>
            <a:r>
              <a:rPr lang="ru-RU" sz="3300" dirty="0" smtClean="0">
                <a:solidFill>
                  <a:schemeClr val="tx1">
                    <a:lumMod val="65000"/>
                  </a:schemeClr>
                </a:solidFill>
              </a:rPr>
              <a:t>- накази </a:t>
            </a:r>
            <a:r>
              <a:rPr lang="ru-RU" sz="3300" dirty="0">
                <a:solidFill>
                  <a:schemeClr val="tx1">
                    <a:lumMod val="65000"/>
                  </a:schemeClr>
                </a:solidFill>
              </a:rPr>
              <a:t>про надання щорічних основних відпусток та відпусток у зв’язку з навчанням працівників - № 2-в;</a:t>
            </a:r>
          </a:p>
          <a:p>
            <a:pPr algn="just"/>
            <a:r>
              <a:rPr lang="ru-RU" sz="3300" dirty="0" smtClean="0">
                <a:solidFill>
                  <a:schemeClr val="tx1">
                    <a:lumMod val="65000"/>
                  </a:schemeClr>
                </a:solidFill>
              </a:rPr>
              <a:t>- накази </a:t>
            </a:r>
            <a:r>
              <a:rPr lang="ru-RU" sz="3300" dirty="0">
                <a:solidFill>
                  <a:schemeClr val="tx1">
                    <a:lumMod val="65000"/>
                  </a:schemeClr>
                </a:solidFill>
              </a:rPr>
              <a:t>з руху учнів/вихованців - № 2-у.</a:t>
            </a:r>
          </a:p>
          <a:p>
            <a:pPr marL="457200" indent="-457200" algn="just">
              <a:buFont typeface="Wingdings" pitchFamily="2" charset="2"/>
              <a:buChar char="ü"/>
            </a:pPr>
            <a:endParaRPr lang="ru-RU" sz="3300" dirty="0" smtClean="0">
              <a:solidFill>
                <a:schemeClr val="tx1">
                  <a:lumMod val="65000"/>
                </a:schemeClr>
              </a:solidFill>
            </a:endParaRPr>
          </a:p>
          <a:p>
            <a:pPr marL="457200" indent="-457200" algn="just">
              <a:buFont typeface="Wingdings" pitchFamily="2" charset="2"/>
              <a:buChar char="ü"/>
            </a:pPr>
            <a:endParaRPr lang="uk-UA" sz="3300" dirty="0">
              <a:solidFill>
                <a:schemeClr val="tx1">
                  <a:lumMod val="65000"/>
                </a:schemeClr>
              </a:solidFill>
            </a:endParaRPr>
          </a:p>
        </p:txBody>
      </p:sp>
      <p:sp>
        <p:nvSpPr>
          <p:cNvPr id="2" name="Заголовок 1"/>
          <p:cNvSpPr>
            <a:spLocks noGrp="1"/>
          </p:cNvSpPr>
          <p:nvPr>
            <p:ph type="ctrTitle"/>
          </p:nvPr>
        </p:nvSpPr>
        <p:spPr>
          <a:xfrm>
            <a:off x="539552" y="188640"/>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202711525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268760"/>
            <a:ext cx="8784976" cy="5472608"/>
          </a:xfrm>
        </p:spPr>
        <p:txBody>
          <a:bodyPr>
            <a:normAutofit lnSpcReduction="10000"/>
          </a:bodyPr>
          <a:lstStyle/>
          <a:p>
            <a:pPr marL="342900" indent="-342900">
              <a:buFont typeface="Wingdings" pitchFamily="2" charset="2"/>
              <a:buChar char="ü"/>
            </a:pPr>
            <a:r>
              <a:rPr lang="uk-UA" dirty="0" smtClean="0">
                <a:solidFill>
                  <a:schemeClr val="tx1">
                    <a:lumMod val="65000"/>
                  </a:schemeClr>
                </a:solidFill>
              </a:rPr>
              <a:t>Кодекс законів про працю України</a:t>
            </a:r>
          </a:p>
          <a:p>
            <a:pPr algn="r"/>
            <a:r>
              <a:rPr lang="uk-UA" i="1" dirty="0" smtClean="0">
                <a:solidFill>
                  <a:schemeClr val="tx1">
                    <a:lumMod val="65000"/>
                  </a:schemeClr>
                </a:solidFill>
              </a:rPr>
              <a:t>з</a:t>
            </a:r>
            <a:r>
              <a:rPr lang="ru-RU" i="1" dirty="0" smtClean="0">
                <a:solidFill>
                  <a:schemeClr val="tx1">
                    <a:lumMod val="65000"/>
                  </a:schemeClr>
                </a:solidFill>
              </a:rPr>
              <a:t>атверджений Законом </a:t>
            </a:r>
            <a:r>
              <a:rPr lang="ru-RU" i="1" dirty="0">
                <a:solidFill>
                  <a:schemeClr val="tx1">
                    <a:lumMod val="65000"/>
                  </a:schemeClr>
                </a:solidFill>
              </a:rPr>
              <a:t>№ 322-VIII від </a:t>
            </a:r>
            <a:r>
              <a:rPr lang="ru-RU" i="1" dirty="0" smtClean="0">
                <a:solidFill>
                  <a:schemeClr val="tx1">
                    <a:lumMod val="65000"/>
                  </a:schemeClr>
                </a:solidFill>
              </a:rPr>
              <a:t>10.12.71;</a:t>
            </a:r>
          </a:p>
          <a:p>
            <a:pPr marL="342900" indent="-342900">
              <a:buFont typeface="Wingdings" pitchFamily="2" charset="2"/>
              <a:buChar char="ü"/>
            </a:pPr>
            <a:r>
              <a:rPr lang="ru-RU" dirty="0" smtClean="0">
                <a:solidFill>
                  <a:schemeClr val="tx1">
                    <a:lumMod val="65000"/>
                  </a:schemeClr>
                </a:solidFill>
              </a:rPr>
              <a:t>Закон України «Про освіту» </a:t>
            </a:r>
          </a:p>
          <a:p>
            <a:pPr algn="r"/>
            <a:r>
              <a:rPr lang="ru-RU" i="1" dirty="0" smtClean="0">
                <a:solidFill>
                  <a:schemeClr val="tx1">
                    <a:lumMod val="65000"/>
                  </a:schemeClr>
                </a:solidFill>
              </a:rPr>
              <a:t>від 5 </a:t>
            </a:r>
            <a:r>
              <a:rPr lang="ru-RU" i="1" dirty="0">
                <a:solidFill>
                  <a:schemeClr val="tx1">
                    <a:lumMod val="65000"/>
                  </a:schemeClr>
                </a:solidFill>
              </a:rPr>
              <a:t>вересня 2017 </a:t>
            </a:r>
            <a:r>
              <a:rPr lang="ru-RU" i="1" dirty="0" smtClean="0">
                <a:solidFill>
                  <a:schemeClr val="tx1">
                    <a:lumMod val="65000"/>
                  </a:schemeClr>
                </a:solidFill>
              </a:rPr>
              <a:t>року № 2145-VIII;</a:t>
            </a:r>
          </a:p>
          <a:p>
            <a:pPr marL="342900" indent="-342900">
              <a:buFont typeface="Wingdings" pitchFamily="2" charset="2"/>
              <a:buChar char="ü"/>
            </a:pPr>
            <a:r>
              <a:rPr lang="ru-RU" dirty="0" smtClean="0">
                <a:solidFill>
                  <a:schemeClr val="tx1">
                    <a:lumMod val="65000"/>
                  </a:schemeClr>
                </a:solidFill>
              </a:rPr>
              <a:t>Закон України</a:t>
            </a:r>
            <a:r>
              <a:rPr lang="ru-RU" dirty="0">
                <a:solidFill>
                  <a:schemeClr val="tx1">
                    <a:lumMod val="65000"/>
                  </a:schemeClr>
                </a:solidFill>
              </a:rPr>
              <a:t> «Про повну загальну середню освіту</a:t>
            </a:r>
            <a:r>
              <a:rPr lang="ru-RU" dirty="0" smtClean="0">
                <a:solidFill>
                  <a:schemeClr val="tx1">
                    <a:lumMod val="65000"/>
                  </a:schemeClr>
                </a:solidFill>
              </a:rPr>
              <a:t>» </a:t>
            </a:r>
          </a:p>
          <a:p>
            <a:pPr algn="r"/>
            <a:r>
              <a:rPr lang="ru-RU" i="1" dirty="0" smtClean="0">
                <a:solidFill>
                  <a:schemeClr val="tx1">
                    <a:lumMod val="65000"/>
                  </a:schemeClr>
                </a:solidFill>
              </a:rPr>
              <a:t>від </a:t>
            </a:r>
            <a:r>
              <a:rPr lang="ru-RU" i="1" dirty="0">
                <a:solidFill>
                  <a:schemeClr val="tx1">
                    <a:lumMod val="65000"/>
                  </a:schemeClr>
                </a:solidFill>
              </a:rPr>
              <a:t>16 січня 2020 </a:t>
            </a:r>
            <a:r>
              <a:rPr lang="ru-RU" i="1" dirty="0" smtClean="0">
                <a:solidFill>
                  <a:schemeClr val="tx1">
                    <a:lumMod val="65000"/>
                  </a:schemeClr>
                </a:solidFill>
              </a:rPr>
              <a:t>року № 463-IX</a:t>
            </a:r>
            <a:r>
              <a:rPr lang="uk-UA" i="1" dirty="0">
                <a:solidFill>
                  <a:schemeClr val="tx1">
                    <a:lumMod val="65000"/>
                  </a:schemeClr>
                </a:solidFill>
              </a:rPr>
              <a:t>;</a:t>
            </a:r>
            <a:endParaRPr lang="ru-RU" i="1" dirty="0" smtClean="0">
              <a:solidFill>
                <a:schemeClr val="tx1">
                  <a:lumMod val="65000"/>
                </a:schemeClr>
              </a:solidFill>
            </a:endParaRPr>
          </a:p>
          <a:p>
            <a:pPr marL="342900" indent="-342900">
              <a:buFont typeface="Wingdings" pitchFamily="2" charset="2"/>
              <a:buChar char="ü"/>
            </a:pPr>
            <a:r>
              <a:rPr lang="ru-RU" dirty="0" smtClean="0">
                <a:solidFill>
                  <a:schemeClr val="tx1">
                    <a:lumMod val="65000"/>
                  </a:schemeClr>
                </a:solidFill>
              </a:rPr>
              <a:t>Закон України «Про організацію трудових відносин в умовах воєнного стану» </a:t>
            </a:r>
            <a:endParaRPr lang="ru-RU" i="1" dirty="0" smtClean="0">
              <a:solidFill>
                <a:schemeClr val="tx1">
                  <a:lumMod val="65000"/>
                </a:schemeClr>
              </a:solidFill>
            </a:endParaRPr>
          </a:p>
          <a:p>
            <a:pPr algn="r"/>
            <a:r>
              <a:rPr lang="ru-RU" i="1" dirty="0" smtClean="0">
                <a:solidFill>
                  <a:schemeClr val="tx1">
                    <a:lumMod val="65000"/>
                  </a:schemeClr>
                </a:solidFill>
              </a:rPr>
              <a:t>від 15 березня 2022року № 2162-</a:t>
            </a:r>
            <a:r>
              <a:rPr lang="en-US" i="1" dirty="0" smtClean="0">
                <a:solidFill>
                  <a:schemeClr val="tx1">
                    <a:lumMod val="65000"/>
                  </a:schemeClr>
                </a:solidFill>
              </a:rPr>
              <a:t>IX</a:t>
            </a:r>
            <a:r>
              <a:rPr lang="uk-UA" i="1" dirty="0" smtClean="0">
                <a:solidFill>
                  <a:schemeClr val="tx1">
                    <a:lumMod val="65000"/>
                  </a:schemeClr>
                </a:solidFill>
              </a:rPr>
              <a:t>;</a:t>
            </a:r>
          </a:p>
          <a:p>
            <a:pPr marL="342900" indent="-342900">
              <a:buFont typeface="Wingdings" pitchFamily="2" charset="2"/>
              <a:buChar char="ü"/>
            </a:pPr>
            <a:r>
              <a:rPr lang="uk-UA" dirty="0" smtClean="0">
                <a:solidFill>
                  <a:schemeClr val="tx1">
                    <a:lumMod val="65000"/>
                  </a:schemeClr>
                </a:solidFill>
              </a:rPr>
              <a:t>Законопроект № 7521 «Про внесення змін до деяких законодавчих актів України щодо оптимізації трудових відносин</a:t>
            </a:r>
          </a:p>
          <a:p>
            <a:pPr algn="r"/>
            <a:r>
              <a:rPr lang="uk-UA" i="1" dirty="0" smtClean="0">
                <a:solidFill>
                  <a:schemeClr val="tx1">
                    <a:lumMod val="65000"/>
                  </a:schemeClr>
                </a:solidFill>
              </a:rPr>
              <a:t>(01.07.2022р. підписано Головою ВР України (Закон № 2352-</a:t>
            </a:r>
            <a:r>
              <a:rPr lang="en-US" i="1" dirty="0" smtClean="0">
                <a:solidFill>
                  <a:schemeClr val="tx1">
                    <a:lumMod val="65000"/>
                  </a:schemeClr>
                </a:solidFill>
              </a:rPr>
              <a:t>IX</a:t>
            </a:r>
            <a:r>
              <a:rPr lang="uk-UA" i="1" dirty="0" smtClean="0">
                <a:solidFill>
                  <a:schemeClr val="tx1">
                    <a:lumMod val="65000"/>
                  </a:schemeClr>
                </a:solidFill>
              </a:rPr>
              <a:t>), 01.07.2022р. направлено на підпис Президенту України</a:t>
            </a:r>
            <a:r>
              <a:rPr lang="uk-UA" b="1" i="1" dirty="0" smtClean="0">
                <a:solidFill>
                  <a:schemeClr val="tx1">
                    <a:lumMod val="65000"/>
                  </a:schemeClr>
                </a:solidFill>
                <a:effectLst>
                  <a:outerShdw blurRad="38100" dist="38100" dir="2700000" algn="tl">
                    <a:srgbClr val="000000">
                      <a:alpha val="43137"/>
                    </a:srgbClr>
                  </a:outerShdw>
                </a:effectLst>
              </a:rPr>
              <a:t>)</a:t>
            </a:r>
            <a:endParaRPr lang="ru-RU" b="1" i="1" dirty="0" smtClean="0">
              <a:solidFill>
                <a:schemeClr val="tx1">
                  <a:lumMod val="65000"/>
                </a:schemeClr>
              </a:solidFill>
              <a:effectLst>
                <a:outerShdw blurRad="38100" dist="38100" dir="2700000" algn="tl">
                  <a:srgbClr val="000000">
                    <a:alpha val="43137"/>
                  </a:srgbClr>
                </a:outerShdw>
              </a:effectLst>
            </a:endParaRPr>
          </a:p>
          <a:p>
            <a:endParaRPr lang="uk-UA" b="1" dirty="0">
              <a:solidFill>
                <a:schemeClr val="tx1">
                  <a:lumMod val="65000"/>
                </a:schemeClr>
              </a:solidFill>
              <a:effectLst>
                <a:outerShdw blurRad="38100" dist="38100" dir="2700000" algn="tl">
                  <a:srgbClr val="000000">
                    <a:alpha val="43137"/>
                  </a:srgbClr>
                </a:outerShdw>
              </a:effectLst>
            </a:endParaRPr>
          </a:p>
        </p:txBody>
      </p:sp>
      <p:sp>
        <p:nvSpPr>
          <p:cNvPr id="2" name="Заголовок 1"/>
          <p:cNvSpPr>
            <a:spLocks noGrp="1"/>
          </p:cNvSpPr>
          <p:nvPr>
            <p:ph type="ctrTitle"/>
          </p:nvPr>
        </p:nvSpPr>
        <p:spPr>
          <a:xfrm>
            <a:off x="539552" y="188640"/>
            <a:ext cx="8085584" cy="792088"/>
          </a:xfrm>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ЗАКОНОДАВЧА ШПАРГАЛКА</a:t>
            </a:r>
            <a:endParaRPr lang="uk-UA" sz="3600" dirty="0"/>
          </a:p>
        </p:txBody>
      </p:sp>
    </p:spTree>
    <p:extLst>
      <p:ext uri="{BB962C8B-B14F-4D97-AF65-F5344CB8AC3E}">
        <p14:creationId xmlns:p14="http://schemas.microsoft.com/office/powerpoint/2010/main" val="227156290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980728"/>
            <a:ext cx="8784976" cy="5832648"/>
          </a:xfrm>
        </p:spPr>
        <p:txBody>
          <a:bodyPr>
            <a:normAutofit fontScale="55000" lnSpcReduction="20000"/>
          </a:bodyPr>
          <a:lstStyle/>
          <a:p>
            <a:pPr marL="457200" indent="-457200" algn="just">
              <a:buFont typeface="Wingdings" pitchFamily="2" charset="2"/>
              <a:buChar char="ü"/>
            </a:pPr>
            <a:r>
              <a:rPr lang="ru-RU" sz="3300" i="1" u="sng" dirty="0" smtClean="0">
                <a:solidFill>
                  <a:schemeClr val="tx1">
                    <a:lumMod val="65000"/>
                  </a:schemeClr>
                </a:solidFill>
              </a:rPr>
              <a:t>у </a:t>
            </a:r>
            <a:r>
              <a:rPr lang="ru-RU" sz="3300" i="1" u="sng" dirty="0">
                <a:solidFill>
                  <a:schemeClr val="tx1">
                    <a:lumMod val="65000"/>
                  </a:schemeClr>
                </a:solidFill>
              </a:rPr>
              <a:t>розпорядчих документах з кадрових питань (особового складу) </a:t>
            </a:r>
            <a:r>
              <a:rPr lang="ru-RU" sz="3300" dirty="0">
                <a:solidFill>
                  <a:schemeClr val="tx1">
                    <a:lumMod val="65000"/>
                  </a:schemeClr>
                </a:solidFill>
              </a:rPr>
              <a:t>розпорядча частина починається, як правило, з дієслова у формі інфінітива: «ПРИЙНЯТИ», «ПРИЗНАЧИТИ», «ПЕРЕВЕСТИ», «ЗВІЛЬНИТИ», «ВІДРЯДИТИ», «НАДАТИ», «ОГОЛОСИТИ» тощо. Далі зазначаються великими літерами прізвище працівника, на якого поширюється дія розпорядчого документа, і малими - його ім’я та по </a:t>
            </a:r>
            <a:r>
              <a:rPr lang="ru-RU" sz="3300" dirty="0" smtClean="0">
                <a:solidFill>
                  <a:schemeClr val="tx1">
                    <a:lumMod val="65000"/>
                  </a:schemeClr>
                </a:solidFill>
              </a:rPr>
              <a:t>батькові;</a:t>
            </a:r>
            <a:endParaRPr lang="ru-RU" sz="3300" dirty="0">
              <a:solidFill>
                <a:schemeClr val="tx1">
                  <a:lumMod val="65000"/>
                </a:schemeClr>
              </a:solidFill>
            </a:endParaRPr>
          </a:p>
          <a:p>
            <a:pPr marL="457200" indent="-457200" algn="just">
              <a:buFont typeface="Wingdings" pitchFamily="2" charset="2"/>
              <a:buChar char="ü"/>
            </a:pPr>
            <a:r>
              <a:rPr lang="ru-RU" sz="3300" dirty="0">
                <a:solidFill>
                  <a:schemeClr val="tx1">
                    <a:lumMod val="65000"/>
                  </a:schemeClr>
                </a:solidFill>
              </a:rPr>
              <a:t>ф</a:t>
            </a:r>
            <a:r>
              <a:rPr lang="ru-RU" sz="3300" dirty="0" smtClean="0">
                <a:solidFill>
                  <a:schemeClr val="tx1">
                    <a:lumMod val="65000"/>
                  </a:schemeClr>
                </a:solidFill>
              </a:rPr>
              <a:t>ормулювання </a:t>
            </a:r>
            <a:r>
              <a:rPr lang="ru-RU" sz="3300" dirty="0">
                <a:solidFill>
                  <a:schemeClr val="tx1">
                    <a:lumMod val="65000"/>
                  </a:schemeClr>
                </a:solidFill>
              </a:rPr>
              <a:t>пунктів повинні бути чіткими, конкретними, відповідати нормам Кодексу законів про працю України </a:t>
            </a:r>
            <a:r>
              <a:rPr lang="ru-RU" sz="3300" dirty="0" smtClean="0">
                <a:solidFill>
                  <a:schemeClr val="tx1">
                    <a:lumMod val="65000"/>
                  </a:schemeClr>
                </a:solidFill>
              </a:rPr>
              <a:t>або </a:t>
            </a:r>
            <a:r>
              <a:rPr lang="ru-RU" sz="3300" dirty="0">
                <a:solidFill>
                  <a:schemeClr val="tx1">
                    <a:lumMod val="65000"/>
                  </a:schemeClr>
                </a:solidFill>
              </a:rPr>
              <a:t>іншим правовим </a:t>
            </a:r>
            <a:r>
              <a:rPr lang="ru-RU" sz="3300" dirty="0" smtClean="0">
                <a:solidFill>
                  <a:schemeClr val="tx1">
                    <a:lumMod val="65000"/>
                  </a:schemeClr>
                </a:solidFill>
              </a:rPr>
              <a:t>актам;</a:t>
            </a:r>
            <a:endParaRPr lang="ru-RU" sz="3300" dirty="0">
              <a:solidFill>
                <a:schemeClr val="tx1">
                  <a:lumMod val="65000"/>
                </a:schemeClr>
              </a:solidFill>
            </a:endParaRPr>
          </a:p>
          <a:p>
            <a:pPr marL="457200" indent="-457200" algn="just">
              <a:buFont typeface="Wingdings" pitchFamily="2" charset="2"/>
              <a:buChar char="ü"/>
            </a:pPr>
            <a:r>
              <a:rPr lang="ru-RU" sz="3300" dirty="0">
                <a:solidFill>
                  <a:schemeClr val="tx1">
                    <a:lumMod val="65000"/>
                  </a:schemeClr>
                </a:solidFill>
              </a:rPr>
              <a:t>у</a:t>
            </a:r>
            <a:r>
              <a:rPr lang="ru-RU" sz="3300" dirty="0" smtClean="0">
                <a:solidFill>
                  <a:schemeClr val="tx1">
                    <a:lumMod val="65000"/>
                  </a:schemeClr>
                </a:solidFill>
              </a:rPr>
              <a:t> </a:t>
            </a:r>
            <a:r>
              <a:rPr lang="ru-RU" sz="3300" dirty="0">
                <a:solidFill>
                  <a:schemeClr val="tx1">
                    <a:lumMod val="65000"/>
                  </a:schemeClr>
                </a:solidFill>
              </a:rPr>
              <a:t>разі призначення або звільнення працівника зазначаються повна дата (число, місяць, рік) фактичного виходу працівника на роботу (припинення трудових відносин), розміри його посадового окладу відповідно до штатного розпису, надбавок та </a:t>
            </a:r>
            <a:r>
              <a:rPr lang="ru-RU" sz="3300" dirty="0" smtClean="0">
                <a:solidFill>
                  <a:schemeClr val="tx1">
                    <a:lumMod val="65000"/>
                  </a:schemeClr>
                </a:solidFill>
              </a:rPr>
              <a:t>доплат</a:t>
            </a:r>
            <a:r>
              <a:rPr lang="ru-RU" sz="3300" dirty="0">
                <a:solidFill>
                  <a:schemeClr val="tx1">
                    <a:lumMod val="65000"/>
                  </a:schemeClr>
                </a:solidFill>
              </a:rPr>
              <a:t>;</a:t>
            </a:r>
          </a:p>
          <a:p>
            <a:pPr marL="457200" indent="-457200" algn="just">
              <a:buFont typeface="Wingdings" pitchFamily="2" charset="2"/>
              <a:buChar char="ü"/>
            </a:pPr>
            <a:r>
              <a:rPr lang="ru-RU" sz="3300" dirty="0" smtClean="0">
                <a:solidFill>
                  <a:schemeClr val="tx1">
                    <a:lumMod val="65000"/>
                  </a:schemeClr>
                </a:solidFill>
              </a:rPr>
              <a:t>у </a:t>
            </a:r>
            <a:r>
              <a:rPr lang="ru-RU" sz="3300" dirty="0">
                <a:solidFill>
                  <a:schemeClr val="tx1">
                    <a:lumMod val="65000"/>
                  </a:schemeClr>
                </a:solidFill>
              </a:rPr>
              <a:t>кожному пункті розпорядчого документа з кадрових питань (особового складу) зазначається підстава щодо його видання (заява працівника, контракт, доповідна записка, рішення атестаційної комісії тощо</a:t>
            </a:r>
            <a:r>
              <a:rPr lang="ru-RU" sz="3300" dirty="0" smtClean="0">
                <a:solidFill>
                  <a:schemeClr val="tx1">
                    <a:lumMod val="65000"/>
                  </a:schemeClr>
                </a:solidFill>
              </a:rPr>
              <a:t>);</a:t>
            </a:r>
            <a:endParaRPr lang="ru-RU" sz="3300" dirty="0">
              <a:solidFill>
                <a:schemeClr val="tx1">
                  <a:lumMod val="65000"/>
                </a:schemeClr>
              </a:solidFill>
            </a:endParaRPr>
          </a:p>
          <a:p>
            <a:pPr marL="457200" indent="-457200" algn="just">
              <a:buFont typeface="Wingdings" pitchFamily="2" charset="2"/>
              <a:buChar char="ü"/>
            </a:pPr>
            <a:r>
              <a:rPr lang="ru-RU" sz="3300" dirty="0" smtClean="0">
                <a:solidFill>
                  <a:schemeClr val="tx1">
                    <a:lumMod val="65000"/>
                  </a:schemeClr>
                </a:solidFill>
              </a:rPr>
              <a:t>розпорядчі </a:t>
            </a:r>
            <a:r>
              <a:rPr lang="ru-RU" sz="3300" dirty="0">
                <a:solidFill>
                  <a:schemeClr val="tx1">
                    <a:lumMod val="65000"/>
                  </a:schemeClr>
                </a:solidFill>
              </a:rPr>
              <a:t>документи з кадрових питань (особового складу) оформлюють у вигляді індивідуальних (стосуються одного працівника) і зведених (стосуються кількох працівників</a:t>
            </a:r>
            <a:r>
              <a:rPr lang="ru-RU" sz="3300" dirty="0" smtClean="0">
                <a:solidFill>
                  <a:schemeClr val="tx1">
                    <a:lumMod val="65000"/>
                  </a:schemeClr>
                </a:solidFill>
              </a:rPr>
              <a:t>);</a:t>
            </a:r>
            <a:endParaRPr lang="ru-RU" sz="3300" dirty="0">
              <a:solidFill>
                <a:schemeClr val="tx1">
                  <a:lumMod val="65000"/>
                </a:schemeClr>
              </a:solidFill>
            </a:endParaRPr>
          </a:p>
          <a:p>
            <a:pPr marL="457200" indent="-457200" algn="just">
              <a:buFont typeface="Wingdings" pitchFamily="2" charset="2"/>
              <a:buChar char="ü"/>
            </a:pPr>
            <a:r>
              <a:rPr lang="ru-RU" sz="3300" dirty="0" smtClean="0">
                <a:solidFill>
                  <a:schemeClr val="tx1">
                    <a:lumMod val="65000"/>
                  </a:schemeClr>
                </a:solidFill>
              </a:rPr>
              <a:t>у </a:t>
            </a:r>
            <a:r>
              <a:rPr lang="ru-RU" sz="3300" dirty="0">
                <a:solidFill>
                  <a:schemeClr val="tx1">
                    <a:lumMod val="65000"/>
                  </a:schemeClr>
                </a:solidFill>
              </a:rPr>
              <a:t>зведених розпорядчих документах до розпорядчої частини включаються пункти, що містять інформацію, у такій послідовності: прийняття на роботу (службу), переведення, звільнення. У межах цих пунктів підпунктами зазначають прізвища працівників за алфавітом. При цьому до одного зведеного розпорядчого документа не можуть включатися пункти з інформацією, яка згідно із законодавством має різні строки </a:t>
            </a:r>
            <a:r>
              <a:rPr lang="ru-RU" sz="3300" dirty="0" smtClean="0">
                <a:solidFill>
                  <a:schemeClr val="tx1">
                    <a:lumMod val="65000"/>
                  </a:schemeClr>
                </a:solidFill>
              </a:rPr>
              <a:t>зберігання;</a:t>
            </a:r>
            <a:endParaRPr lang="ru-RU" sz="3300" dirty="0">
              <a:solidFill>
                <a:schemeClr val="tx1">
                  <a:lumMod val="65000"/>
                </a:schemeClr>
              </a:solidFill>
            </a:endParaRPr>
          </a:p>
        </p:txBody>
      </p:sp>
      <p:sp>
        <p:nvSpPr>
          <p:cNvPr id="2" name="Заголовок 1"/>
          <p:cNvSpPr>
            <a:spLocks noGrp="1"/>
          </p:cNvSpPr>
          <p:nvPr>
            <p:ph type="ctrTitle"/>
          </p:nvPr>
        </p:nvSpPr>
        <p:spPr>
          <a:xfrm>
            <a:off x="539552" y="116632"/>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232912643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980728"/>
            <a:ext cx="8784976" cy="5832648"/>
          </a:xfrm>
        </p:spPr>
        <p:txBody>
          <a:bodyPr>
            <a:normAutofit fontScale="77500" lnSpcReduction="20000"/>
          </a:bodyPr>
          <a:lstStyle/>
          <a:p>
            <a:pPr marL="457200" indent="-457200" algn="just">
              <a:buFont typeface="Wingdings" pitchFamily="2" charset="2"/>
              <a:buChar char="ü"/>
            </a:pPr>
            <a:r>
              <a:rPr lang="ru-RU" sz="3300" dirty="0" smtClean="0">
                <a:solidFill>
                  <a:schemeClr val="tx1">
                    <a:lumMod val="65000"/>
                  </a:schemeClr>
                </a:solidFill>
              </a:rPr>
              <a:t>якщо </a:t>
            </a:r>
            <a:r>
              <a:rPr lang="ru-RU" sz="3300" dirty="0">
                <a:solidFill>
                  <a:schemeClr val="tx1">
                    <a:lumMod val="65000"/>
                  </a:schemeClr>
                </a:solidFill>
              </a:rPr>
              <a:t>розпорядчим документом </a:t>
            </a:r>
            <a:r>
              <a:rPr lang="ru-RU" sz="3300" i="1" u="sng" dirty="0">
                <a:solidFill>
                  <a:schemeClr val="tx1">
                    <a:lumMod val="65000"/>
                  </a:schemeClr>
                </a:solidFill>
              </a:rPr>
              <a:t>відміняється попередній </a:t>
            </a:r>
            <a:r>
              <a:rPr lang="ru-RU" sz="3300" dirty="0">
                <a:solidFill>
                  <a:schemeClr val="tx1">
                    <a:lumMod val="65000"/>
                  </a:schemeClr>
                </a:solidFill>
              </a:rPr>
              <a:t>розпорядчий документ, у розпорядчій частині зазначається пункт, який повинен починатися зі слів: «Визнати таким, що втратив чинність, </a:t>
            </a:r>
            <a:r>
              <a:rPr lang="ru-RU" sz="3300" dirty="0" smtClean="0">
                <a:solidFill>
                  <a:schemeClr val="tx1">
                    <a:lumMod val="65000"/>
                  </a:schemeClr>
                </a:solidFill>
              </a:rPr>
              <a:t>…»;</a:t>
            </a:r>
            <a:endParaRPr lang="ru-RU" sz="3300" dirty="0">
              <a:solidFill>
                <a:schemeClr val="tx1">
                  <a:lumMod val="65000"/>
                </a:schemeClr>
              </a:solidFill>
            </a:endParaRPr>
          </a:p>
          <a:p>
            <a:pPr marL="457200" indent="-457200" algn="just">
              <a:buFont typeface="Wingdings" pitchFamily="2" charset="2"/>
              <a:buChar char="ü"/>
            </a:pPr>
            <a:r>
              <a:rPr lang="ru-RU" sz="3300" i="1" u="sng" dirty="0">
                <a:solidFill>
                  <a:schemeClr val="tx1">
                    <a:lumMod val="65000"/>
                  </a:schemeClr>
                </a:solidFill>
              </a:rPr>
              <a:t>о</a:t>
            </a:r>
            <a:r>
              <a:rPr lang="ru-RU" sz="3300" i="1" u="sng" dirty="0" smtClean="0">
                <a:solidFill>
                  <a:schemeClr val="tx1">
                    <a:lumMod val="65000"/>
                  </a:schemeClr>
                </a:solidFill>
              </a:rPr>
              <a:t>станній </a:t>
            </a:r>
            <a:r>
              <a:rPr lang="ru-RU" sz="3300" i="1" u="sng" dirty="0">
                <a:solidFill>
                  <a:schemeClr val="tx1">
                    <a:lumMod val="65000"/>
                  </a:schemeClr>
                </a:solidFill>
              </a:rPr>
              <a:t>пункт розпорядчої частини</a:t>
            </a:r>
            <a:r>
              <a:rPr lang="ru-RU" sz="3300" dirty="0">
                <a:solidFill>
                  <a:schemeClr val="tx1">
                    <a:lumMod val="65000"/>
                  </a:schemeClr>
                </a:solidFill>
              </a:rPr>
              <a:t> у разі потреби може містити рішення про покладення на структурний підрозділ або посадову особу функцій з контролю за виконанням розпорядчого документа.</a:t>
            </a:r>
          </a:p>
          <a:p>
            <a:pPr marL="457200" indent="-457200" algn="just">
              <a:buFont typeface="Wingdings" pitchFamily="2" charset="2"/>
              <a:buChar char="ü"/>
            </a:pPr>
            <a:r>
              <a:rPr lang="ru-RU" sz="3300" dirty="0" smtClean="0">
                <a:solidFill>
                  <a:schemeClr val="tx1">
                    <a:lumMod val="65000"/>
                  </a:schemeClr>
                </a:solidFill>
              </a:rPr>
              <a:t>розпорядчий </a:t>
            </a:r>
            <a:r>
              <a:rPr lang="ru-RU" sz="3300" dirty="0">
                <a:solidFill>
                  <a:schemeClr val="tx1">
                    <a:lumMod val="65000"/>
                  </a:schemeClr>
                </a:solidFill>
              </a:rPr>
              <a:t>документ набирає чинності з моменту його підписання і реєстрації, якщо в тексті не встановлено інші </a:t>
            </a:r>
            <a:r>
              <a:rPr lang="ru-RU" sz="3300" dirty="0" smtClean="0">
                <a:solidFill>
                  <a:schemeClr val="tx1">
                    <a:lumMod val="65000"/>
                  </a:schemeClr>
                </a:solidFill>
              </a:rPr>
              <a:t>строки;</a:t>
            </a:r>
            <a:endParaRPr lang="ru-RU" sz="3300" dirty="0">
              <a:solidFill>
                <a:schemeClr val="tx1">
                  <a:lumMod val="65000"/>
                </a:schemeClr>
              </a:solidFill>
            </a:endParaRPr>
          </a:p>
          <a:p>
            <a:pPr marL="457200" indent="-457200" algn="just">
              <a:buFont typeface="Wingdings" pitchFamily="2" charset="2"/>
              <a:buChar char="ü"/>
            </a:pPr>
            <a:r>
              <a:rPr lang="ru-RU" sz="3300" i="1" u="sng" dirty="0" smtClean="0">
                <a:solidFill>
                  <a:schemeClr val="tx1">
                    <a:lumMod val="65000"/>
                  </a:schemeClr>
                </a:solidFill>
              </a:rPr>
              <a:t>з </a:t>
            </a:r>
            <a:r>
              <a:rPr lang="ru-RU" sz="3300" i="1" u="sng" dirty="0">
                <a:solidFill>
                  <a:schemeClr val="tx1">
                    <a:lumMod val="65000"/>
                  </a:schemeClr>
                </a:solidFill>
              </a:rPr>
              <a:t>розпорядчим документом з кадрових питань </a:t>
            </a:r>
            <a:r>
              <a:rPr lang="ru-RU" sz="3300" dirty="0">
                <a:solidFill>
                  <a:schemeClr val="tx1">
                    <a:lumMod val="65000"/>
                  </a:schemeClr>
                </a:solidFill>
              </a:rPr>
              <a:t>(особового складу) </a:t>
            </a:r>
            <a:r>
              <a:rPr lang="ru-RU" sz="3300" i="1" u="sng" dirty="0">
                <a:solidFill>
                  <a:schemeClr val="tx1">
                    <a:lumMod val="65000"/>
                  </a:schemeClr>
                </a:solidFill>
              </a:rPr>
              <a:t>обов’язково ознайомлюють згаданих у ньому осі</a:t>
            </a:r>
            <a:r>
              <a:rPr lang="ru-RU" sz="3300" dirty="0">
                <a:solidFill>
                  <a:schemeClr val="tx1">
                    <a:lumMod val="65000"/>
                  </a:schemeClr>
                </a:solidFill>
              </a:rPr>
              <a:t>б, які на першому примірнику документа чи на спеціальному бланку проставляють свої підписи із зазначенням дати </a:t>
            </a:r>
            <a:r>
              <a:rPr lang="ru-RU" sz="3300" dirty="0" smtClean="0">
                <a:solidFill>
                  <a:schemeClr val="tx1">
                    <a:lumMod val="65000"/>
                  </a:schemeClr>
                </a:solidFill>
              </a:rPr>
              <a:t>ознайомлення</a:t>
            </a:r>
            <a:r>
              <a:rPr lang="ru-RU" sz="3300" dirty="0">
                <a:solidFill>
                  <a:schemeClr val="tx1">
                    <a:lumMod val="65000"/>
                  </a:schemeClr>
                </a:solidFill>
              </a:rPr>
              <a:t>.</a:t>
            </a:r>
          </a:p>
        </p:txBody>
      </p:sp>
      <p:sp>
        <p:nvSpPr>
          <p:cNvPr id="2" name="Заголовок 1"/>
          <p:cNvSpPr>
            <a:spLocks noGrp="1"/>
          </p:cNvSpPr>
          <p:nvPr>
            <p:ph type="ctrTitle"/>
          </p:nvPr>
        </p:nvSpPr>
        <p:spPr>
          <a:xfrm>
            <a:off x="539552" y="116632"/>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285719093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980728"/>
            <a:ext cx="8784976" cy="5832648"/>
          </a:xfrm>
        </p:spPr>
        <p:txBody>
          <a:bodyPr>
            <a:normAutofit/>
          </a:bodyPr>
          <a:lstStyle/>
          <a:p>
            <a:pPr algn="ctr"/>
            <a:r>
              <a:rPr lang="ru-RU" sz="2000" b="1" i="1" u="sng" dirty="0">
                <a:solidFill>
                  <a:schemeClr val="tx1">
                    <a:lumMod val="65000"/>
                  </a:schemeClr>
                </a:solidFill>
              </a:rPr>
              <a:t>Організація </a:t>
            </a:r>
            <a:r>
              <a:rPr lang="ru-RU" sz="2000" b="1" i="1" u="sng" dirty="0" smtClean="0">
                <a:solidFill>
                  <a:schemeClr val="tx1">
                    <a:lumMod val="65000"/>
                  </a:schemeClr>
                </a:solidFill>
              </a:rPr>
              <a:t>документообігу </a:t>
            </a:r>
            <a:r>
              <a:rPr lang="ru-RU" sz="2000" b="1" i="1" u="sng" dirty="0">
                <a:solidFill>
                  <a:schemeClr val="tx1">
                    <a:lumMod val="65000"/>
                  </a:schemeClr>
                </a:solidFill>
              </a:rPr>
              <a:t>та виконання </a:t>
            </a:r>
            <a:r>
              <a:rPr lang="ru-RU" sz="2000" b="1" i="1" u="sng" dirty="0" smtClean="0">
                <a:solidFill>
                  <a:schemeClr val="tx1">
                    <a:lumMod val="65000"/>
                  </a:schemeClr>
                </a:solidFill>
              </a:rPr>
              <a:t>документів</a:t>
            </a:r>
          </a:p>
          <a:p>
            <a:pPr marL="342900" indent="-342900" algn="just">
              <a:buFont typeface="Arial" pitchFamily="34" charset="0"/>
              <a:buChar char="•"/>
            </a:pPr>
            <a:r>
              <a:rPr lang="ru-RU" sz="2000" dirty="0" smtClean="0">
                <a:solidFill>
                  <a:schemeClr val="tx1">
                    <a:lumMod val="65000"/>
                  </a:schemeClr>
                </a:solidFill>
              </a:rPr>
              <a:t>доставка </a:t>
            </a:r>
            <a:r>
              <a:rPr lang="ru-RU" sz="2000" dirty="0">
                <a:solidFill>
                  <a:schemeClr val="tx1">
                    <a:lumMod val="65000"/>
                  </a:schemeClr>
                </a:solidFill>
              </a:rPr>
              <a:t>документів до установи здійснюється, як правило, з використанням засобів поштового зв’язку та електрозв’язку, а також кур’єрською та фельд’єгерською </a:t>
            </a:r>
            <a:r>
              <a:rPr lang="ru-RU" sz="2000" dirty="0" smtClean="0">
                <a:solidFill>
                  <a:schemeClr val="tx1">
                    <a:lumMod val="65000"/>
                  </a:schemeClr>
                </a:solidFill>
              </a:rPr>
              <a:t>службами;</a:t>
            </a:r>
            <a:endParaRPr lang="ru-RU" sz="2000" dirty="0">
              <a:solidFill>
                <a:schemeClr val="tx1">
                  <a:lumMod val="65000"/>
                </a:schemeClr>
              </a:solidFill>
            </a:endParaRPr>
          </a:p>
          <a:p>
            <a:pPr marL="342900" indent="-342900" algn="just">
              <a:buFont typeface="Arial" pitchFamily="34" charset="0"/>
              <a:buChar char="•"/>
            </a:pPr>
            <a:r>
              <a:rPr lang="ru-RU" sz="2000" dirty="0" smtClean="0">
                <a:solidFill>
                  <a:schemeClr val="tx1">
                    <a:lumMod val="65000"/>
                  </a:schemeClr>
                </a:solidFill>
              </a:rPr>
              <a:t>у </a:t>
            </a:r>
            <a:r>
              <a:rPr lang="ru-RU" sz="2000" dirty="0">
                <a:solidFill>
                  <a:schemeClr val="tx1">
                    <a:lumMod val="65000"/>
                  </a:schemeClr>
                </a:solidFill>
              </a:rPr>
              <a:t>разі надходження документів у сканованій формі їх інформацію роздруковують на папері із проставленням на верхньому полі документа надпису «Отримано в електронній формі</a:t>
            </a:r>
            <a:r>
              <a:rPr lang="ru-RU" sz="2000" dirty="0" smtClean="0">
                <a:solidFill>
                  <a:schemeClr val="tx1">
                    <a:lumMod val="65000"/>
                  </a:schemeClr>
                </a:solidFill>
              </a:rPr>
              <a:t>»;</a:t>
            </a:r>
          </a:p>
          <a:p>
            <a:pPr marL="342900" indent="-342900" algn="just">
              <a:buFont typeface="Arial" pitchFamily="34" charset="0"/>
              <a:buChar char="•"/>
            </a:pPr>
            <a:r>
              <a:rPr lang="ru-RU" sz="2000" i="1" u="sng" dirty="0" smtClean="0">
                <a:solidFill>
                  <a:schemeClr val="tx1">
                    <a:lumMod val="65000"/>
                  </a:schemeClr>
                </a:solidFill>
              </a:rPr>
              <a:t>факт </a:t>
            </a:r>
            <a:r>
              <a:rPr lang="ru-RU" sz="2000" i="1" u="sng" dirty="0">
                <a:solidFill>
                  <a:schemeClr val="tx1">
                    <a:lumMod val="65000"/>
                  </a:schemeClr>
                </a:solidFill>
              </a:rPr>
              <a:t>надходження </a:t>
            </a:r>
            <a:r>
              <a:rPr lang="ru-RU" sz="2000" dirty="0">
                <a:solidFill>
                  <a:schemeClr val="tx1">
                    <a:lumMod val="65000"/>
                  </a:schemeClr>
                </a:solidFill>
              </a:rPr>
              <a:t>документа до </a:t>
            </a:r>
            <a:r>
              <a:rPr lang="ru-RU" sz="2000" dirty="0" smtClean="0">
                <a:solidFill>
                  <a:schemeClr val="tx1">
                    <a:lumMod val="65000"/>
                  </a:schemeClr>
                </a:solidFill>
              </a:rPr>
              <a:t>закладу </a:t>
            </a:r>
            <a:r>
              <a:rPr lang="ru-RU" sz="2000" dirty="0">
                <a:solidFill>
                  <a:schemeClr val="tx1">
                    <a:lumMod val="65000"/>
                  </a:schemeClr>
                </a:solidFill>
              </a:rPr>
              <a:t>обов’язково фіксується шляхом проставлення на вхідних документах </a:t>
            </a:r>
            <a:r>
              <a:rPr lang="ru-RU" sz="2000" i="1" u="sng" dirty="0">
                <a:solidFill>
                  <a:schemeClr val="tx1">
                    <a:lumMod val="65000"/>
                  </a:schemeClr>
                </a:solidFill>
              </a:rPr>
              <a:t>відміт</a:t>
            </a:r>
            <a:r>
              <a:rPr lang="ru-RU" sz="2000" dirty="0">
                <a:solidFill>
                  <a:schemeClr val="tx1">
                    <a:lumMod val="65000"/>
                  </a:schemeClr>
                </a:solidFill>
              </a:rPr>
              <a:t>ки про його </a:t>
            </a:r>
            <a:r>
              <a:rPr lang="ru-RU" sz="2000" dirty="0" smtClean="0">
                <a:solidFill>
                  <a:schemeClr val="tx1">
                    <a:lumMod val="65000"/>
                  </a:schemeClr>
                </a:solidFill>
              </a:rPr>
              <a:t>надходження, </a:t>
            </a:r>
            <a:r>
              <a:rPr lang="ru-RU" sz="2000" dirty="0">
                <a:solidFill>
                  <a:schemeClr val="tx1">
                    <a:lumMod val="65000"/>
                  </a:schemeClr>
                </a:solidFill>
              </a:rPr>
              <a:t>яка проставляється від руки або за допомогою штампа, автоматичного нумератора на лицьовому полі </a:t>
            </a:r>
            <a:r>
              <a:rPr lang="ru-RU" sz="2000" i="1" u="sng" dirty="0">
                <a:solidFill>
                  <a:schemeClr val="tx1">
                    <a:lumMod val="65000"/>
                  </a:schemeClr>
                </a:solidFill>
              </a:rPr>
              <a:t>у правому куті нижнього поля першого аркуша оригіналу документа</a:t>
            </a:r>
            <a:r>
              <a:rPr lang="ru-RU" sz="2000" dirty="0">
                <a:solidFill>
                  <a:schemeClr val="tx1">
                    <a:lumMod val="65000"/>
                  </a:schemeClr>
                </a:solidFill>
              </a:rPr>
              <a:t>. </a:t>
            </a:r>
            <a:r>
              <a:rPr lang="ru-RU" sz="2000" i="1" u="sng" dirty="0">
                <a:solidFill>
                  <a:schemeClr val="tx1">
                    <a:lumMod val="65000"/>
                  </a:schemeClr>
                </a:solidFill>
              </a:rPr>
              <a:t>Елементами зазначеного реквізиту є</a:t>
            </a:r>
            <a:r>
              <a:rPr lang="ru-RU" sz="2000" dirty="0">
                <a:solidFill>
                  <a:schemeClr val="tx1">
                    <a:lumMod val="65000"/>
                  </a:schemeClr>
                </a:solidFill>
              </a:rPr>
              <a:t> скорочене найменування установи - одержувача документа, реєстраційний індекс, дата (у разі потреби - година і хвилини) надходження документа. У разі застосування автоматизованої системи реєстрації зазначена інформація наноситься за допомогою штрих-коду.</a:t>
            </a:r>
          </a:p>
        </p:txBody>
      </p:sp>
      <p:sp>
        <p:nvSpPr>
          <p:cNvPr id="2" name="Заголовок 1"/>
          <p:cNvSpPr>
            <a:spLocks noGrp="1"/>
          </p:cNvSpPr>
          <p:nvPr>
            <p:ph type="ctrTitle"/>
          </p:nvPr>
        </p:nvSpPr>
        <p:spPr>
          <a:xfrm>
            <a:off x="539552" y="116632"/>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153023598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980728"/>
            <a:ext cx="8784976" cy="5832648"/>
          </a:xfrm>
        </p:spPr>
        <p:txBody>
          <a:bodyPr>
            <a:normAutofit fontScale="85000" lnSpcReduction="20000"/>
          </a:bodyPr>
          <a:lstStyle/>
          <a:p>
            <a:pPr algn="ctr"/>
            <a:r>
              <a:rPr lang="ru-RU" sz="2000" b="1" i="1" u="sng" dirty="0">
                <a:solidFill>
                  <a:schemeClr val="tx1">
                    <a:lumMod val="65000"/>
                  </a:schemeClr>
                </a:solidFill>
              </a:rPr>
              <a:t>Організація </a:t>
            </a:r>
            <a:r>
              <a:rPr lang="ru-RU" sz="2000" b="1" i="1" u="sng" dirty="0" smtClean="0">
                <a:solidFill>
                  <a:schemeClr val="tx1">
                    <a:lumMod val="65000"/>
                  </a:schemeClr>
                </a:solidFill>
              </a:rPr>
              <a:t>документообігу </a:t>
            </a:r>
            <a:r>
              <a:rPr lang="ru-RU" sz="2000" b="1" i="1" u="sng" dirty="0">
                <a:solidFill>
                  <a:schemeClr val="tx1">
                    <a:lumMod val="65000"/>
                  </a:schemeClr>
                </a:solidFill>
              </a:rPr>
              <a:t>та виконання </a:t>
            </a:r>
            <a:r>
              <a:rPr lang="ru-RU" sz="2000" b="1" i="1" u="sng" dirty="0" smtClean="0">
                <a:solidFill>
                  <a:schemeClr val="tx1">
                    <a:lumMod val="65000"/>
                  </a:schemeClr>
                </a:solidFill>
              </a:rPr>
              <a:t>документів</a:t>
            </a:r>
          </a:p>
          <a:p>
            <a:pPr marL="342900" indent="-342900" algn="just">
              <a:buFont typeface="Arial" pitchFamily="34" charset="0"/>
              <a:buChar char="•"/>
            </a:pPr>
            <a:r>
              <a:rPr lang="ru-RU" sz="2000" dirty="0">
                <a:solidFill>
                  <a:schemeClr val="tx1">
                    <a:lumMod val="65000"/>
                  </a:schemeClr>
                </a:solidFill>
              </a:rPr>
              <a:t>у</a:t>
            </a:r>
            <a:r>
              <a:rPr lang="ru-RU" sz="2000" dirty="0" smtClean="0">
                <a:solidFill>
                  <a:schemeClr val="tx1">
                    <a:lumMod val="65000"/>
                  </a:schemeClr>
                </a:solidFill>
              </a:rPr>
              <a:t> </a:t>
            </a:r>
            <a:r>
              <a:rPr lang="ru-RU" sz="2000" dirty="0">
                <a:solidFill>
                  <a:schemeClr val="tx1">
                    <a:lumMod val="65000"/>
                  </a:schemeClr>
                </a:solidFill>
              </a:rPr>
              <a:t>разі відсутності додатків, зазначених у документі, або окремих аркушів, а також за наявності помилок в оформленні документа, що унеможливлює його виконання (відсутність підпису, відбитка печатки, грифу затвердження тощо), документ не реєструється і повертається відправникові із зазначенням причини повернення та повідомляється про повернення документа </a:t>
            </a:r>
            <a:r>
              <a:rPr lang="ru-RU" sz="2000" dirty="0" smtClean="0">
                <a:solidFill>
                  <a:schemeClr val="tx1">
                    <a:lumMod val="65000"/>
                  </a:schemeClr>
                </a:solidFill>
              </a:rPr>
              <a:t>телефоном;</a:t>
            </a:r>
          </a:p>
          <a:p>
            <a:pPr marL="342900" indent="-342900" algn="just">
              <a:buFont typeface="Arial" pitchFamily="34" charset="0"/>
              <a:buChar char="•"/>
            </a:pPr>
            <a:r>
              <a:rPr lang="ru-RU" sz="2000" dirty="0" smtClean="0">
                <a:solidFill>
                  <a:schemeClr val="tx1">
                    <a:lumMod val="65000"/>
                  </a:schemeClr>
                </a:solidFill>
              </a:rPr>
              <a:t>у </a:t>
            </a:r>
            <a:r>
              <a:rPr lang="ru-RU" sz="2000" dirty="0">
                <a:solidFill>
                  <a:schemeClr val="tx1">
                    <a:lumMod val="65000"/>
                  </a:schemeClr>
                </a:solidFill>
              </a:rPr>
              <a:t>разі пошкодження конверта робиться відповідна відмітка у поштовому </a:t>
            </a:r>
            <a:r>
              <a:rPr lang="ru-RU" sz="2000" dirty="0" smtClean="0">
                <a:solidFill>
                  <a:schemeClr val="tx1">
                    <a:lumMod val="65000"/>
                  </a:schemeClr>
                </a:solidFill>
              </a:rPr>
              <a:t>реєстрі;</a:t>
            </a:r>
            <a:endParaRPr lang="ru-RU" sz="2000" dirty="0">
              <a:solidFill>
                <a:schemeClr val="tx1">
                  <a:lumMod val="65000"/>
                </a:schemeClr>
              </a:solidFill>
            </a:endParaRPr>
          </a:p>
          <a:p>
            <a:pPr marL="342900" indent="-342900" algn="just">
              <a:buFont typeface="Arial" pitchFamily="34" charset="0"/>
              <a:buChar char="•"/>
            </a:pPr>
            <a:r>
              <a:rPr lang="ru-RU" sz="2000" dirty="0" smtClean="0">
                <a:solidFill>
                  <a:schemeClr val="tx1">
                    <a:lumMod val="65000"/>
                  </a:schemeClr>
                </a:solidFill>
              </a:rPr>
              <a:t>у </a:t>
            </a:r>
            <a:r>
              <a:rPr lang="ru-RU" sz="2000" dirty="0">
                <a:solidFill>
                  <a:schemeClr val="tx1">
                    <a:lumMod val="65000"/>
                  </a:schemeClr>
                </a:solidFill>
              </a:rPr>
              <a:t>разі відсутності, нецілісності вкладень внаслідок пошкодження конверта, упакування, що призвело до неможливості прочитання тексту документа, складається акт у двох примірниках, один з яких надсилається кореспонденту, а інший зберігається у службі </a:t>
            </a:r>
            <a:r>
              <a:rPr lang="ru-RU" sz="2000" dirty="0" smtClean="0">
                <a:solidFill>
                  <a:schemeClr val="tx1">
                    <a:lumMod val="65000"/>
                  </a:schemeClr>
                </a:solidFill>
              </a:rPr>
              <a:t>діловодства;</a:t>
            </a:r>
          </a:p>
          <a:p>
            <a:pPr marL="342900" indent="-342900" algn="just">
              <a:buFont typeface="Arial" pitchFamily="34" charset="0"/>
              <a:buChar char="•"/>
            </a:pPr>
            <a:r>
              <a:rPr lang="ru-RU" sz="2000" dirty="0" smtClean="0">
                <a:solidFill>
                  <a:schemeClr val="tx1">
                    <a:lumMod val="65000"/>
                  </a:schemeClr>
                </a:solidFill>
              </a:rPr>
              <a:t>обов’язковому </a:t>
            </a:r>
            <a:r>
              <a:rPr lang="ru-RU" sz="2000" dirty="0">
                <a:solidFill>
                  <a:schemeClr val="tx1">
                    <a:lumMod val="65000"/>
                  </a:schemeClr>
                </a:solidFill>
              </a:rPr>
              <a:t>розгляду керівником установи підлягають закони України, постанови Верховної Ради України, акти та доручення  Президента України, акти Кабінету Міністрів України, доручення Прем’єр-міністра України, акти Верховної Ради Автономної Республіки Крим та Ради міністрів Автономної Республіки Крим, центральних і місцевих органів виконавчої </a:t>
            </a:r>
            <a:r>
              <a:rPr lang="ru-RU" sz="2000" dirty="0" smtClean="0">
                <a:solidFill>
                  <a:schemeClr val="tx1">
                    <a:lumMod val="65000"/>
                  </a:schemeClr>
                </a:solidFill>
              </a:rPr>
              <a:t>влади, а </a:t>
            </a:r>
            <a:r>
              <a:rPr lang="ru-RU" sz="2000" dirty="0">
                <a:solidFill>
                  <a:schemeClr val="tx1">
                    <a:lumMod val="65000"/>
                  </a:schemeClr>
                </a:solidFill>
              </a:rPr>
              <a:t>також запити і звернення народних депутатів України та депутатів місцевих рад, кореспонденція Верховної Ради України, Адміністрації Президента України, Кабінету Міністрів </a:t>
            </a:r>
            <a:r>
              <a:rPr lang="ru-RU" sz="2000" dirty="0" smtClean="0">
                <a:solidFill>
                  <a:schemeClr val="tx1">
                    <a:lumMod val="65000"/>
                  </a:schemeClr>
                </a:solidFill>
              </a:rPr>
              <a:t>України, </a:t>
            </a:r>
            <a:r>
              <a:rPr lang="ru-RU" sz="2000" dirty="0">
                <a:solidFill>
                  <a:schemeClr val="tx1">
                    <a:lumMod val="65000"/>
                  </a:schemeClr>
                </a:solidFill>
              </a:rPr>
              <a:t>кореспонденція, що надходить від установ вищого рівня, рішення органів місцевого самоврядування, а також найважливіші документи, які містять інформацію з основних питань діяльності установи і потребують вирішення безпосередньо </a:t>
            </a:r>
            <a:r>
              <a:rPr lang="ru-RU" sz="2000" dirty="0" smtClean="0">
                <a:solidFill>
                  <a:schemeClr val="tx1">
                    <a:lumMod val="65000"/>
                  </a:schemeClr>
                </a:solidFill>
              </a:rPr>
              <a:t>керівником;</a:t>
            </a:r>
            <a:endParaRPr lang="ru-RU" sz="2000" dirty="0">
              <a:solidFill>
                <a:schemeClr val="tx1">
                  <a:lumMod val="65000"/>
                </a:schemeClr>
              </a:solidFill>
            </a:endParaRPr>
          </a:p>
          <a:p>
            <a:pPr marL="342900" indent="-342900" algn="just">
              <a:buFont typeface="Arial" pitchFamily="34" charset="0"/>
              <a:buChar char="•"/>
            </a:pPr>
            <a:r>
              <a:rPr lang="ru-RU" sz="2000" dirty="0" smtClean="0">
                <a:solidFill>
                  <a:schemeClr val="tx1">
                    <a:lumMod val="65000"/>
                  </a:schemeClr>
                </a:solidFill>
              </a:rPr>
              <a:t>інші </a:t>
            </a:r>
            <a:r>
              <a:rPr lang="ru-RU" sz="2000" dirty="0">
                <a:solidFill>
                  <a:schemeClr val="tx1">
                    <a:lumMod val="65000"/>
                  </a:schemeClr>
                </a:solidFill>
              </a:rPr>
              <a:t>документи передаються заступникам керівника або структурним підрозділам (виконавцям) відповідно до їх функціональних обов’язків.</a:t>
            </a:r>
          </a:p>
        </p:txBody>
      </p:sp>
      <p:sp>
        <p:nvSpPr>
          <p:cNvPr id="2" name="Заголовок 1"/>
          <p:cNvSpPr>
            <a:spLocks noGrp="1"/>
          </p:cNvSpPr>
          <p:nvPr>
            <p:ph type="ctrTitle"/>
          </p:nvPr>
        </p:nvSpPr>
        <p:spPr>
          <a:xfrm>
            <a:off x="539552" y="116632"/>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248053094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980728"/>
            <a:ext cx="8784976" cy="5832648"/>
          </a:xfrm>
        </p:spPr>
        <p:txBody>
          <a:bodyPr>
            <a:normAutofit/>
          </a:bodyPr>
          <a:lstStyle/>
          <a:p>
            <a:pPr algn="ctr"/>
            <a:r>
              <a:rPr lang="ru-RU" sz="2000" b="1" i="1" u="sng" dirty="0">
                <a:solidFill>
                  <a:schemeClr val="tx1">
                    <a:lumMod val="65000"/>
                  </a:schemeClr>
                </a:solidFill>
              </a:rPr>
              <a:t>Організація </a:t>
            </a:r>
            <a:r>
              <a:rPr lang="ru-RU" sz="2000" b="1" i="1" u="sng" dirty="0" smtClean="0">
                <a:solidFill>
                  <a:schemeClr val="tx1">
                    <a:lumMod val="65000"/>
                  </a:schemeClr>
                </a:solidFill>
              </a:rPr>
              <a:t>документообігу </a:t>
            </a:r>
            <a:r>
              <a:rPr lang="ru-RU" sz="2000" b="1" i="1" u="sng" dirty="0">
                <a:solidFill>
                  <a:schemeClr val="tx1">
                    <a:lumMod val="65000"/>
                  </a:schemeClr>
                </a:solidFill>
              </a:rPr>
              <a:t>та виконання </a:t>
            </a:r>
            <a:r>
              <a:rPr lang="ru-RU" sz="2000" b="1" i="1" u="sng" dirty="0" smtClean="0">
                <a:solidFill>
                  <a:schemeClr val="tx1">
                    <a:lumMod val="65000"/>
                  </a:schemeClr>
                </a:solidFill>
              </a:rPr>
              <a:t>документів</a:t>
            </a:r>
          </a:p>
          <a:p>
            <a:pPr marL="342900" indent="-342900" algn="just">
              <a:buFont typeface="Arial" pitchFamily="34" charset="0"/>
              <a:buChar char="•"/>
            </a:pPr>
            <a:r>
              <a:rPr lang="ru-RU" sz="2000" dirty="0" smtClean="0">
                <a:solidFill>
                  <a:schemeClr val="tx1">
                    <a:lumMod val="65000"/>
                  </a:schemeClr>
                </a:solidFill>
              </a:rPr>
              <a:t>зареєстровані </a:t>
            </a:r>
            <a:r>
              <a:rPr lang="ru-RU" sz="2000" dirty="0">
                <a:solidFill>
                  <a:schemeClr val="tx1">
                    <a:lumMod val="65000"/>
                  </a:schemeClr>
                </a:solidFill>
              </a:rPr>
              <a:t>документи передаються на розгляд керівництва установи в день їх надходження або наступного робочого дня у разі надходження документів у неробочий час. Телеграми, телефонограми та інші термінові документи передаються </a:t>
            </a:r>
            <a:r>
              <a:rPr lang="ru-RU" sz="2000" dirty="0" smtClean="0">
                <a:solidFill>
                  <a:schemeClr val="tx1">
                    <a:lumMod val="65000"/>
                  </a:schemeClr>
                </a:solidFill>
              </a:rPr>
              <a:t>негайно;</a:t>
            </a:r>
          </a:p>
          <a:p>
            <a:pPr marL="342900" indent="-342900" algn="just">
              <a:buFont typeface="Arial" pitchFamily="34" charset="0"/>
              <a:buChar char="•"/>
            </a:pPr>
            <a:r>
              <a:rPr lang="ru-RU" sz="2000" dirty="0" smtClean="0">
                <a:solidFill>
                  <a:schemeClr val="tx1">
                    <a:lumMod val="65000"/>
                  </a:schemeClr>
                </a:solidFill>
              </a:rPr>
              <a:t>строки </a:t>
            </a:r>
            <a:r>
              <a:rPr lang="ru-RU" sz="2000" dirty="0">
                <a:solidFill>
                  <a:schemeClr val="tx1">
                    <a:lumMod val="65000"/>
                  </a:schemeClr>
                </a:solidFill>
              </a:rPr>
              <a:t>виконання внутрішніх документів обчислюються в календарних днях, починаючи з дати підписання (реєстрації), а вхідних - з дати надходження (реєстрації</a:t>
            </a:r>
            <a:r>
              <a:rPr lang="ru-RU" sz="2000" dirty="0" smtClean="0">
                <a:solidFill>
                  <a:schemeClr val="tx1">
                    <a:lumMod val="65000"/>
                  </a:schemeClr>
                </a:solidFill>
              </a:rPr>
              <a:t>);</a:t>
            </a:r>
            <a:endParaRPr lang="ru-RU" sz="2000" dirty="0">
              <a:solidFill>
                <a:schemeClr val="tx1">
                  <a:lumMod val="65000"/>
                </a:schemeClr>
              </a:solidFill>
            </a:endParaRPr>
          </a:p>
          <a:p>
            <a:pPr marL="342900" indent="-342900" algn="just">
              <a:buFont typeface="Arial" pitchFamily="34" charset="0"/>
              <a:buChar char="•"/>
            </a:pPr>
            <a:r>
              <a:rPr lang="ru-RU" sz="2000" dirty="0" smtClean="0">
                <a:solidFill>
                  <a:schemeClr val="tx1">
                    <a:lumMod val="65000"/>
                  </a:schemeClr>
                </a:solidFill>
              </a:rPr>
              <a:t>якщо </a:t>
            </a:r>
            <a:r>
              <a:rPr lang="ru-RU" sz="2000" dirty="0">
                <a:solidFill>
                  <a:schemeClr val="tx1">
                    <a:lumMod val="65000"/>
                  </a:schemeClr>
                </a:solidFill>
              </a:rPr>
              <a:t>останній день строку виконання документа припадає на неробочий день, останнім днем строку виконання документа вважається перший робочий день після неробочого </a:t>
            </a:r>
            <a:r>
              <a:rPr lang="ru-RU" sz="2000" dirty="0" smtClean="0">
                <a:solidFill>
                  <a:schemeClr val="tx1">
                    <a:lumMod val="65000"/>
                  </a:schemeClr>
                </a:solidFill>
              </a:rPr>
              <a:t>дня;</a:t>
            </a:r>
            <a:endParaRPr lang="ru-RU" sz="2000" dirty="0">
              <a:solidFill>
                <a:schemeClr val="tx1">
                  <a:lumMod val="65000"/>
                </a:schemeClr>
              </a:solidFill>
            </a:endParaRPr>
          </a:p>
          <a:p>
            <a:pPr marL="342900" indent="-342900" algn="just">
              <a:buFont typeface="Arial" pitchFamily="34" charset="0"/>
              <a:buChar char="•"/>
            </a:pPr>
            <a:r>
              <a:rPr lang="ru-RU" sz="2000" dirty="0" smtClean="0">
                <a:solidFill>
                  <a:schemeClr val="tx1">
                    <a:lumMod val="65000"/>
                  </a:schemeClr>
                </a:solidFill>
              </a:rPr>
              <a:t>документ</a:t>
            </a:r>
            <a:r>
              <a:rPr lang="ru-RU" sz="2000" dirty="0">
                <a:solidFill>
                  <a:schemeClr val="tx1">
                    <a:lumMod val="65000"/>
                  </a:schemeClr>
                </a:solidFill>
              </a:rPr>
              <a:t>, в якому не зазначено строк виконання, повинен бути виконаний не пізніше ніж за 30 календарних днів з моменту його реєстрації в установі, до якої надійшов </a:t>
            </a:r>
            <a:r>
              <a:rPr lang="ru-RU" sz="2000" dirty="0" smtClean="0">
                <a:solidFill>
                  <a:schemeClr val="tx1">
                    <a:lumMod val="65000"/>
                  </a:schemeClr>
                </a:solidFill>
              </a:rPr>
              <a:t>документ;</a:t>
            </a:r>
            <a:endParaRPr lang="ru-RU" sz="2000" dirty="0">
              <a:solidFill>
                <a:schemeClr val="tx1">
                  <a:lumMod val="65000"/>
                </a:schemeClr>
              </a:solidFill>
            </a:endParaRPr>
          </a:p>
          <a:p>
            <a:pPr marL="342900" indent="-342900" algn="just">
              <a:buFont typeface="Arial" pitchFamily="34" charset="0"/>
              <a:buChar char="•"/>
            </a:pPr>
            <a:r>
              <a:rPr lang="ru-RU" sz="2000" dirty="0" smtClean="0">
                <a:solidFill>
                  <a:schemeClr val="tx1">
                    <a:lumMod val="65000"/>
                  </a:schemeClr>
                </a:solidFill>
              </a:rPr>
              <a:t>завдання</a:t>
            </a:r>
            <a:r>
              <a:rPr lang="ru-RU" sz="2000" dirty="0">
                <a:solidFill>
                  <a:schemeClr val="tx1">
                    <a:lumMod val="65000"/>
                  </a:schemeClr>
                </a:solidFill>
              </a:rPr>
              <a:t>, визначене у службовому документі, виконується у встановлений строк. </a:t>
            </a:r>
          </a:p>
        </p:txBody>
      </p:sp>
      <p:sp>
        <p:nvSpPr>
          <p:cNvPr id="2" name="Заголовок 1"/>
          <p:cNvSpPr>
            <a:spLocks noGrp="1"/>
          </p:cNvSpPr>
          <p:nvPr>
            <p:ph type="ctrTitle"/>
          </p:nvPr>
        </p:nvSpPr>
        <p:spPr>
          <a:xfrm>
            <a:off x="539552" y="116632"/>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318671619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4295668" cy="1296143"/>
          </a:xfrm>
          <a:solidFill>
            <a:schemeClr val="accent6">
              <a:lumMod val="40000"/>
              <a:lumOff val="60000"/>
            </a:schemeClr>
          </a:solidFill>
        </p:spPr>
        <p:txBody>
          <a:bodyPr/>
          <a:lstStyle/>
          <a:p>
            <a:pPr algn="ctr"/>
            <a:r>
              <a:rPr lang="uk-UA" dirty="0" smtClean="0"/>
              <a:t>ПРАКТИКА ДІЛОВОДСТВА КЕРІВНИКА</a:t>
            </a:r>
            <a:endParaRPr lang="uk-UA" dirty="0"/>
          </a:p>
        </p:txBody>
      </p:sp>
      <p:sp>
        <p:nvSpPr>
          <p:cNvPr id="3" name="Объект 2"/>
          <p:cNvSpPr>
            <a:spLocks noGrp="1"/>
          </p:cNvSpPr>
          <p:nvPr>
            <p:ph idx="1"/>
          </p:nvPr>
        </p:nvSpPr>
        <p:spPr>
          <a:xfrm>
            <a:off x="4593515" y="188640"/>
            <a:ext cx="4370973" cy="6768752"/>
          </a:xfrm>
        </p:spPr>
        <p:txBody>
          <a:bodyPr>
            <a:normAutofit fontScale="77500" lnSpcReduction="20000"/>
          </a:bodyPr>
          <a:lstStyle/>
          <a:p>
            <a:pPr>
              <a:buFont typeface="Wingdings" pitchFamily="2" charset="2"/>
              <a:buChar char="§"/>
            </a:pPr>
            <a:endParaRPr lang="ru-RU" dirty="0" smtClean="0"/>
          </a:p>
          <a:p>
            <a:pPr>
              <a:buFont typeface="Wingdings" pitchFamily="2" charset="2"/>
              <a:buChar char="§"/>
            </a:pPr>
            <a:r>
              <a:rPr lang="ru-RU" dirty="0" smtClean="0"/>
              <a:t>вміщувати </a:t>
            </a:r>
            <a:r>
              <a:rPr lang="ru-RU" dirty="0"/>
              <a:t>у справи лише оригінали або у разі їх відсутності засвідчені в установленому порядку копії документів</a:t>
            </a:r>
            <a:r>
              <a:rPr lang="ru-RU" dirty="0" smtClean="0"/>
              <a:t>;</a:t>
            </a:r>
          </a:p>
          <a:p>
            <a:pPr>
              <a:buFont typeface="Wingdings" pitchFamily="2" charset="2"/>
              <a:buChar char="§"/>
            </a:pPr>
            <a:r>
              <a:rPr lang="ru-RU" dirty="0" smtClean="0"/>
              <a:t>не </a:t>
            </a:r>
            <a:r>
              <a:rPr lang="ru-RU" dirty="0"/>
              <a:t>допускати включення до справ чорнових, особистих документів, розмножених копій та документів, що підлягають поверненню</a:t>
            </a:r>
            <a:r>
              <a:rPr lang="ru-RU" dirty="0" smtClean="0"/>
              <a:t>;</a:t>
            </a:r>
          </a:p>
          <a:p>
            <a:pPr>
              <a:buFont typeface="Wingdings" pitchFamily="2" charset="2"/>
              <a:buChar char="§"/>
            </a:pPr>
            <a:r>
              <a:rPr lang="ru-RU" dirty="0"/>
              <a:t>г</a:t>
            </a:r>
            <a:r>
              <a:rPr lang="ru-RU" dirty="0" smtClean="0"/>
              <a:t>рупувати документи в </a:t>
            </a:r>
            <a:r>
              <a:rPr lang="ru-RU" dirty="0"/>
              <a:t>хронологічному </a:t>
            </a:r>
            <a:r>
              <a:rPr lang="ru-RU" dirty="0" smtClean="0"/>
              <a:t>порядку;</a:t>
            </a:r>
          </a:p>
          <a:p>
            <a:pPr>
              <a:buFont typeface="Wingdings" pitchFamily="2" charset="2"/>
              <a:buChar char="§"/>
            </a:pPr>
            <a:r>
              <a:rPr lang="ru-RU" dirty="0" smtClean="0"/>
              <a:t>для </a:t>
            </a:r>
            <a:r>
              <a:rPr lang="ru-RU" dirty="0"/>
              <a:t>зберігання справ у діловодстві </a:t>
            </a:r>
            <a:r>
              <a:rPr lang="ru-RU" dirty="0" smtClean="0"/>
              <a:t>використовувати </a:t>
            </a:r>
            <a:r>
              <a:rPr lang="ru-RU" dirty="0"/>
              <a:t>картонні теки із клапанами або зав’язками, картонні або пластмасові </a:t>
            </a:r>
            <a:r>
              <a:rPr lang="ru-RU" dirty="0" smtClean="0"/>
              <a:t>швидкозшивачі: у </a:t>
            </a:r>
            <a:r>
              <a:rPr lang="ru-RU" dirty="0"/>
              <a:t>робочих кімнатах справи повинні зберігатись у вертикальному положенні в шафах, що </a:t>
            </a:r>
            <a:r>
              <a:rPr lang="ru-RU" dirty="0" smtClean="0"/>
              <a:t>закриваються;</a:t>
            </a:r>
          </a:p>
          <a:p>
            <a:pPr>
              <a:buFont typeface="Wingdings" pitchFamily="2" charset="2"/>
              <a:buChar char="§"/>
            </a:pPr>
            <a:r>
              <a:rPr lang="ru-RU" dirty="0"/>
              <a:t>до особової справи обов’язково складається внутрішній опис, який розміщується на початку справи</a:t>
            </a:r>
            <a:r>
              <a:rPr lang="ru-RU" dirty="0" smtClean="0"/>
              <a:t>;</a:t>
            </a:r>
          </a:p>
          <a:p>
            <a:pPr>
              <a:buFont typeface="Wingdings" pitchFamily="2" charset="2"/>
              <a:buChar char="§"/>
            </a:pPr>
            <a:r>
              <a:rPr lang="ru-RU" dirty="0" smtClean="0"/>
              <a:t>накази </a:t>
            </a:r>
            <a:r>
              <a:rPr lang="ru-RU" dirty="0"/>
              <a:t>з кадрових питань (особового складу) групуються відповідно до їх видів та строків </a:t>
            </a:r>
            <a:r>
              <a:rPr lang="ru-RU" dirty="0" smtClean="0"/>
              <a:t>зберігання</a:t>
            </a:r>
            <a:r>
              <a:rPr lang="ru-RU" dirty="0"/>
              <a:t>;</a:t>
            </a:r>
          </a:p>
          <a:p>
            <a:pPr marL="45720" indent="0">
              <a:buNone/>
            </a:pPr>
            <a:endParaRPr lang="ru-RU" dirty="0" smtClean="0"/>
          </a:p>
          <a:p>
            <a:pPr>
              <a:buFont typeface="Wingdings" pitchFamily="2" charset="2"/>
              <a:buChar char="§"/>
            </a:pPr>
            <a:endParaRPr lang="ru-RU" dirty="0"/>
          </a:p>
        </p:txBody>
      </p:sp>
      <p:sp>
        <p:nvSpPr>
          <p:cNvPr id="4" name="Текст 3"/>
          <p:cNvSpPr>
            <a:spLocks noGrp="1"/>
          </p:cNvSpPr>
          <p:nvPr>
            <p:ph type="body" sz="half" idx="2"/>
          </p:nvPr>
        </p:nvSpPr>
        <p:spPr>
          <a:xfrm>
            <a:off x="179512" y="2636912"/>
            <a:ext cx="4284913" cy="4032448"/>
          </a:xfrm>
        </p:spPr>
        <p:txBody>
          <a:bodyPr>
            <a:normAutofit/>
          </a:bodyPr>
          <a:lstStyle/>
          <a:p>
            <a:pPr marL="285750" indent="-285750" algn="just">
              <a:buFont typeface="Wingdings" pitchFamily="2" charset="2"/>
              <a:buChar char="§"/>
            </a:pPr>
            <a:endParaRPr lang="uk-UA" sz="1800" dirty="0"/>
          </a:p>
          <a:p>
            <a:r>
              <a:rPr lang="uk-UA" sz="3200" dirty="0" smtClean="0"/>
              <a:t>КАДРОВА ДОКУМЕНТАЦІЯ: загальні вимоги</a:t>
            </a:r>
            <a:endParaRPr lang="uk-UA" sz="3200" dirty="0"/>
          </a:p>
        </p:txBody>
      </p:sp>
    </p:spTree>
    <p:extLst>
      <p:ext uri="{BB962C8B-B14F-4D97-AF65-F5344CB8AC3E}">
        <p14:creationId xmlns:p14="http://schemas.microsoft.com/office/powerpoint/2010/main" val="1791491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3744416" cy="1296143"/>
          </a:xfrm>
          <a:solidFill>
            <a:schemeClr val="accent6">
              <a:lumMod val="40000"/>
              <a:lumOff val="60000"/>
            </a:schemeClr>
          </a:solidFill>
        </p:spPr>
        <p:txBody>
          <a:bodyPr/>
          <a:lstStyle/>
          <a:p>
            <a:pPr algn="ctr"/>
            <a:r>
              <a:rPr lang="uk-UA" dirty="0" smtClean="0"/>
              <a:t>ПРАКТИКА ДІЛОВОДСТВА КЕРІВНИКА</a:t>
            </a:r>
            <a:endParaRPr lang="uk-UA" dirty="0"/>
          </a:p>
        </p:txBody>
      </p:sp>
      <p:sp>
        <p:nvSpPr>
          <p:cNvPr id="3" name="Объект 2"/>
          <p:cNvSpPr>
            <a:spLocks noGrp="1"/>
          </p:cNvSpPr>
          <p:nvPr>
            <p:ph idx="1"/>
          </p:nvPr>
        </p:nvSpPr>
        <p:spPr>
          <a:xfrm>
            <a:off x="4211960" y="188640"/>
            <a:ext cx="4752529" cy="6768752"/>
          </a:xfrm>
        </p:spPr>
        <p:txBody>
          <a:bodyPr>
            <a:normAutofit fontScale="92500" lnSpcReduction="10000"/>
          </a:bodyPr>
          <a:lstStyle/>
          <a:p>
            <a:pPr>
              <a:buFont typeface="Wingdings" pitchFamily="2" charset="2"/>
              <a:buChar char="Ø"/>
            </a:pPr>
            <a:r>
              <a:rPr lang="ru-RU" dirty="0" smtClean="0"/>
              <a:t> відомості </a:t>
            </a:r>
            <a:r>
              <a:rPr lang="ru-RU" dirty="0"/>
              <a:t>про стягнення, заохочення, виконання обов’язків тимчасово відсутнього працівника, заміщення вакантної посади вносяться до доповнення до особового листка з обліку </a:t>
            </a:r>
            <a:r>
              <a:rPr lang="ru-RU" dirty="0" smtClean="0"/>
              <a:t>кадрів;</a:t>
            </a:r>
            <a:endParaRPr lang="ru-RU" dirty="0"/>
          </a:p>
          <a:p>
            <a:pPr>
              <a:buFont typeface="Wingdings" pitchFamily="2" charset="2"/>
              <a:buChar char="Ø"/>
            </a:pPr>
            <a:r>
              <a:rPr lang="ru-RU" dirty="0" smtClean="0"/>
              <a:t> особові </a:t>
            </a:r>
            <a:r>
              <a:rPr lang="ru-RU" dirty="0"/>
              <a:t>справи керівного складу та працівників </a:t>
            </a:r>
            <a:r>
              <a:rPr lang="ru-RU" dirty="0" smtClean="0"/>
              <a:t>зберігаються </a:t>
            </a:r>
            <a:r>
              <a:rPr lang="ru-RU" dirty="0"/>
              <a:t>за основним місцем </a:t>
            </a:r>
            <a:r>
              <a:rPr lang="ru-RU" dirty="0" smtClean="0"/>
              <a:t>роботи;</a:t>
            </a:r>
          </a:p>
          <a:p>
            <a:pPr>
              <a:buFont typeface="Wingdings" pitchFamily="2" charset="2"/>
              <a:buChar char="Ø"/>
            </a:pPr>
            <a:r>
              <a:rPr lang="ru-RU" dirty="0" smtClean="0"/>
              <a:t> справи </a:t>
            </a:r>
            <a:r>
              <a:rPr lang="ru-RU" dirty="0"/>
              <a:t>постійного та тривалого (понад 10 років) зберігання, з кадрових питань (особового складу) через два роки після завершення їх ведення в діловодстві передаються до архіву </a:t>
            </a:r>
            <a:r>
              <a:rPr lang="ru-RU" dirty="0" smtClean="0"/>
              <a:t>в </a:t>
            </a:r>
            <a:r>
              <a:rPr lang="ru-RU" dirty="0"/>
              <a:t>упорядкованому стані для подальшого зберігання та </a:t>
            </a:r>
            <a:r>
              <a:rPr lang="ru-RU" dirty="0" smtClean="0"/>
              <a:t>користування;</a:t>
            </a:r>
          </a:p>
          <a:p>
            <a:pPr>
              <a:buFont typeface="Wingdings" pitchFamily="2" charset="2"/>
              <a:buChar char="Ø"/>
            </a:pPr>
            <a:r>
              <a:rPr lang="ru-RU" dirty="0" smtClean="0"/>
              <a:t> граничні </a:t>
            </a:r>
            <a:r>
              <a:rPr lang="ru-RU" dirty="0"/>
              <a:t>строки тимчасового зберігання документів в архіві </a:t>
            </a:r>
            <a:r>
              <a:rPr lang="ru-RU" dirty="0" smtClean="0"/>
              <a:t>установи для документів </a:t>
            </a:r>
            <a:r>
              <a:rPr lang="ru-RU" dirty="0"/>
              <a:t>з кадрових питань (особового </a:t>
            </a:r>
            <a:r>
              <a:rPr lang="ru-RU" dirty="0" smtClean="0"/>
              <a:t>складу) - </a:t>
            </a:r>
            <a:r>
              <a:rPr lang="ru-RU" dirty="0"/>
              <a:t>75 </a:t>
            </a:r>
            <a:r>
              <a:rPr lang="ru-RU" dirty="0" smtClean="0"/>
              <a:t>років</a:t>
            </a:r>
            <a:endParaRPr lang="ru-RU" dirty="0"/>
          </a:p>
        </p:txBody>
      </p:sp>
      <p:sp>
        <p:nvSpPr>
          <p:cNvPr id="4" name="Текст 3"/>
          <p:cNvSpPr>
            <a:spLocks noGrp="1"/>
          </p:cNvSpPr>
          <p:nvPr>
            <p:ph type="body" sz="half" idx="2"/>
          </p:nvPr>
        </p:nvSpPr>
        <p:spPr>
          <a:xfrm>
            <a:off x="179513" y="2636912"/>
            <a:ext cx="3528391" cy="4032448"/>
          </a:xfrm>
        </p:spPr>
        <p:txBody>
          <a:bodyPr>
            <a:normAutofit/>
          </a:bodyPr>
          <a:lstStyle/>
          <a:p>
            <a:pPr marL="285750" indent="-285750" algn="just">
              <a:buFont typeface="Wingdings" pitchFamily="2" charset="2"/>
              <a:buChar char="§"/>
            </a:pPr>
            <a:endParaRPr lang="uk-UA" sz="1800" dirty="0"/>
          </a:p>
          <a:p>
            <a:r>
              <a:rPr lang="uk-UA" sz="3200" dirty="0" smtClean="0"/>
              <a:t>КАДРОВА ДОКУМЕНТАЦІЯ:</a:t>
            </a:r>
          </a:p>
          <a:p>
            <a:r>
              <a:rPr lang="uk-UA" sz="3200" dirty="0"/>
              <a:t>з</a:t>
            </a:r>
            <a:r>
              <a:rPr lang="uk-UA" sz="3200" dirty="0" smtClean="0"/>
              <a:t>агальні вимоги</a:t>
            </a:r>
            <a:endParaRPr lang="uk-UA" sz="3200" dirty="0"/>
          </a:p>
        </p:txBody>
      </p:sp>
    </p:spTree>
    <p:extLst>
      <p:ext uri="{BB962C8B-B14F-4D97-AF65-F5344CB8AC3E}">
        <p14:creationId xmlns:p14="http://schemas.microsoft.com/office/powerpoint/2010/main" val="13256573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1296143"/>
          </a:xfrm>
          <a:solidFill>
            <a:schemeClr val="accent6">
              <a:lumMod val="40000"/>
              <a:lumOff val="60000"/>
            </a:schemeClr>
          </a:solidFill>
        </p:spPr>
        <p:txBody>
          <a:bodyPr/>
          <a:lstStyle/>
          <a:p>
            <a:pPr algn="ctr"/>
            <a:r>
              <a:rPr lang="uk-UA" dirty="0" smtClean="0"/>
              <a:t>ПРАКТИКА ДІЛОВОДСТВА КЕРІВНИКА</a:t>
            </a:r>
            <a:endParaRPr lang="uk-UA" dirty="0"/>
          </a:p>
        </p:txBody>
      </p:sp>
      <p:sp>
        <p:nvSpPr>
          <p:cNvPr id="3" name="Объект 2"/>
          <p:cNvSpPr>
            <a:spLocks noGrp="1"/>
          </p:cNvSpPr>
          <p:nvPr>
            <p:ph idx="1"/>
          </p:nvPr>
        </p:nvSpPr>
        <p:spPr>
          <a:xfrm>
            <a:off x="3563888" y="188640"/>
            <a:ext cx="5400601" cy="6768752"/>
          </a:xfrm>
        </p:spPr>
        <p:txBody>
          <a:bodyPr>
            <a:normAutofit fontScale="62500" lnSpcReduction="20000"/>
          </a:bodyPr>
          <a:lstStyle/>
          <a:p>
            <a:pPr marL="45720" indent="0">
              <a:buNone/>
            </a:pPr>
            <a:r>
              <a:rPr lang="ru-RU" i="1" u="sng" dirty="0" smtClean="0"/>
              <a:t>В особових справах</a:t>
            </a:r>
            <a:r>
              <a:rPr lang="ru-RU" dirty="0" smtClean="0"/>
              <a:t> </a:t>
            </a:r>
            <a:r>
              <a:rPr lang="ru-RU" dirty="0"/>
              <a:t>документи групуються в </a:t>
            </a:r>
            <a:r>
              <a:rPr lang="ru-RU" i="1" u="sng" dirty="0"/>
              <a:t>хронологічному порядку в міру їх надходження </a:t>
            </a:r>
            <a:r>
              <a:rPr lang="ru-RU" dirty="0"/>
              <a:t>(поповнення</a:t>
            </a:r>
            <a:r>
              <a:rPr lang="ru-RU" dirty="0" smtClean="0"/>
              <a:t>):</a:t>
            </a:r>
          </a:p>
          <a:p>
            <a:pPr>
              <a:buFont typeface="Arial" pitchFamily="34" charset="0"/>
              <a:buChar char="•"/>
            </a:pPr>
            <a:r>
              <a:rPr lang="ru-RU" dirty="0" smtClean="0"/>
              <a:t>заява </a:t>
            </a:r>
            <a:r>
              <a:rPr lang="ru-RU" dirty="0"/>
              <a:t>про прийняття на </a:t>
            </a:r>
            <a:r>
              <a:rPr lang="ru-RU" dirty="0" smtClean="0"/>
              <a:t>роботу;</a:t>
            </a:r>
          </a:p>
          <a:p>
            <a:pPr>
              <a:buFont typeface="Arial" pitchFamily="34" charset="0"/>
              <a:buChar char="•"/>
            </a:pPr>
            <a:r>
              <a:rPr lang="ru-RU" dirty="0" smtClean="0"/>
              <a:t>письмовий </a:t>
            </a:r>
            <a:r>
              <a:rPr lang="ru-RU" dirty="0"/>
              <a:t>трудовий договір (контракт</a:t>
            </a:r>
            <a:r>
              <a:rPr lang="ru-RU" dirty="0" smtClean="0"/>
              <a:t>);</a:t>
            </a:r>
          </a:p>
          <a:p>
            <a:pPr>
              <a:buFont typeface="Arial" pitchFamily="34" charset="0"/>
              <a:buChar char="•"/>
            </a:pPr>
            <a:r>
              <a:rPr lang="ru-RU" dirty="0" smtClean="0"/>
              <a:t>копії </a:t>
            </a:r>
            <a:r>
              <a:rPr lang="ru-RU" dirty="0"/>
              <a:t>або витяги з розпорядчих документів (наказів, розпоряджень) про прийняття на </a:t>
            </a:r>
            <a:r>
              <a:rPr lang="ru-RU" dirty="0" smtClean="0"/>
              <a:t>роботу;</a:t>
            </a:r>
          </a:p>
          <a:p>
            <a:pPr>
              <a:buFont typeface="Arial" pitchFamily="34" charset="0"/>
              <a:buChar char="•"/>
            </a:pPr>
            <a:r>
              <a:rPr lang="ru-RU" dirty="0" smtClean="0"/>
              <a:t>особовий </a:t>
            </a:r>
            <a:r>
              <a:rPr lang="ru-RU" dirty="0"/>
              <a:t>листок з обліку </a:t>
            </a:r>
            <a:r>
              <a:rPr lang="ru-RU" dirty="0" smtClean="0"/>
              <a:t>кадрів;</a:t>
            </a:r>
          </a:p>
          <a:p>
            <a:pPr>
              <a:buFont typeface="Arial" pitchFamily="34" charset="0"/>
              <a:buChar char="•"/>
            </a:pPr>
            <a:r>
              <a:rPr lang="ru-RU" dirty="0" smtClean="0"/>
              <a:t>доповнення </a:t>
            </a:r>
            <a:r>
              <a:rPr lang="ru-RU" dirty="0"/>
              <a:t>до особового листка з обліку </a:t>
            </a:r>
            <a:r>
              <a:rPr lang="ru-RU" dirty="0" smtClean="0"/>
              <a:t>кадрів;</a:t>
            </a:r>
          </a:p>
          <a:p>
            <a:pPr>
              <a:buFont typeface="Arial" pitchFamily="34" charset="0"/>
              <a:buChar char="•"/>
            </a:pPr>
            <a:r>
              <a:rPr lang="ru-RU" dirty="0" smtClean="0"/>
              <a:t>автобіографія;</a:t>
            </a:r>
          </a:p>
          <a:p>
            <a:pPr>
              <a:buFont typeface="Arial" pitchFamily="34" charset="0"/>
              <a:buChar char="•"/>
            </a:pPr>
            <a:r>
              <a:rPr lang="ru-RU" dirty="0" smtClean="0"/>
              <a:t>копія </a:t>
            </a:r>
            <a:r>
              <a:rPr lang="ru-RU" dirty="0"/>
              <a:t>паспорта, копія облікової картки платника </a:t>
            </a:r>
            <a:r>
              <a:rPr lang="ru-RU" dirty="0" smtClean="0"/>
              <a:t>податків;</a:t>
            </a:r>
          </a:p>
          <a:p>
            <a:pPr>
              <a:buFont typeface="Arial" pitchFamily="34" charset="0"/>
              <a:buChar char="•"/>
            </a:pPr>
            <a:r>
              <a:rPr lang="ru-RU" dirty="0" smtClean="0"/>
              <a:t>копія </a:t>
            </a:r>
            <a:r>
              <a:rPr lang="ru-RU" dirty="0"/>
              <a:t>військового квитка (у разі наявності</a:t>
            </a:r>
            <a:r>
              <a:rPr lang="ru-RU" dirty="0" smtClean="0"/>
              <a:t>);</a:t>
            </a:r>
          </a:p>
          <a:p>
            <a:pPr>
              <a:buFont typeface="Arial" pitchFamily="34" charset="0"/>
              <a:buChar char="•"/>
            </a:pPr>
            <a:r>
              <a:rPr lang="ru-RU" dirty="0" smtClean="0"/>
              <a:t>копії </a:t>
            </a:r>
            <a:r>
              <a:rPr lang="ru-RU" dirty="0"/>
              <a:t>документів про освіту, науковий ступінь, вчене </a:t>
            </a:r>
            <a:r>
              <a:rPr lang="ru-RU" dirty="0" smtClean="0"/>
              <a:t>звання;</a:t>
            </a:r>
          </a:p>
          <a:p>
            <a:pPr>
              <a:buFont typeface="Arial" pitchFamily="34" charset="0"/>
              <a:buChar char="•"/>
            </a:pPr>
            <a:r>
              <a:rPr lang="ru-RU" dirty="0" smtClean="0"/>
              <a:t>заяви </a:t>
            </a:r>
            <a:r>
              <a:rPr lang="ru-RU" dirty="0"/>
              <a:t>про переведення на іншу роботу (посаду), сумісництво, зміну біографічних </a:t>
            </a:r>
            <a:r>
              <a:rPr lang="ru-RU" dirty="0" smtClean="0"/>
              <a:t>даних</a:t>
            </a:r>
            <a:r>
              <a:rPr lang="ru-RU" dirty="0"/>
              <a:t>;</a:t>
            </a:r>
            <a:endParaRPr lang="ru-RU" dirty="0" smtClean="0"/>
          </a:p>
          <a:p>
            <a:pPr>
              <a:buFont typeface="Arial" pitchFamily="34" charset="0"/>
              <a:buChar char="•"/>
            </a:pPr>
            <a:r>
              <a:rPr lang="ru-RU" dirty="0" smtClean="0"/>
              <a:t>копії </a:t>
            </a:r>
            <a:r>
              <a:rPr lang="ru-RU" dirty="0"/>
              <a:t>або витяги з розпорядчих документів (наказів, розпоряджень) про переведення на іншу роботу (посаду), </a:t>
            </a:r>
            <a:r>
              <a:rPr lang="ru-RU" dirty="0" smtClean="0"/>
              <a:t>сумісництво;</a:t>
            </a:r>
          </a:p>
          <a:p>
            <a:pPr>
              <a:buFont typeface="Arial" pitchFamily="34" charset="0"/>
              <a:buChar char="•"/>
            </a:pPr>
            <a:r>
              <a:rPr lang="ru-RU" dirty="0" smtClean="0"/>
              <a:t>копії </a:t>
            </a:r>
            <a:r>
              <a:rPr lang="ru-RU" dirty="0"/>
              <a:t>документів, що є підставами для надання пільг (за наявності</a:t>
            </a:r>
            <a:r>
              <a:rPr lang="ru-RU" dirty="0" smtClean="0"/>
              <a:t>);</a:t>
            </a:r>
          </a:p>
          <a:p>
            <a:pPr>
              <a:buFont typeface="Arial" pitchFamily="34" charset="0"/>
              <a:buChar char="•"/>
            </a:pPr>
            <a:r>
              <a:rPr lang="ru-RU" dirty="0" smtClean="0"/>
              <a:t>копії </a:t>
            </a:r>
            <a:r>
              <a:rPr lang="ru-RU" dirty="0"/>
              <a:t>документів про внесення змін до облікових документів у зв’язку зі зміною біографічних даних (прізвища, імені, по батькові</a:t>
            </a:r>
            <a:r>
              <a:rPr lang="ru-RU" dirty="0" smtClean="0"/>
              <a:t>);</a:t>
            </a:r>
          </a:p>
          <a:p>
            <a:pPr>
              <a:buFont typeface="Arial" pitchFamily="34" charset="0"/>
              <a:buChar char="•"/>
            </a:pPr>
            <a:r>
              <a:rPr lang="ru-RU" dirty="0"/>
              <a:t>х</a:t>
            </a:r>
            <a:r>
              <a:rPr lang="ru-RU" dirty="0" smtClean="0"/>
              <a:t>арактеристики;</a:t>
            </a:r>
          </a:p>
          <a:p>
            <a:pPr>
              <a:buFont typeface="Arial" pitchFamily="34" charset="0"/>
              <a:buChar char="•"/>
            </a:pPr>
            <a:r>
              <a:rPr lang="ru-RU" dirty="0" smtClean="0"/>
              <a:t>копії </a:t>
            </a:r>
            <a:r>
              <a:rPr lang="ru-RU" dirty="0"/>
              <a:t>документів про підвищення кваліфікації, стажування, заохочення (нагородження, преміювання), документи з </a:t>
            </a:r>
            <a:r>
              <a:rPr lang="ru-RU" dirty="0" smtClean="0"/>
              <a:t>атестації;</a:t>
            </a:r>
          </a:p>
          <a:p>
            <a:pPr>
              <a:buFont typeface="Arial" pitchFamily="34" charset="0"/>
              <a:buChar char="•"/>
            </a:pPr>
            <a:r>
              <a:rPr lang="ru-RU" dirty="0" smtClean="0"/>
              <a:t>заява </a:t>
            </a:r>
            <a:r>
              <a:rPr lang="ru-RU" dirty="0"/>
              <a:t>про звільнення з роботи, копії або витяги з розпорядчих документів (наказів, розпоряджень) про звільнення з </a:t>
            </a:r>
            <a:r>
              <a:rPr lang="ru-RU" dirty="0" smtClean="0"/>
              <a:t>роботи.</a:t>
            </a:r>
            <a:endParaRPr lang="ru-RU" dirty="0"/>
          </a:p>
        </p:txBody>
      </p:sp>
      <p:sp>
        <p:nvSpPr>
          <p:cNvPr id="4" name="Текст 3"/>
          <p:cNvSpPr>
            <a:spLocks noGrp="1"/>
          </p:cNvSpPr>
          <p:nvPr>
            <p:ph type="body" sz="half" idx="2"/>
          </p:nvPr>
        </p:nvSpPr>
        <p:spPr>
          <a:xfrm>
            <a:off x="107503" y="2636912"/>
            <a:ext cx="3456385" cy="4032448"/>
          </a:xfrm>
        </p:spPr>
        <p:txBody>
          <a:bodyPr>
            <a:normAutofit/>
          </a:bodyPr>
          <a:lstStyle/>
          <a:p>
            <a:pPr marL="285750" indent="-285750" algn="just">
              <a:buFont typeface="Wingdings" pitchFamily="2" charset="2"/>
              <a:buChar char="§"/>
            </a:pPr>
            <a:endParaRPr lang="uk-UA" sz="1800" dirty="0"/>
          </a:p>
          <a:p>
            <a:r>
              <a:rPr lang="uk-UA" sz="3200" dirty="0" smtClean="0"/>
              <a:t>КАДРОВА ДОКУМЕНТАЦІЯ:</a:t>
            </a:r>
          </a:p>
          <a:p>
            <a:r>
              <a:rPr lang="uk-UA" sz="3200" dirty="0" smtClean="0"/>
              <a:t>Особова справа працівника</a:t>
            </a:r>
            <a:endParaRPr lang="uk-UA" sz="3200" dirty="0"/>
          </a:p>
        </p:txBody>
      </p:sp>
    </p:spTree>
    <p:extLst>
      <p:ext uri="{BB962C8B-B14F-4D97-AF65-F5344CB8AC3E}">
        <p14:creationId xmlns:p14="http://schemas.microsoft.com/office/powerpoint/2010/main" val="2930574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1296143"/>
          </a:xfrm>
          <a:solidFill>
            <a:schemeClr val="accent6">
              <a:lumMod val="40000"/>
              <a:lumOff val="60000"/>
            </a:schemeClr>
          </a:solidFill>
        </p:spPr>
        <p:txBody>
          <a:bodyPr/>
          <a:lstStyle/>
          <a:p>
            <a:pPr algn="ctr"/>
            <a:r>
              <a:rPr lang="uk-UA" dirty="0" smtClean="0"/>
              <a:t>ПРАКТИКА ДІЛОВОДСТВА КЕРІВНИКА</a:t>
            </a:r>
            <a:endParaRPr lang="uk-UA" dirty="0"/>
          </a:p>
        </p:txBody>
      </p:sp>
      <p:sp>
        <p:nvSpPr>
          <p:cNvPr id="3" name="Объект 2"/>
          <p:cNvSpPr>
            <a:spLocks noGrp="1"/>
          </p:cNvSpPr>
          <p:nvPr>
            <p:ph idx="1"/>
          </p:nvPr>
        </p:nvSpPr>
        <p:spPr>
          <a:xfrm>
            <a:off x="3563888" y="188640"/>
            <a:ext cx="5472608" cy="6768752"/>
          </a:xfrm>
        </p:spPr>
        <p:txBody>
          <a:bodyPr>
            <a:normAutofit fontScale="77500" lnSpcReduction="20000"/>
          </a:bodyPr>
          <a:lstStyle/>
          <a:p>
            <a:pPr>
              <a:buFont typeface="Wingdings" pitchFamily="2" charset="2"/>
              <a:buChar char="v"/>
            </a:pPr>
            <a:r>
              <a:rPr lang="ru-RU" dirty="0"/>
              <a:t>ш</a:t>
            </a:r>
            <a:r>
              <a:rPr lang="ru-RU" dirty="0" smtClean="0"/>
              <a:t>татний розпис (встановлює структуру, штат та посадові оклади працівників);</a:t>
            </a:r>
          </a:p>
          <a:p>
            <a:pPr>
              <a:buFont typeface="Wingdings" pitchFamily="2" charset="2"/>
              <a:buChar char="v"/>
            </a:pPr>
            <a:r>
              <a:rPr lang="ru-RU" dirty="0"/>
              <a:t>п</a:t>
            </a:r>
            <a:r>
              <a:rPr lang="ru-RU" dirty="0" smtClean="0"/>
              <a:t>равила внутрішнього трудового розпорядку (визначають організацію праці, графік роботи, порядок стягнення, порядок прийняття та звільнення, права та </a:t>
            </a:r>
            <a:r>
              <a:rPr lang="ru-RU" dirty="0" err="1" smtClean="0"/>
              <a:t>обов</a:t>
            </a:r>
            <a:r>
              <a:rPr lang="en-US" dirty="0" smtClean="0"/>
              <a:t>’</a:t>
            </a:r>
            <a:r>
              <a:rPr lang="uk-UA" dirty="0" err="1" smtClean="0"/>
              <a:t>язки</a:t>
            </a:r>
            <a:r>
              <a:rPr lang="ru-RU" dirty="0" smtClean="0"/>
              <a:t>);</a:t>
            </a:r>
          </a:p>
          <a:p>
            <a:pPr>
              <a:buFont typeface="Wingdings" pitchFamily="2" charset="2"/>
              <a:buChar char="v"/>
            </a:pPr>
            <a:r>
              <a:rPr lang="ru-RU" dirty="0"/>
              <a:t>т</a:t>
            </a:r>
            <a:r>
              <a:rPr lang="ru-RU" dirty="0" smtClean="0"/>
              <a:t>абель обліку робочого часу (поіменний список всіх працівників з відмітками про виктристання робочого часу);</a:t>
            </a:r>
          </a:p>
          <a:p>
            <a:pPr>
              <a:buFont typeface="Wingdings" pitchFamily="2" charset="2"/>
              <a:buChar char="v"/>
            </a:pPr>
            <a:r>
              <a:rPr lang="ru-RU" dirty="0"/>
              <a:t>н</a:t>
            </a:r>
            <a:r>
              <a:rPr lang="ru-RU" dirty="0" smtClean="0"/>
              <a:t>акази з кадрових питань (по особовому складу);</a:t>
            </a:r>
          </a:p>
          <a:p>
            <a:pPr>
              <a:buFont typeface="Wingdings" pitchFamily="2" charset="2"/>
              <a:buChar char="v"/>
            </a:pPr>
            <a:r>
              <a:rPr lang="ru-RU" dirty="0"/>
              <a:t>к</a:t>
            </a:r>
            <a:r>
              <a:rPr lang="ru-RU" dirty="0" smtClean="0"/>
              <a:t>нига наказів (журнал обліку наказів);</a:t>
            </a:r>
          </a:p>
          <a:p>
            <a:pPr>
              <a:buFont typeface="Wingdings" pitchFamily="2" charset="2"/>
              <a:buChar char="v"/>
            </a:pPr>
            <a:r>
              <a:rPr lang="ru-RU" dirty="0"/>
              <a:t>о</a:t>
            </a:r>
            <a:r>
              <a:rPr lang="ru-RU" dirty="0" smtClean="0"/>
              <a:t>собові картки працівників за ф. П-2;</a:t>
            </a:r>
          </a:p>
          <a:p>
            <a:pPr>
              <a:buFont typeface="Wingdings" pitchFamily="2" charset="2"/>
              <a:buChar char="v"/>
            </a:pPr>
            <a:r>
              <a:rPr lang="ru-RU" dirty="0"/>
              <a:t>т</a:t>
            </a:r>
            <a:r>
              <a:rPr lang="ru-RU" dirty="0" smtClean="0"/>
              <a:t>рудові книжки працівників та Книга (журнал) обліку руху трудових книжок;</a:t>
            </a:r>
          </a:p>
          <a:p>
            <a:pPr>
              <a:buFont typeface="Wingdings" pitchFamily="2" charset="2"/>
              <a:buChar char="v"/>
            </a:pPr>
            <a:r>
              <a:rPr lang="ru-RU" dirty="0" smtClean="0"/>
              <a:t>графік відпусток;</a:t>
            </a:r>
          </a:p>
          <a:p>
            <a:pPr>
              <a:buFont typeface="Wingdings" pitchFamily="2" charset="2"/>
              <a:buChar char="v"/>
            </a:pPr>
            <a:r>
              <a:rPr lang="ru-RU" dirty="0" smtClean="0"/>
              <a:t>трудові угоди (контракти)</a:t>
            </a:r>
          </a:p>
          <a:p>
            <a:pPr>
              <a:buFont typeface="Wingdings" pitchFamily="2" charset="2"/>
              <a:buChar char="v"/>
            </a:pPr>
            <a:r>
              <a:rPr lang="ru-RU" dirty="0" smtClean="0"/>
              <a:t>колективний договір;</a:t>
            </a:r>
          </a:p>
          <a:p>
            <a:pPr>
              <a:buFont typeface="Wingdings" pitchFamily="2" charset="2"/>
              <a:buChar char="v"/>
            </a:pPr>
            <a:r>
              <a:rPr lang="ru-RU" dirty="0"/>
              <a:t>п</a:t>
            </a:r>
            <a:r>
              <a:rPr lang="ru-RU" dirty="0" smtClean="0"/>
              <a:t>осадові інструкції;</a:t>
            </a:r>
          </a:p>
          <a:p>
            <a:pPr>
              <a:buFont typeface="Wingdings" pitchFamily="2" charset="2"/>
              <a:buChar char="v"/>
            </a:pPr>
            <a:r>
              <a:rPr lang="ru-RU" dirty="0"/>
              <a:t>ж</a:t>
            </a:r>
            <a:r>
              <a:rPr lang="ru-RU" dirty="0" smtClean="0"/>
              <a:t>урнал ознайомлення працівників з локальними нормативними актами;</a:t>
            </a:r>
          </a:p>
          <a:p>
            <a:pPr>
              <a:buFont typeface="Wingdings" pitchFamily="2" charset="2"/>
              <a:buChar char="v"/>
            </a:pPr>
            <a:r>
              <a:rPr lang="ru-RU" dirty="0"/>
              <a:t>п</a:t>
            </a:r>
            <a:r>
              <a:rPr lang="ru-RU" dirty="0" smtClean="0"/>
              <a:t>оложення про охорону праці;</a:t>
            </a:r>
          </a:p>
          <a:p>
            <a:pPr>
              <a:buFont typeface="Wingdings" pitchFamily="2" charset="2"/>
              <a:buChar char="v"/>
            </a:pPr>
            <a:r>
              <a:rPr lang="ru-RU" dirty="0"/>
              <a:t>д</a:t>
            </a:r>
            <a:r>
              <a:rPr lang="ru-RU" dirty="0" smtClean="0"/>
              <a:t>озвіл на обробку персональних даних;</a:t>
            </a:r>
          </a:p>
          <a:p>
            <a:pPr>
              <a:buFont typeface="Wingdings" pitchFamily="2" charset="2"/>
              <a:buChar char="v"/>
            </a:pPr>
            <a:r>
              <a:rPr lang="ru-RU" dirty="0"/>
              <a:t>о</a:t>
            </a:r>
            <a:r>
              <a:rPr lang="ru-RU" dirty="0" smtClean="0"/>
              <a:t>собова справа працівника.</a:t>
            </a:r>
          </a:p>
          <a:p>
            <a:pPr>
              <a:buFont typeface="Wingdings" pitchFamily="2" charset="2"/>
              <a:buChar char="v"/>
            </a:pPr>
            <a:endParaRPr lang="ru-RU" dirty="0"/>
          </a:p>
        </p:txBody>
      </p:sp>
      <p:sp>
        <p:nvSpPr>
          <p:cNvPr id="4" name="Текст 3"/>
          <p:cNvSpPr>
            <a:spLocks noGrp="1"/>
          </p:cNvSpPr>
          <p:nvPr>
            <p:ph type="body" sz="half" idx="2"/>
          </p:nvPr>
        </p:nvSpPr>
        <p:spPr>
          <a:xfrm>
            <a:off x="107504" y="2060848"/>
            <a:ext cx="3456385" cy="4032448"/>
          </a:xfrm>
        </p:spPr>
        <p:txBody>
          <a:bodyPr>
            <a:normAutofit/>
          </a:bodyPr>
          <a:lstStyle/>
          <a:p>
            <a:pPr marL="285750" indent="-285750" algn="just">
              <a:buFont typeface="Wingdings" pitchFamily="2" charset="2"/>
              <a:buChar char="§"/>
            </a:pPr>
            <a:endParaRPr lang="uk-UA" sz="1800" dirty="0"/>
          </a:p>
          <a:p>
            <a:r>
              <a:rPr lang="uk-UA" sz="3200" dirty="0" smtClean="0"/>
              <a:t>КАДРОВА ДОКУМЕНТАЦІЯ:</a:t>
            </a:r>
          </a:p>
          <a:p>
            <a:r>
              <a:rPr lang="uk-UA" sz="3200" dirty="0" smtClean="0"/>
              <a:t>Чек-лист кадрових документів</a:t>
            </a:r>
            <a:endParaRPr lang="uk-UA" sz="3200" dirty="0"/>
          </a:p>
        </p:txBody>
      </p:sp>
    </p:spTree>
    <p:extLst>
      <p:ext uri="{BB962C8B-B14F-4D97-AF65-F5344CB8AC3E}">
        <p14:creationId xmlns:p14="http://schemas.microsoft.com/office/powerpoint/2010/main" val="36666434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1296143"/>
          </a:xfrm>
          <a:solidFill>
            <a:schemeClr val="accent6">
              <a:lumMod val="40000"/>
              <a:lumOff val="60000"/>
            </a:schemeClr>
          </a:solidFill>
        </p:spPr>
        <p:txBody>
          <a:bodyPr/>
          <a:lstStyle/>
          <a:p>
            <a:pPr algn="ctr"/>
            <a:r>
              <a:rPr lang="uk-UA" dirty="0" smtClean="0"/>
              <a:t>ПРАКТИКА ДІЛОВОДСТВА КЕРІВНИКА</a:t>
            </a:r>
            <a:endParaRPr lang="uk-UA" dirty="0"/>
          </a:p>
        </p:txBody>
      </p:sp>
      <p:sp>
        <p:nvSpPr>
          <p:cNvPr id="3" name="Объект 2"/>
          <p:cNvSpPr>
            <a:spLocks noGrp="1"/>
          </p:cNvSpPr>
          <p:nvPr>
            <p:ph idx="1"/>
          </p:nvPr>
        </p:nvSpPr>
        <p:spPr>
          <a:xfrm>
            <a:off x="3203848" y="188640"/>
            <a:ext cx="5832648" cy="6768752"/>
          </a:xfrm>
        </p:spPr>
        <p:txBody>
          <a:bodyPr>
            <a:noAutofit/>
          </a:bodyPr>
          <a:lstStyle/>
          <a:p>
            <a:pPr marL="45720" indent="0" algn="ctr">
              <a:buNone/>
            </a:pPr>
            <a:r>
              <a:rPr lang="ru-RU" sz="1400" dirty="0" smtClean="0"/>
              <a:t>НАЗВА НАВЧАЛЬНОГО ЗАКЛАДУ</a:t>
            </a:r>
          </a:p>
          <a:p>
            <a:pPr marL="45720" indent="0" algn="ctr">
              <a:buNone/>
            </a:pPr>
            <a:r>
              <a:rPr lang="ru-RU" sz="1400" dirty="0" smtClean="0"/>
              <a:t>НАКАЗ</a:t>
            </a:r>
            <a:endParaRPr lang="ru-RU" sz="1400" dirty="0"/>
          </a:p>
          <a:p>
            <a:pPr marL="45720" indent="0">
              <a:buNone/>
            </a:pPr>
            <a:r>
              <a:rPr lang="ru-RU" sz="1400" dirty="0" smtClean="0"/>
              <a:t>01.07.2022                                          м</a:t>
            </a:r>
            <a:r>
              <a:rPr lang="ru-RU" sz="1400" dirty="0"/>
              <a:t>. </a:t>
            </a:r>
            <a:r>
              <a:rPr lang="ru-RU" sz="1400" dirty="0" smtClean="0"/>
              <a:t>Дніпро                                         № </a:t>
            </a:r>
            <a:r>
              <a:rPr lang="ru-RU" sz="1400" dirty="0"/>
              <a:t>_____ /*/</a:t>
            </a:r>
          </a:p>
          <a:p>
            <a:pPr marL="45720" indent="0">
              <a:buNone/>
            </a:pPr>
            <a:endParaRPr lang="ru-RU" sz="1400" dirty="0" smtClean="0"/>
          </a:p>
          <a:p>
            <a:pPr marL="45720" indent="0">
              <a:buNone/>
            </a:pPr>
            <a:r>
              <a:rPr lang="ru-RU" sz="1400" dirty="0" smtClean="0"/>
              <a:t>Про </a:t>
            </a:r>
            <a:r>
              <a:rPr lang="ru-RU" sz="1400" dirty="0"/>
              <a:t>прийняття на роботу</a:t>
            </a:r>
          </a:p>
          <a:p>
            <a:pPr marL="45720" indent="0">
              <a:buNone/>
            </a:pPr>
            <a:r>
              <a:rPr lang="ru-RU" sz="1400" dirty="0" smtClean="0"/>
              <a:t>Андрія Шевченка</a:t>
            </a:r>
          </a:p>
          <a:p>
            <a:pPr marL="45720" indent="0">
              <a:buNone/>
            </a:pPr>
            <a:endParaRPr lang="ru-RU" sz="1400" dirty="0"/>
          </a:p>
          <a:p>
            <a:pPr marL="45720" indent="0" algn="just">
              <a:buNone/>
            </a:pPr>
            <a:r>
              <a:rPr lang="ru-RU" sz="1400" dirty="0"/>
              <a:t>ПРИЙНЯТИ </a:t>
            </a:r>
            <a:r>
              <a:rPr lang="ru-RU" sz="1400" dirty="0" smtClean="0"/>
              <a:t>ШЕВЧЕНКА Андрія Івановича на </a:t>
            </a:r>
            <a:r>
              <a:rPr lang="ru-RU" sz="1400" dirty="0"/>
              <a:t>роботу сторожем </a:t>
            </a:r>
            <a:r>
              <a:rPr lang="ru-RU" sz="1400" dirty="0" smtClean="0"/>
              <a:t>з 04 </a:t>
            </a:r>
            <a:r>
              <a:rPr lang="ru-RU" sz="1400" dirty="0"/>
              <a:t>лютого 2022 року з окладом відповідно до штатного розпису.</a:t>
            </a:r>
          </a:p>
          <a:p>
            <a:pPr marL="45720" indent="0">
              <a:buNone/>
            </a:pPr>
            <a:r>
              <a:rPr lang="ru-RU" sz="1400" dirty="0"/>
              <a:t>Встановити </a:t>
            </a:r>
            <a:r>
              <a:rPr lang="ru-RU" sz="1400" dirty="0" smtClean="0"/>
              <a:t>Шевченко А.І. ___ </a:t>
            </a:r>
            <a:r>
              <a:rPr lang="ru-RU" sz="1400" dirty="0"/>
              <a:t>тарифний розряд.</a:t>
            </a:r>
          </a:p>
          <a:p>
            <a:pPr marL="45720" indent="0" algn="just">
              <a:buNone/>
            </a:pPr>
            <a:r>
              <a:rPr lang="ru-RU" sz="1400" dirty="0"/>
              <a:t>Встановити Ш</a:t>
            </a:r>
            <a:r>
              <a:rPr lang="ru-RU" sz="1400" dirty="0" smtClean="0"/>
              <a:t>евченко А.І. додаткову </a:t>
            </a:r>
            <a:r>
              <a:rPr lang="ru-RU" sz="1400" dirty="0"/>
              <a:t>оплату у розмірі </a:t>
            </a:r>
            <a:r>
              <a:rPr lang="ru-RU" sz="1400" dirty="0" smtClean="0"/>
              <a:t>___ </a:t>
            </a:r>
            <a:r>
              <a:rPr lang="ru-RU" sz="1400" dirty="0"/>
              <a:t>відсотків </a:t>
            </a:r>
            <a:r>
              <a:rPr lang="ru-RU" sz="1400" dirty="0" smtClean="0"/>
              <a:t>годинної тарифної </a:t>
            </a:r>
            <a:r>
              <a:rPr lang="ru-RU" sz="1400" dirty="0"/>
              <a:t>ставки за кожну годину роботи в нічний час</a:t>
            </a:r>
            <a:r>
              <a:rPr lang="ru-RU" sz="1400" dirty="0" smtClean="0"/>
              <a:t>.</a:t>
            </a:r>
          </a:p>
          <a:p>
            <a:pPr marL="45720" indent="0" algn="just">
              <a:buNone/>
            </a:pPr>
            <a:endParaRPr lang="ru-RU" sz="1400" dirty="0"/>
          </a:p>
          <a:p>
            <a:pPr marL="45720" indent="0">
              <a:buNone/>
            </a:pPr>
            <a:r>
              <a:rPr lang="ru-RU" sz="1400" dirty="0"/>
              <a:t>Підстава: </a:t>
            </a:r>
            <a:r>
              <a:rPr lang="ru-RU" sz="1400" dirty="0" smtClean="0"/>
              <a:t>	</a:t>
            </a:r>
            <a:r>
              <a:rPr lang="ru-RU" sz="1200" dirty="0" smtClean="0"/>
              <a:t>заява </a:t>
            </a:r>
            <a:r>
              <a:rPr lang="ru-RU" sz="1200" dirty="0"/>
              <a:t>Андрія </a:t>
            </a:r>
            <a:r>
              <a:rPr lang="ru-RU" sz="1200" dirty="0" smtClean="0"/>
              <a:t>Шевченка від 01.07..2022</a:t>
            </a:r>
            <a:r>
              <a:rPr lang="ru-RU" sz="1200" dirty="0"/>
              <a:t>;</a:t>
            </a:r>
          </a:p>
          <a:p>
            <a:pPr marL="45720" indent="0">
              <a:buNone/>
            </a:pPr>
            <a:r>
              <a:rPr lang="ru-RU" sz="1200" dirty="0"/>
              <a:t>	</a:t>
            </a:r>
            <a:r>
              <a:rPr lang="ru-RU" sz="1200" dirty="0" smtClean="0"/>
              <a:t>наказ </a:t>
            </a:r>
            <a:r>
              <a:rPr lang="ru-RU" sz="1200" dirty="0"/>
              <a:t>Міністерства освіти і науки України від 26.09.2005 № 557;</a:t>
            </a:r>
          </a:p>
          <a:p>
            <a:pPr marL="45720" indent="0" algn="just">
              <a:buNone/>
            </a:pPr>
            <a:r>
              <a:rPr lang="ru-RU" sz="1200" dirty="0" smtClean="0"/>
              <a:t>	п.5.4 </a:t>
            </a:r>
            <a:r>
              <a:rPr lang="ru-RU" sz="1200" dirty="0"/>
              <a:t>Колективного договору між адміністрацією і </a:t>
            </a:r>
            <a:r>
              <a:rPr lang="ru-RU" sz="1200" dirty="0" smtClean="0"/>
              <a:t>трудовим </a:t>
            </a:r>
            <a:r>
              <a:rPr lang="ru-RU" sz="1200" dirty="0"/>
              <a:t> </a:t>
            </a:r>
            <a:r>
              <a:rPr lang="ru-RU" sz="1200" dirty="0" smtClean="0"/>
              <a:t>колективом</a:t>
            </a:r>
            <a:r>
              <a:rPr lang="ru-RU" sz="1200" dirty="0"/>
              <a:t>.</a:t>
            </a:r>
          </a:p>
          <a:p>
            <a:pPr marL="45720" indent="0">
              <a:buNone/>
            </a:pPr>
            <a:r>
              <a:rPr lang="ru-RU" sz="1400" dirty="0" smtClean="0"/>
              <a:t>Директор                                                           Марина КАРПЕНКО</a:t>
            </a:r>
            <a:endParaRPr lang="ru-RU" sz="1400" dirty="0"/>
          </a:p>
          <a:p>
            <a:pPr marL="45720" indent="0">
              <a:buNone/>
            </a:pPr>
            <a:r>
              <a:rPr lang="ru-RU" sz="1400" dirty="0" smtClean="0"/>
              <a:t>З </a:t>
            </a:r>
            <a:r>
              <a:rPr lang="ru-RU" sz="1400" dirty="0"/>
              <a:t>наказом ознайомлений</a:t>
            </a:r>
          </a:p>
          <a:p>
            <a:pPr marL="45720" indent="0">
              <a:buNone/>
            </a:pPr>
            <a:r>
              <a:rPr lang="ru-RU" sz="1400" dirty="0"/>
              <a:t>_________ Андрій </a:t>
            </a:r>
            <a:r>
              <a:rPr lang="ru-RU" sz="1400" dirty="0" smtClean="0"/>
              <a:t>Шевченко</a:t>
            </a:r>
            <a:endParaRPr lang="ru-RU" sz="1400" dirty="0"/>
          </a:p>
          <a:p>
            <a:pPr marL="45720" indent="0">
              <a:buNone/>
            </a:pPr>
            <a:r>
              <a:rPr lang="ru-RU" sz="1000" dirty="0"/>
              <a:t>підпис</a:t>
            </a:r>
          </a:p>
          <a:p>
            <a:pPr marL="45720" indent="0">
              <a:buNone/>
            </a:pPr>
            <a:r>
              <a:rPr lang="ru-RU" sz="1400" dirty="0" smtClean="0"/>
              <a:t>01.07.2022</a:t>
            </a:r>
            <a:endParaRPr lang="ru-RU" sz="1400" dirty="0"/>
          </a:p>
          <a:p>
            <a:pPr marL="45720" indent="0">
              <a:buNone/>
            </a:pPr>
            <a:r>
              <a:rPr lang="ru-RU" sz="1000" dirty="0"/>
              <a:t>дата </a:t>
            </a:r>
            <a:r>
              <a:rPr lang="ru-RU" sz="1000" dirty="0" smtClean="0"/>
              <a:t>ознайомлення</a:t>
            </a:r>
            <a:endParaRPr lang="ru-RU" sz="1000" dirty="0"/>
          </a:p>
        </p:txBody>
      </p:sp>
      <p:sp>
        <p:nvSpPr>
          <p:cNvPr id="4" name="Текст 3"/>
          <p:cNvSpPr>
            <a:spLocks noGrp="1"/>
          </p:cNvSpPr>
          <p:nvPr>
            <p:ph type="body" sz="half" idx="2"/>
          </p:nvPr>
        </p:nvSpPr>
        <p:spPr>
          <a:xfrm>
            <a:off x="107505" y="1916832"/>
            <a:ext cx="3312368" cy="4032448"/>
          </a:xfrm>
        </p:spPr>
        <p:txBody>
          <a:bodyPr>
            <a:normAutofit/>
          </a:bodyPr>
          <a:lstStyle/>
          <a:p>
            <a:pPr marL="285750" indent="-285750" algn="just">
              <a:buFont typeface="Wingdings" pitchFamily="2" charset="2"/>
              <a:buChar char="§"/>
            </a:pPr>
            <a:endParaRPr lang="uk-UA" sz="1800" dirty="0" smtClean="0"/>
          </a:p>
          <a:p>
            <a:pPr marL="285750" indent="-285750" algn="just">
              <a:buFont typeface="Wingdings" pitchFamily="2" charset="2"/>
              <a:buChar char="§"/>
            </a:pPr>
            <a:endParaRPr lang="uk-UA" sz="1800" dirty="0"/>
          </a:p>
          <a:p>
            <a:r>
              <a:rPr lang="uk-UA" sz="3200" dirty="0" smtClean="0"/>
              <a:t>КАДРОВА ДОКУМЕНТАЦІЯ:</a:t>
            </a:r>
          </a:p>
          <a:p>
            <a:r>
              <a:rPr lang="uk-UA" sz="3200" dirty="0" smtClean="0"/>
              <a:t>Зразок наказу про прийняття на роботу</a:t>
            </a:r>
            <a:endParaRPr lang="uk-UA" sz="3200" dirty="0"/>
          </a:p>
        </p:txBody>
      </p:sp>
    </p:spTree>
    <p:extLst>
      <p:ext uri="{BB962C8B-B14F-4D97-AF65-F5344CB8AC3E}">
        <p14:creationId xmlns:p14="http://schemas.microsoft.com/office/powerpoint/2010/main" val="470165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908720"/>
            <a:ext cx="8784976" cy="5832648"/>
          </a:xfrm>
        </p:spPr>
        <p:txBody>
          <a:bodyPr>
            <a:normAutofit fontScale="77500" lnSpcReduction="20000"/>
          </a:bodyPr>
          <a:lstStyle/>
          <a:p>
            <a:pPr marL="342900" indent="-342900">
              <a:buFont typeface="Wingdings" pitchFamily="2" charset="2"/>
              <a:buChar char="ü"/>
            </a:pPr>
            <a:r>
              <a:rPr lang="ru-RU" sz="2300" dirty="0" smtClean="0">
                <a:solidFill>
                  <a:schemeClr val="tx1">
                    <a:lumMod val="65000"/>
                  </a:schemeClr>
                </a:solidFill>
              </a:rPr>
              <a:t>Національний</a:t>
            </a:r>
            <a:r>
              <a:rPr lang="ru-RU" sz="2300" dirty="0">
                <a:solidFill>
                  <a:schemeClr val="tx1">
                    <a:lumMod val="65000"/>
                  </a:schemeClr>
                </a:solidFill>
              </a:rPr>
              <a:t> стандарт ДСТУ 4163:2020 «Уніфікована система організаційно-розпорядчої документації. Вимоги до оформлення документів</a:t>
            </a:r>
            <a:r>
              <a:rPr lang="ru-RU" sz="2300" dirty="0" smtClean="0">
                <a:solidFill>
                  <a:schemeClr val="tx1">
                    <a:lumMod val="65000"/>
                  </a:schemeClr>
                </a:solidFill>
              </a:rPr>
              <a:t>»;</a:t>
            </a:r>
          </a:p>
          <a:p>
            <a:pPr marL="342900" indent="-342900">
              <a:buFont typeface="Wingdings" pitchFamily="2" charset="2"/>
              <a:buChar char="ü"/>
            </a:pPr>
            <a:r>
              <a:rPr lang="ru-RU" sz="2300" dirty="0">
                <a:solidFill>
                  <a:schemeClr val="tx1">
                    <a:lumMod val="65000"/>
                  </a:schemeClr>
                </a:solidFill>
              </a:rPr>
              <a:t>Національний стандарт ДСТУ 2732:2004 «ДІЛОВОДСТВО Й АРХІВНА СПРАВА. Терміни та визначення понять»;</a:t>
            </a:r>
          </a:p>
          <a:p>
            <a:pPr marL="342900" indent="-342900">
              <a:buFont typeface="Wingdings" pitchFamily="2" charset="2"/>
              <a:buChar char="ü"/>
            </a:pPr>
            <a:r>
              <a:rPr lang="ru-RU" sz="2300" dirty="0">
                <a:solidFill>
                  <a:schemeClr val="tx1">
                    <a:lumMod val="65000"/>
                  </a:schemeClr>
                </a:solidFill>
              </a:rPr>
              <a:t>ДСТУ 3843-99  «Державна уніфікована система документації. ОСНОВНІ ПОЛОЖЕННЯ</a:t>
            </a:r>
            <a:r>
              <a:rPr lang="ru-RU" sz="2300" dirty="0" smtClean="0">
                <a:solidFill>
                  <a:schemeClr val="tx1">
                    <a:lumMod val="65000"/>
                  </a:schemeClr>
                </a:solidFill>
              </a:rPr>
              <a:t>»;</a:t>
            </a:r>
          </a:p>
          <a:p>
            <a:pPr marL="342900" indent="-342900">
              <a:buFont typeface="Wingdings" pitchFamily="2" charset="2"/>
              <a:buChar char="ü"/>
            </a:pPr>
            <a:r>
              <a:rPr lang="ru-RU" sz="2300" dirty="0" smtClean="0">
                <a:solidFill>
                  <a:schemeClr val="tx1">
                    <a:lumMod val="65000"/>
                  </a:schemeClr>
                </a:solidFill>
              </a:rPr>
              <a:t>Класифікатор </a:t>
            </a:r>
            <a:r>
              <a:rPr lang="ru-RU" sz="2300" dirty="0">
                <a:solidFill>
                  <a:schemeClr val="tx1">
                    <a:lumMod val="65000"/>
                  </a:schemeClr>
                </a:solidFill>
              </a:rPr>
              <a:t>управлінської документації НК 010:2021</a:t>
            </a:r>
          </a:p>
          <a:p>
            <a:pPr marL="342900" indent="-342900">
              <a:buFont typeface="Wingdings" pitchFamily="2" charset="2"/>
              <a:buChar char="ü"/>
            </a:pPr>
            <a:r>
              <a:rPr lang="ru-RU" sz="2300" dirty="0" smtClean="0">
                <a:solidFill>
                  <a:schemeClr val="tx1">
                    <a:lumMod val="65000"/>
                  </a:schemeClr>
                </a:solidFill>
              </a:rPr>
              <a:t>Наказ Міністерства юстиції України «</a:t>
            </a:r>
            <a:r>
              <a:rPr lang="ru-RU" sz="2300" dirty="0">
                <a:solidFill>
                  <a:schemeClr val="tx1">
                    <a:lumMod val="65000"/>
                  </a:schemeClr>
                </a:solidFill>
              </a:rPr>
              <a:t>Про затвердження Правил організації діловодства та архівного зберігання документів у державних органах, органах місцевого самоврядування, на підприємствах, в установах і організаціях</a:t>
            </a:r>
            <a:r>
              <a:rPr lang="ru-RU" sz="2300" dirty="0" smtClean="0">
                <a:solidFill>
                  <a:schemeClr val="tx1">
                    <a:lumMod val="65000"/>
                  </a:schemeClr>
                </a:solidFill>
              </a:rPr>
              <a:t>»</a:t>
            </a:r>
          </a:p>
          <a:p>
            <a:pPr algn="r"/>
            <a:r>
              <a:rPr lang="ru-RU" sz="2300" dirty="0">
                <a:solidFill>
                  <a:schemeClr val="tx1">
                    <a:lumMod val="65000"/>
                  </a:schemeClr>
                </a:solidFill>
              </a:rPr>
              <a:t>від 18.06.2015  № </a:t>
            </a:r>
            <a:r>
              <a:rPr lang="ru-RU" sz="2300" dirty="0" smtClean="0">
                <a:solidFill>
                  <a:schemeClr val="tx1">
                    <a:lumMod val="65000"/>
                  </a:schemeClr>
                </a:solidFill>
              </a:rPr>
              <a:t>1000/5</a:t>
            </a:r>
          </a:p>
          <a:p>
            <a:pPr marL="342900" indent="-342900">
              <a:buFont typeface="Wingdings" pitchFamily="2" charset="2"/>
              <a:buChar char="ü"/>
            </a:pPr>
            <a:r>
              <a:rPr lang="ru-RU" sz="2300" dirty="0" smtClean="0">
                <a:solidFill>
                  <a:schemeClr val="tx1">
                    <a:lumMod val="65000"/>
                  </a:schemeClr>
                </a:solidFill>
              </a:rPr>
              <a:t>Наказ Міністерства освіти і науки України «Про </a:t>
            </a:r>
            <a:r>
              <a:rPr lang="ru-RU" sz="2300" dirty="0">
                <a:solidFill>
                  <a:schemeClr val="tx1">
                    <a:lumMod val="65000"/>
                  </a:schemeClr>
                </a:solidFill>
              </a:rPr>
              <a:t>затвердження Інструкції з діловодства у закладах загальної середньої </a:t>
            </a:r>
            <a:r>
              <a:rPr lang="ru-RU" sz="2300" dirty="0" smtClean="0">
                <a:solidFill>
                  <a:schemeClr val="tx1">
                    <a:lumMod val="65000"/>
                  </a:schemeClr>
                </a:solidFill>
              </a:rPr>
              <a:t>освіти»</a:t>
            </a:r>
          </a:p>
          <a:p>
            <a:pPr algn="r"/>
            <a:r>
              <a:rPr lang="ru-RU" sz="2300" dirty="0" smtClean="0">
                <a:solidFill>
                  <a:schemeClr val="tx1">
                    <a:lumMod val="65000"/>
                  </a:schemeClr>
                </a:solidFill>
              </a:rPr>
              <a:t>від 25.06.2018р. № 676</a:t>
            </a:r>
          </a:p>
          <a:p>
            <a:pPr marL="342900" indent="-342900">
              <a:buFont typeface="Wingdings" pitchFamily="2" charset="2"/>
              <a:buChar char="ü"/>
            </a:pPr>
            <a:r>
              <a:rPr lang="ru-RU" sz="2300" dirty="0" smtClean="0">
                <a:solidFill>
                  <a:schemeClr val="tx1">
                    <a:lumMod val="65000"/>
                  </a:schemeClr>
                </a:solidFill>
              </a:rPr>
              <a:t>наказ </a:t>
            </a:r>
            <a:r>
              <a:rPr lang="ru-RU" sz="2300" dirty="0">
                <a:solidFill>
                  <a:schemeClr val="tx1">
                    <a:lumMod val="65000"/>
                  </a:schemeClr>
                </a:solidFill>
              </a:rPr>
              <a:t>Міністерства юстиції України </a:t>
            </a:r>
            <a:r>
              <a:rPr lang="ru-RU" sz="2300" dirty="0" smtClean="0">
                <a:solidFill>
                  <a:schemeClr val="tx1">
                    <a:lumMod val="65000"/>
                  </a:schemeClr>
                </a:solidFill>
              </a:rPr>
              <a:t>«</a:t>
            </a:r>
            <a:r>
              <a:rPr lang="ru-RU" sz="2300" dirty="0">
                <a:solidFill>
                  <a:schemeClr val="tx1">
                    <a:lumMod val="65000"/>
                  </a:schemeClr>
                </a:solidFill>
              </a:rPr>
              <a:t>Про затвердження Переліку типових документів, що створюються під час діяльності державних органів та органів місцевого самоврядування, інших установ, підприємств та організацій, із зазначенням строків зберігання документів</a:t>
            </a:r>
            <a:r>
              <a:rPr lang="ru-RU" sz="2300" dirty="0" smtClean="0">
                <a:solidFill>
                  <a:schemeClr val="tx1">
                    <a:lumMod val="65000"/>
                  </a:schemeClr>
                </a:solidFill>
              </a:rPr>
              <a:t>»</a:t>
            </a:r>
            <a:r>
              <a:rPr lang="ru-RU" sz="2300" dirty="0">
                <a:solidFill>
                  <a:schemeClr val="tx1">
                    <a:lumMod val="65000"/>
                  </a:schemeClr>
                </a:solidFill>
              </a:rPr>
              <a:t> </a:t>
            </a:r>
          </a:p>
          <a:p>
            <a:pPr algn="r"/>
            <a:r>
              <a:rPr lang="ru-RU" sz="2300" dirty="0" smtClean="0">
                <a:solidFill>
                  <a:schemeClr val="tx1">
                    <a:lumMod val="65000"/>
                  </a:schemeClr>
                </a:solidFill>
              </a:rPr>
              <a:t>від </a:t>
            </a:r>
            <a:r>
              <a:rPr lang="ru-RU" sz="2300" dirty="0">
                <a:solidFill>
                  <a:schemeClr val="tx1">
                    <a:lumMod val="65000"/>
                  </a:schemeClr>
                </a:solidFill>
              </a:rPr>
              <a:t>12 квітня 2012 року № 578/5 </a:t>
            </a:r>
          </a:p>
          <a:p>
            <a:pPr marL="342900" indent="-342900">
              <a:buFont typeface="Wingdings" pitchFamily="2" charset="2"/>
              <a:buChar char="ü"/>
            </a:pPr>
            <a:endParaRPr lang="ru-RU" b="1" dirty="0">
              <a:solidFill>
                <a:schemeClr val="tx1">
                  <a:lumMod val="65000"/>
                </a:schemeClr>
              </a:solidFill>
              <a:effectLst>
                <a:outerShdw blurRad="38100" dist="38100" dir="2700000" algn="tl">
                  <a:srgbClr val="000000">
                    <a:alpha val="43137"/>
                  </a:srgbClr>
                </a:outerShdw>
              </a:effectLst>
            </a:endParaRPr>
          </a:p>
          <a:p>
            <a:pPr marL="342900" indent="-342900">
              <a:buFont typeface="Wingdings" pitchFamily="2" charset="2"/>
              <a:buChar char="ü"/>
            </a:pPr>
            <a:endParaRPr lang="ru-RU" b="1" dirty="0">
              <a:solidFill>
                <a:schemeClr val="tx1">
                  <a:lumMod val="65000"/>
                </a:schemeClr>
              </a:solidFill>
              <a:effectLst>
                <a:outerShdw blurRad="38100" dist="38100" dir="2700000" algn="tl">
                  <a:srgbClr val="000000">
                    <a:alpha val="43137"/>
                  </a:srgbClr>
                </a:outerShdw>
              </a:effectLst>
            </a:endParaRPr>
          </a:p>
          <a:p>
            <a:pPr marL="342900" indent="-342900">
              <a:buFont typeface="Wingdings" pitchFamily="2" charset="2"/>
              <a:buChar char="ü"/>
            </a:pPr>
            <a:endParaRPr lang="uk-UA" b="1" dirty="0">
              <a:solidFill>
                <a:schemeClr val="tx1">
                  <a:lumMod val="65000"/>
                </a:schemeClr>
              </a:solidFill>
              <a:effectLst>
                <a:outerShdw blurRad="38100" dist="38100" dir="2700000" algn="tl">
                  <a:srgbClr val="000000">
                    <a:alpha val="43137"/>
                  </a:srgbClr>
                </a:outerShdw>
              </a:effectLst>
            </a:endParaRPr>
          </a:p>
        </p:txBody>
      </p:sp>
      <p:sp>
        <p:nvSpPr>
          <p:cNvPr id="2" name="Заголовок 1"/>
          <p:cNvSpPr>
            <a:spLocks noGrp="1"/>
          </p:cNvSpPr>
          <p:nvPr>
            <p:ph type="ctrTitle"/>
          </p:nvPr>
        </p:nvSpPr>
        <p:spPr>
          <a:xfrm>
            <a:off x="539552" y="116632"/>
            <a:ext cx="8085584" cy="648072"/>
          </a:xfrm>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ЗАКОНОДАВЧА ШПАРГАЛКА</a:t>
            </a:r>
            <a:endParaRPr lang="uk-UA" sz="3600" dirty="0"/>
          </a:p>
        </p:txBody>
      </p:sp>
    </p:spTree>
    <p:extLst>
      <p:ext uri="{BB962C8B-B14F-4D97-AF65-F5344CB8AC3E}">
        <p14:creationId xmlns:p14="http://schemas.microsoft.com/office/powerpoint/2010/main" val="243723802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1296143"/>
          </a:xfrm>
          <a:solidFill>
            <a:schemeClr val="accent6">
              <a:lumMod val="40000"/>
              <a:lumOff val="60000"/>
            </a:schemeClr>
          </a:solidFill>
        </p:spPr>
        <p:txBody>
          <a:bodyPr/>
          <a:lstStyle/>
          <a:p>
            <a:pPr algn="ctr"/>
            <a:r>
              <a:rPr lang="uk-UA" dirty="0" smtClean="0"/>
              <a:t>ПРАКТИКА ДІЛОВОДСТВА КЕРІВНИКА</a:t>
            </a:r>
            <a:endParaRPr lang="uk-UA" dirty="0"/>
          </a:p>
        </p:txBody>
      </p:sp>
      <p:sp>
        <p:nvSpPr>
          <p:cNvPr id="3" name="Объект 2"/>
          <p:cNvSpPr>
            <a:spLocks noGrp="1"/>
          </p:cNvSpPr>
          <p:nvPr>
            <p:ph idx="1"/>
          </p:nvPr>
        </p:nvSpPr>
        <p:spPr>
          <a:xfrm>
            <a:off x="3203848" y="188640"/>
            <a:ext cx="5832648" cy="6768752"/>
          </a:xfrm>
        </p:spPr>
        <p:txBody>
          <a:bodyPr>
            <a:noAutofit/>
          </a:bodyPr>
          <a:lstStyle/>
          <a:p>
            <a:pPr marL="45720" indent="0" algn="ctr">
              <a:buNone/>
            </a:pPr>
            <a:r>
              <a:rPr lang="ru-RU" sz="1400" dirty="0" smtClean="0"/>
              <a:t>НАЗВА НАВЧАЛЬНОГО ЗАКЛАДУ</a:t>
            </a:r>
          </a:p>
          <a:p>
            <a:pPr marL="45720" indent="0" algn="ctr">
              <a:buNone/>
            </a:pPr>
            <a:r>
              <a:rPr lang="ru-RU" sz="1400" dirty="0" smtClean="0"/>
              <a:t>НАКАЗ</a:t>
            </a:r>
            <a:endParaRPr lang="ru-RU" sz="1400" dirty="0"/>
          </a:p>
          <a:p>
            <a:pPr marL="45720" indent="0">
              <a:buNone/>
            </a:pPr>
            <a:r>
              <a:rPr lang="ru-RU" sz="1400" dirty="0" smtClean="0"/>
              <a:t>01.07.2022                          м</a:t>
            </a:r>
            <a:r>
              <a:rPr lang="ru-RU" sz="1400" dirty="0"/>
              <a:t>. </a:t>
            </a:r>
            <a:r>
              <a:rPr lang="ru-RU" sz="1400" dirty="0" smtClean="0"/>
              <a:t>Дніпро                           № </a:t>
            </a:r>
            <a:r>
              <a:rPr lang="ru-RU" sz="1400" dirty="0"/>
              <a:t>_____ </a:t>
            </a:r>
            <a:r>
              <a:rPr lang="ru-RU" sz="1400" dirty="0" smtClean="0"/>
              <a:t>/*/</a:t>
            </a:r>
          </a:p>
          <a:p>
            <a:pPr marL="45720" indent="0">
              <a:buNone/>
            </a:pPr>
            <a:r>
              <a:rPr lang="ru-RU" sz="1400" dirty="0"/>
              <a:t>Про прийняття на роботу</a:t>
            </a:r>
          </a:p>
          <a:p>
            <a:pPr marL="45720" indent="0">
              <a:buNone/>
            </a:pPr>
            <a:r>
              <a:rPr lang="ru-RU" sz="1400" dirty="0" smtClean="0"/>
              <a:t>Оксани Білозір</a:t>
            </a:r>
            <a:endParaRPr lang="ru-RU" sz="1400" dirty="0"/>
          </a:p>
          <a:p>
            <a:pPr marL="45720" indent="0" algn="just">
              <a:buNone/>
            </a:pPr>
            <a:r>
              <a:rPr lang="ru-RU" sz="1400" dirty="0"/>
              <a:t>ПРИЙНЯТИ </a:t>
            </a:r>
            <a:r>
              <a:rPr lang="ru-RU" sz="1400" dirty="0" smtClean="0"/>
              <a:t>БІЛОЗІР ОКСАНУ Максимівну </a:t>
            </a:r>
            <a:r>
              <a:rPr lang="ru-RU" sz="1400" dirty="0"/>
              <a:t>на роботу вчителем </a:t>
            </a:r>
            <a:r>
              <a:rPr lang="ru-RU" sz="1400" dirty="0" smtClean="0"/>
              <a:t>георгафії </a:t>
            </a:r>
            <a:r>
              <a:rPr lang="ru-RU" sz="1400" dirty="0"/>
              <a:t>з </a:t>
            </a:r>
            <a:r>
              <a:rPr lang="ru-RU" sz="1400" dirty="0" smtClean="0"/>
              <a:t>04 липня 2022 </a:t>
            </a:r>
            <a:r>
              <a:rPr lang="ru-RU" sz="1400" dirty="0"/>
              <a:t>року з педагогічним навантаженням 9 годин на тиждень з </a:t>
            </a:r>
            <a:r>
              <a:rPr lang="ru-RU" sz="1400" dirty="0" smtClean="0"/>
              <a:t>окладом відповідно </a:t>
            </a:r>
            <a:r>
              <a:rPr lang="ru-RU" sz="1400" dirty="0"/>
              <a:t>до штатного </a:t>
            </a:r>
            <a:r>
              <a:rPr lang="ru-RU" sz="1400" dirty="0" smtClean="0"/>
              <a:t>розпису.</a:t>
            </a:r>
            <a:endParaRPr lang="ru-RU" sz="1400" dirty="0"/>
          </a:p>
          <a:p>
            <a:pPr marL="45720" indent="0" algn="just">
              <a:buNone/>
            </a:pPr>
            <a:r>
              <a:rPr lang="ru-RU" sz="1400" dirty="0"/>
              <a:t>Встановити Терещенко І.В. ** тарифний розряд.</a:t>
            </a:r>
          </a:p>
          <a:p>
            <a:pPr marL="45720" indent="0" algn="just">
              <a:buNone/>
            </a:pPr>
            <a:r>
              <a:rPr lang="ru-RU" sz="1400" dirty="0"/>
              <a:t>Підвищити Терещенко І.В. посадовий оклад на ** відсотків, якій за </a:t>
            </a:r>
            <a:r>
              <a:rPr lang="ru-RU" sz="1400" dirty="0" smtClean="0"/>
              <a:t>результатами атестації </a:t>
            </a:r>
            <a:r>
              <a:rPr lang="ru-RU" sz="1400" dirty="0"/>
              <a:t>присвоєно педагогічне звання «старший вчитель»;</a:t>
            </a:r>
          </a:p>
          <a:p>
            <a:pPr marL="45720" indent="0" algn="just">
              <a:buNone/>
            </a:pPr>
            <a:r>
              <a:rPr lang="ru-RU" sz="1400" dirty="0"/>
              <a:t>Встановити Терещенко І.В. надбавку у розмірі ** відсотків посадового окладу </a:t>
            </a:r>
            <a:r>
              <a:rPr lang="ru-RU" sz="1400" dirty="0" smtClean="0"/>
              <a:t>з метою </a:t>
            </a:r>
            <a:r>
              <a:rPr lang="ru-RU" sz="1400" dirty="0"/>
              <a:t>підвищення престижності праці.</a:t>
            </a:r>
          </a:p>
          <a:p>
            <a:pPr marL="45720" indent="0" algn="just">
              <a:buNone/>
            </a:pPr>
            <a:r>
              <a:rPr lang="ru-RU" sz="1400" dirty="0"/>
              <a:t>Встановити Терещенко І.В надбавку у розмірі ** відсотків посадового окладу </a:t>
            </a:r>
            <a:r>
              <a:rPr lang="ru-RU" sz="1400" dirty="0" smtClean="0"/>
              <a:t>за вислугу </a:t>
            </a:r>
            <a:r>
              <a:rPr lang="ru-RU" sz="1400" dirty="0"/>
              <a:t>років.</a:t>
            </a:r>
          </a:p>
          <a:p>
            <a:pPr marL="45720" indent="0">
              <a:buNone/>
            </a:pPr>
            <a:r>
              <a:rPr lang="ru-RU" sz="1400" dirty="0"/>
              <a:t>Підстава: заява О</a:t>
            </a:r>
            <a:r>
              <a:rPr lang="ru-RU" sz="1400" dirty="0" smtClean="0"/>
              <a:t>ксани Білозір від 01.07.2022</a:t>
            </a:r>
            <a:r>
              <a:rPr lang="ru-RU" sz="1400" dirty="0"/>
              <a:t>;</a:t>
            </a:r>
          </a:p>
          <a:p>
            <a:pPr marL="45720" indent="0">
              <a:buNone/>
            </a:pPr>
            <a:r>
              <a:rPr lang="ru-RU" sz="1400" dirty="0" smtClean="0"/>
              <a:t>               </a:t>
            </a:r>
            <a:r>
              <a:rPr lang="ru-RU" sz="1200" dirty="0" smtClean="0"/>
              <a:t>наказ </a:t>
            </a:r>
            <a:r>
              <a:rPr lang="ru-RU" sz="1200" dirty="0"/>
              <a:t>Міністерства освіти і науки України від 26.09.2005 № 557;</a:t>
            </a:r>
          </a:p>
          <a:p>
            <a:pPr marL="45720" indent="0">
              <a:buNone/>
            </a:pPr>
            <a:r>
              <a:rPr lang="ru-RU" sz="1200" dirty="0" smtClean="0"/>
              <a:t>                 постанова </a:t>
            </a:r>
            <a:r>
              <a:rPr lang="ru-RU" sz="1200" dirty="0"/>
              <a:t>Кабінету Міністрів України від 28 грудня 2021 р. № 1391;</a:t>
            </a:r>
          </a:p>
          <a:p>
            <a:pPr marL="45720" indent="0">
              <a:buNone/>
            </a:pPr>
            <a:r>
              <a:rPr lang="ru-RU" sz="1200" dirty="0" smtClean="0"/>
              <a:t>                  постанова </a:t>
            </a:r>
            <a:r>
              <a:rPr lang="ru-RU" sz="1200" dirty="0"/>
              <a:t>Кабінету Міністрів України від 23.03.2011 № 373;</a:t>
            </a:r>
          </a:p>
          <a:p>
            <a:pPr marL="45720" indent="0">
              <a:buNone/>
            </a:pPr>
            <a:r>
              <a:rPr lang="ru-RU" sz="1200" dirty="0" smtClean="0"/>
              <a:t>                  ст</a:t>
            </a:r>
            <a:r>
              <a:rPr lang="ru-RU" sz="1200" dirty="0"/>
              <a:t>. 61.Закону України «Про освіту»</a:t>
            </a:r>
            <a:endParaRPr lang="ru-RU" sz="1200" dirty="0" smtClean="0"/>
          </a:p>
          <a:p>
            <a:pPr marL="45720" indent="0">
              <a:buNone/>
            </a:pPr>
            <a:r>
              <a:rPr lang="ru-RU" sz="1400" dirty="0" smtClean="0"/>
              <a:t>Директор                                                           Марина КАРПЕНКО</a:t>
            </a:r>
            <a:endParaRPr lang="ru-RU" sz="1400" dirty="0"/>
          </a:p>
          <a:p>
            <a:pPr marL="45720" indent="0">
              <a:buNone/>
            </a:pPr>
            <a:r>
              <a:rPr lang="ru-RU" sz="1200" dirty="0" smtClean="0"/>
              <a:t>З </a:t>
            </a:r>
            <a:r>
              <a:rPr lang="ru-RU" sz="1200" dirty="0"/>
              <a:t>наказом </a:t>
            </a:r>
            <a:r>
              <a:rPr lang="ru-RU" sz="1200" dirty="0" smtClean="0"/>
              <a:t>ознайомлена</a:t>
            </a:r>
            <a:endParaRPr lang="ru-RU" sz="1200" dirty="0"/>
          </a:p>
          <a:p>
            <a:pPr marL="45720" indent="0">
              <a:buNone/>
            </a:pPr>
            <a:r>
              <a:rPr lang="ru-RU" sz="1200" dirty="0"/>
              <a:t>_________ </a:t>
            </a:r>
            <a:r>
              <a:rPr lang="ru-RU" sz="1200" dirty="0" smtClean="0"/>
              <a:t>Оксана Білозір</a:t>
            </a:r>
            <a:endParaRPr lang="ru-RU" sz="1200" dirty="0"/>
          </a:p>
          <a:p>
            <a:pPr marL="45720" indent="0">
              <a:buNone/>
            </a:pPr>
            <a:r>
              <a:rPr lang="ru-RU" sz="1200" dirty="0" smtClean="0"/>
              <a:t>01.07.2022</a:t>
            </a:r>
            <a:endParaRPr lang="ru-RU" sz="1200" dirty="0"/>
          </a:p>
        </p:txBody>
      </p:sp>
      <p:sp>
        <p:nvSpPr>
          <p:cNvPr id="4" name="Текст 3"/>
          <p:cNvSpPr>
            <a:spLocks noGrp="1"/>
          </p:cNvSpPr>
          <p:nvPr>
            <p:ph type="body" sz="half" idx="2"/>
          </p:nvPr>
        </p:nvSpPr>
        <p:spPr>
          <a:xfrm>
            <a:off x="107505" y="1916832"/>
            <a:ext cx="3312368" cy="4032448"/>
          </a:xfrm>
        </p:spPr>
        <p:txBody>
          <a:bodyPr>
            <a:normAutofit/>
          </a:bodyPr>
          <a:lstStyle/>
          <a:p>
            <a:pPr marL="285750" indent="-285750" algn="just">
              <a:buFont typeface="Wingdings" pitchFamily="2" charset="2"/>
              <a:buChar char="§"/>
            </a:pPr>
            <a:endParaRPr lang="uk-UA" sz="1800" dirty="0" smtClean="0"/>
          </a:p>
          <a:p>
            <a:pPr marL="285750" indent="-285750" algn="just">
              <a:buFont typeface="Wingdings" pitchFamily="2" charset="2"/>
              <a:buChar char="§"/>
            </a:pPr>
            <a:endParaRPr lang="uk-UA" sz="1800" dirty="0"/>
          </a:p>
          <a:p>
            <a:r>
              <a:rPr lang="uk-UA" sz="3200" dirty="0" smtClean="0"/>
              <a:t>КАДРОВА ДОКУМЕНТАЦІЯ:</a:t>
            </a:r>
          </a:p>
          <a:p>
            <a:r>
              <a:rPr lang="uk-UA" sz="3200" dirty="0" smtClean="0"/>
              <a:t>Зразок наказу про прийняття  на роботу</a:t>
            </a:r>
            <a:endParaRPr lang="uk-UA" sz="3200" dirty="0"/>
          </a:p>
        </p:txBody>
      </p:sp>
    </p:spTree>
    <p:extLst>
      <p:ext uri="{BB962C8B-B14F-4D97-AF65-F5344CB8AC3E}">
        <p14:creationId xmlns:p14="http://schemas.microsoft.com/office/powerpoint/2010/main" val="42572955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1296143"/>
          </a:xfrm>
          <a:solidFill>
            <a:schemeClr val="accent6">
              <a:lumMod val="40000"/>
              <a:lumOff val="60000"/>
            </a:schemeClr>
          </a:solidFill>
        </p:spPr>
        <p:txBody>
          <a:bodyPr/>
          <a:lstStyle/>
          <a:p>
            <a:pPr algn="ctr"/>
            <a:r>
              <a:rPr lang="uk-UA" dirty="0" smtClean="0"/>
              <a:t>ПРАКТИКА ДІЛОВОДСТВА КЕРІВНИКА</a:t>
            </a:r>
            <a:endParaRPr lang="uk-UA" dirty="0"/>
          </a:p>
        </p:txBody>
      </p:sp>
      <p:sp>
        <p:nvSpPr>
          <p:cNvPr id="3" name="Объект 2"/>
          <p:cNvSpPr>
            <a:spLocks noGrp="1"/>
          </p:cNvSpPr>
          <p:nvPr>
            <p:ph idx="1"/>
          </p:nvPr>
        </p:nvSpPr>
        <p:spPr>
          <a:xfrm>
            <a:off x="3203848" y="188640"/>
            <a:ext cx="5832648" cy="6768752"/>
          </a:xfrm>
        </p:spPr>
        <p:txBody>
          <a:bodyPr>
            <a:noAutofit/>
          </a:bodyPr>
          <a:lstStyle/>
          <a:p>
            <a:pPr marL="45720" indent="0" algn="ctr">
              <a:buNone/>
            </a:pPr>
            <a:r>
              <a:rPr lang="ru-RU" sz="1400" dirty="0" smtClean="0"/>
              <a:t>НАЗВА НАВЧАЛЬНОГО ЗАКЛАДУ</a:t>
            </a:r>
          </a:p>
          <a:p>
            <a:pPr marL="45720" indent="0" algn="ctr">
              <a:buNone/>
            </a:pPr>
            <a:endParaRPr lang="ru-RU" sz="1400" dirty="0" smtClean="0"/>
          </a:p>
          <a:p>
            <a:pPr marL="45720" indent="0" algn="ctr">
              <a:buNone/>
            </a:pPr>
            <a:r>
              <a:rPr lang="ru-RU" sz="1400" dirty="0" smtClean="0"/>
              <a:t>НАКАЗ</a:t>
            </a:r>
            <a:endParaRPr lang="ru-RU" sz="1400" dirty="0"/>
          </a:p>
          <a:p>
            <a:pPr marL="45720" indent="0">
              <a:buNone/>
            </a:pPr>
            <a:r>
              <a:rPr lang="ru-RU" sz="1400" dirty="0" smtClean="0"/>
              <a:t>01.07.2022                          м</a:t>
            </a:r>
            <a:r>
              <a:rPr lang="ru-RU" sz="1400" dirty="0"/>
              <a:t>. </a:t>
            </a:r>
            <a:r>
              <a:rPr lang="ru-RU" sz="1400" dirty="0" smtClean="0"/>
              <a:t>Дніпро                           № </a:t>
            </a:r>
            <a:r>
              <a:rPr lang="ru-RU" sz="1400" dirty="0"/>
              <a:t>_____ </a:t>
            </a:r>
            <a:r>
              <a:rPr lang="ru-RU" sz="1400" dirty="0" smtClean="0"/>
              <a:t>/*/</a:t>
            </a:r>
          </a:p>
          <a:p>
            <a:pPr marL="45720" indent="0">
              <a:buNone/>
            </a:pPr>
            <a:endParaRPr lang="ru-RU" sz="1400" dirty="0" smtClean="0"/>
          </a:p>
          <a:p>
            <a:pPr marL="45720" indent="0">
              <a:buNone/>
            </a:pPr>
            <a:r>
              <a:rPr lang="ru-RU" sz="1400" dirty="0" smtClean="0"/>
              <a:t>Про </a:t>
            </a:r>
            <a:r>
              <a:rPr lang="ru-RU" sz="1400" dirty="0"/>
              <a:t>направлення на курси</a:t>
            </a:r>
          </a:p>
          <a:p>
            <a:pPr marL="45720" indent="0">
              <a:buNone/>
            </a:pPr>
            <a:r>
              <a:rPr lang="ru-RU" sz="1400" dirty="0"/>
              <a:t>підвищення кваліфікацій</a:t>
            </a:r>
          </a:p>
          <a:p>
            <a:pPr marL="45720" indent="0">
              <a:buNone/>
            </a:pPr>
            <a:r>
              <a:rPr lang="ru-RU" sz="1400" dirty="0" smtClean="0"/>
              <a:t>Іванни Мухіної</a:t>
            </a:r>
          </a:p>
          <a:p>
            <a:pPr marL="45720" indent="0">
              <a:buNone/>
            </a:pPr>
            <a:endParaRPr lang="ru-RU" sz="1400" dirty="0"/>
          </a:p>
          <a:p>
            <a:pPr marL="45720" indent="0">
              <a:buNone/>
            </a:pPr>
            <a:r>
              <a:rPr lang="ru-RU" sz="1400" dirty="0"/>
              <a:t>НАПРАВИТИ </a:t>
            </a:r>
            <a:r>
              <a:rPr lang="ru-RU" sz="1400" dirty="0" smtClean="0"/>
              <a:t>МУХІНУ Іванну Петрівну, </a:t>
            </a:r>
            <a:r>
              <a:rPr lang="ru-RU" sz="1400" dirty="0"/>
              <a:t>вихователя, на курси </a:t>
            </a:r>
            <a:r>
              <a:rPr lang="ru-RU" sz="1400" dirty="0" smtClean="0"/>
              <a:t>підвищення кваліфікацій </a:t>
            </a:r>
            <a:r>
              <a:rPr lang="ru-RU" sz="1400" dirty="0"/>
              <a:t>до </a:t>
            </a:r>
            <a:r>
              <a:rPr lang="ru-RU" sz="1400" dirty="0" smtClean="0"/>
              <a:t>________________________» </a:t>
            </a:r>
            <a:r>
              <a:rPr lang="ru-RU" sz="1400" dirty="0"/>
              <a:t>з </a:t>
            </a:r>
            <a:r>
              <a:rPr lang="ru-RU" sz="1400" dirty="0" smtClean="0"/>
              <a:t>04 липня </a:t>
            </a:r>
            <a:r>
              <a:rPr lang="ru-RU" sz="1400" dirty="0"/>
              <a:t>2022 року </a:t>
            </a:r>
            <a:r>
              <a:rPr lang="ru-RU" sz="1400" dirty="0" smtClean="0"/>
              <a:t>по 07 липня </a:t>
            </a:r>
            <a:r>
              <a:rPr lang="ru-RU" sz="1400" dirty="0"/>
              <a:t>2022 року</a:t>
            </a:r>
            <a:r>
              <a:rPr lang="ru-RU" sz="1400" dirty="0" smtClean="0"/>
              <a:t>.</a:t>
            </a:r>
          </a:p>
          <a:p>
            <a:pPr marL="45720" indent="0">
              <a:buNone/>
            </a:pPr>
            <a:endParaRPr lang="ru-RU" sz="1400" dirty="0"/>
          </a:p>
          <a:p>
            <a:pPr marL="45720" indent="0">
              <a:buNone/>
            </a:pPr>
            <a:r>
              <a:rPr lang="ru-RU" sz="1400" dirty="0"/>
              <a:t>Підстава: заява </a:t>
            </a:r>
            <a:r>
              <a:rPr lang="ru-RU" sz="1400" dirty="0" smtClean="0"/>
              <a:t>Іванни Мухіної від 01.07.2022</a:t>
            </a:r>
            <a:r>
              <a:rPr lang="ru-RU" sz="1400" dirty="0"/>
              <a:t>;</a:t>
            </a:r>
          </a:p>
          <a:p>
            <a:pPr marL="45720" indent="0">
              <a:buNone/>
            </a:pPr>
            <a:r>
              <a:rPr lang="ru-RU" sz="1400" dirty="0"/>
              <a:t>наказ Департаменту освіти і науки </a:t>
            </a:r>
            <a:r>
              <a:rPr lang="ru-RU" sz="1400" dirty="0" smtClean="0"/>
              <a:t>123 </a:t>
            </a:r>
            <a:r>
              <a:rPr lang="ru-RU" sz="1400" dirty="0"/>
              <a:t>«Про підвищення </a:t>
            </a:r>
            <a:r>
              <a:rPr lang="ru-RU" sz="1400" dirty="0" smtClean="0"/>
              <a:t>кваліфікації педагогічних </a:t>
            </a:r>
            <a:r>
              <a:rPr lang="ru-RU" sz="1400" dirty="0"/>
              <a:t>і науково-педагогічних працівників закладів освіти </a:t>
            </a:r>
            <a:r>
              <a:rPr lang="ru-RU" sz="1400" dirty="0" smtClean="0"/>
              <a:t>і установ </a:t>
            </a:r>
            <a:r>
              <a:rPr lang="ru-RU" sz="1400" dirty="0"/>
              <a:t>усіх форм власності та сфер управління </a:t>
            </a:r>
            <a:r>
              <a:rPr lang="ru-RU" sz="1400" dirty="0" smtClean="0"/>
              <a:t>на </a:t>
            </a:r>
            <a:r>
              <a:rPr lang="ru-RU" sz="1400" dirty="0"/>
              <a:t>2022 рік</a:t>
            </a:r>
            <a:r>
              <a:rPr lang="ru-RU" sz="1400" dirty="0" smtClean="0"/>
              <a:t>».</a:t>
            </a:r>
          </a:p>
          <a:p>
            <a:pPr marL="45720" indent="0">
              <a:buNone/>
            </a:pPr>
            <a:endParaRPr lang="ru-RU" sz="1400" dirty="0"/>
          </a:p>
          <a:p>
            <a:pPr marL="45720" indent="0">
              <a:buNone/>
            </a:pPr>
            <a:r>
              <a:rPr lang="ru-RU" sz="1400" dirty="0"/>
              <a:t>Директор                                                           Марина КАРПЕНКО</a:t>
            </a:r>
          </a:p>
          <a:p>
            <a:pPr marL="45720" indent="0">
              <a:buNone/>
            </a:pPr>
            <a:r>
              <a:rPr lang="ru-RU" sz="1400" dirty="0"/>
              <a:t>З наказом ознайомлена</a:t>
            </a:r>
          </a:p>
          <a:p>
            <a:pPr marL="45720" indent="0">
              <a:buNone/>
            </a:pPr>
            <a:r>
              <a:rPr lang="ru-RU" sz="1400" dirty="0"/>
              <a:t>_________ </a:t>
            </a:r>
            <a:r>
              <a:rPr lang="ru-RU" sz="1400" dirty="0" smtClean="0"/>
              <a:t>Іванна Мухіна</a:t>
            </a:r>
            <a:endParaRPr lang="ru-RU" sz="1400" dirty="0"/>
          </a:p>
          <a:p>
            <a:pPr marL="45720" indent="0">
              <a:buNone/>
            </a:pPr>
            <a:r>
              <a:rPr lang="ru-RU" sz="1400" dirty="0"/>
              <a:t>01.07.2022</a:t>
            </a:r>
          </a:p>
          <a:p>
            <a:pPr marL="45720" indent="0">
              <a:buNone/>
            </a:pPr>
            <a:endParaRPr lang="ru-RU" sz="1400" dirty="0" smtClean="0"/>
          </a:p>
        </p:txBody>
      </p:sp>
      <p:sp>
        <p:nvSpPr>
          <p:cNvPr id="4" name="Текст 3"/>
          <p:cNvSpPr>
            <a:spLocks noGrp="1"/>
          </p:cNvSpPr>
          <p:nvPr>
            <p:ph type="body" sz="half" idx="2"/>
          </p:nvPr>
        </p:nvSpPr>
        <p:spPr>
          <a:xfrm>
            <a:off x="107505" y="1916832"/>
            <a:ext cx="3312368" cy="4032448"/>
          </a:xfrm>
        </p:spPr>
        <p:txBody>
          <a:bodyPr>
            <a:normAutofit/>
          </a:bodyPr>
          <a:lstStyle/>
          <a:p>
            <a:pPr marL="285750" indent="-285750" algn="just">
              <a:buFont typeface="Wingdings" pitchFamily="2" charset="2"/>
              <a:buChar char="§"/>
            </a:pPr>
            <a:endParaRPr lang="uk-UA" sz="1800" dirty="0" smtClean="0"/>
          </a:p>
          <a:p>
            <a:pPr marL="285750" indent="-285750" algn="just">
              <a:buFont typeface="Wingdings" pitchFamily="2" charset="2"/>
              <a:buChar char="§"/>
            </a:pPr>
            <a:endParaRPr lang="uk-UA" sz="1800" dirty="0"/>
          </a:p>
          <a:p>
            <a:r>
              <a:rPr lang="uk-UA" sz="3200" dirty="0" smtClean="0"/>
              <a:t>КАДРОВА ДОКУМЕНТАЦІЯ:</a:t>
            </a:r>
          </a:p>
          <a:p>
            <a:r>
              <a:rPr lang="uk-UA" sz="3200" dirty="0" smtClean="0"/>
              <a:t>Зразок наказу про прийняття  на роботу</a:t>
            </a:r>
            <a:endParaRPr lang="uk-UA" sz="3200" dirty="0"/>
          </a:p>
        </p:txBody>
      </p:sp>
    </p:spTree>
    <p:extLst>
      <p:ext uri="{BB962C8B-B14F-4D97-AF65-F5344CB8AC3E}">
        <p14:creationId xmlns:p14="http://schemas.microsoft.com/office/powerpoint/2010/main" val="3134742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1296143"/>
          </a:xfrm>
          <a:solidFill>
            <a:schemeClr val="accent6">
              <a:lumMod val="40000"/>
              <a:lumOff val="60000"/>
            </a:schemeClr>
          </a:solidFill>
        </p:spPr>
        <p:txBody>
          <a:bodyPr/>
          <a:lstStyle/>
          <a:p>
            <a:pPr algn="ctr"/>
            <a:r>
              <a:rPr lang="uk-UA" dirty="0" smtClean="0"/>
              <a:t>ПРАКТИКА ДІЛОВОДСТВА КЕРІВНИКА</a:t>
            </a:r>
            <a:endParaRPr lang="uk-UA" dirty="0"/>
          </a:p>
        </p:txBody>
      </p:sp>
      <p:sp>
        <p:nvSpPr>
          <p:cNvPr id="3" name="Объект 2"/>
          <p:cNvSpPr>
            <a:spLocks noGrp="1"/>
          </p:cNvSpPr>
          <p:nvPr>
            <p:ph idx="1"/>
          </p:nvPr>
        </p:nvSpPr>
        <p:spPr>
          <a:xfrm>
            <a:off x="3203848" y="188640"/>
            <a:ext cx="5832648" cy="6768752"/>
          </a:xfrm>
        </p:spPr>
        <p:txBody>
          <a:bodyPr>
            <a:noAutofit/>
          </a:bodyPr>
          <a:lstStyle/>
          <a:p>
            <a:pPr marL="45720" indent="0" algn="ctr">
              <a:buNone/>
            </a:pPr>
            <a:r>
              <a:rPr lang="ru-RU" sz="1400" dirty="0" smtClean="0"/>
              <a:t>НАЗВА НАВЧАЛЬНОГО ЗАКЛАДУ</a:t>
            </a:r>
          </a:p>
          <a:p>
            <a:pPr marL="45720" indent="0" algn="ctr">
              <a:buNone/>
            </a:pPr>
            <a:endParaRPr lang="ru-RU" sz="1400" dirty="0" smtClean="0"/>
          </a:p>
          <a:p>
            <a:pPr marL="45720" indent="0" algn="ctr">
              <a:buNone/>
            </a:pPr>
            <a:r>
              <a:rPr lang="ru-RU" sz="1400" dirty="0" smtClean="0"/>
              <a:t>НАКАЗ</a:t>
            </a:r>
            <a:endParaRPr lang="ru-RU" sz="1400" dirty="0"/>
          </a:p>
          <a:p>
            <a:pPr marL="45720" indent="0">
              <a:buNone/>
            </a:pPr>
            <a:r>
              <a:rPr lang="ru-RU" sz="1400" dirty="0" smtClean="0"/>
              <a:t>01.07.2022                          м</a:t>
            </a:r>
            <a:r>
              <a:rPr lang="ru-RU" sz="1400" dirty="0"/>
              <a:t>. </a:t>
            </a:r>
            <a:r>
              <a:rPr lang="ru-RU" sz="1400" dirty="0" smtClean="0"/>
              <a:t>Дніпро                           № </a:t>
            </a:r>
            <a:r>
              <a:rPr lang="ru-RU" sz="1400" dirty="0"/>
              <a:t>_____ </a:t>
            </a:r>
            <a:r>
              <a:rPr lang="ru-RU" sz="1400" dirty="0" smtClean="0"/>
              <a:t>/*/</a:t>
            </a:r>
          </a:p>
          <a:p>
            <a:pPr marL="45720" indent="0">
              <a:buNone/>
            </a:pPr>
            <a:endParaRPr lang="ru-RU" sz="1400" dirty="0" smtClean="0"/>
          </a:p>
          <a:p>
            <a:pPr marL="45720" indent="0">
              <a:buNone/>
            </a:pPr>
            <a:r>
              <a:rPr lang="ru-RU" sz="1400" dirty="0" smtClean="0"/>
              <a:t>Про </a:t>
            </a:r>
            <a:r>
              <a:rPr lang="ru-RU" sz="1400" dirty="0"/>
              <a:t>звільнення</a:t>
            </a:r>
          </a:p>
          <a:p>
            <a:pPr marL="45720" indent="0">
              <a:buNone/>
            </a:pPr>
            <a:r>
              <a:rPr lang="ru-RU" sz="1400" dirty="0" smtClean="0"/>
              <a:t>Дмитра Пилипенка</a:t>
            </a:r>
          </a:p>
          <a:p>
            <a:pPr marL="45720" indent="0">
              <a:buNone/>
            </a:pPr>
            <a:endParaRPr lang="ru-RU" sz="1400" dirty="0"/>
          </a:p>
          <a:p>
            <a:pPr marL="45720" indent="0">
              <a:buNone/>
            </a:pPr>
            <a:r>
              <a:rPr lang="ru-RU" sz="1400" dirty="0"/>
              <a:t>ЗВІЛЬНИТИ </a:t>
            </a:r>
            <a:r>
              <a:rPr lang="ru-RU" sz="1400" dirty="0" smtClean="0"/>
              <a:t>ПИЛИПЕНКА Дмитра Івановича, </a:t>
            </a:r>
            <a:r>
              <a:rPr lang="ru-RU" sz="1400" dirty="0"/>
              <a:t>сторожа, з роботи </a:t>
            </a:r>
            <a:r>
              <a:rPr lang="ru-RU" sz="1400" dirty="0" smtClean="0"/>
              <a:t>04 липня 2022 </a:t>
            </a:r>
            <a:r>
              <a:rPr lang="ru-RU" sz="1400" dirty="0"/>
              <a:t>року за власним бажанням – ст. 38 КЗпП України.</a:t>
            </a:r>
          </a:p>
          <a:p>
            <a:pPr marL="45720" indent="0">
              <a:buNone/>
            </a:pPr>
            <a:r>
              <a:rPr lang="ru-RU" sz="1400" dirty="0"/>
              <a:t>Комунальній установі </a:t>
            </a:r>
            <a:r>
              <a:rPr lang="ru-RU" sz="1400" dirty="0" smtClean="0"/>
              <a:t>___________________________ </a:t>
            </a:r>
            <a:r>
              <a:rPr lang="ru-RU" sz="1400" dirty="0"/>
              <a:t>виплатити</a:t>
            </a:r>
          </a:p>
          <a:p>
            <a:pPr marL="45720" indent="0">
              <a:buNone/>
            </a:pPr>
            <a:r>
              <a:rPr lang="ru-RU" sz="1400" dirty="0" smtClean="0"/>
              <a:t>Пилипенко Д.І. компенсацію </a:t>
            </a:r>
            <a:r>
              <a:rPr lang="ru-RU" sz="1400" dirty="0"/>
              <a:t>за невикористану щорічну основну відпустку </a:t>
            </a:r>
            <a:r>
              <a:rPr lang="ru-RU" sz="1400" dirty="0" smtClean="0"/>
              <a:t>за ___ </a:t>
            </a:r>
            <a:r>
              <a:rPr lang="ru-RU" sz="1400" dirty="0"/>
              <a:t>календарних днів за період з </a:t>
            </a:r>
            <a:r>
              <a:rPr lang="ru-RU" sz="1400" dirty="0" smtClean="0"/>
              <a:t>_____ </a:t>
            </a:r>
            <a:r>
              <a:rPr lang="ru-RU" sz="1400" dirty="0"/>
              <a:t>по </a:t>
            </a:r>
            <a:r>
              <a:rPr lang="ru-RU" sz="1400" dirty="0" smtClean="0"/>
              <a:t>____ </a:t>
            </a:r>
            <a:r>
              <a:rPr lang="ru-RU" sz="1400" dirty="0"/>
              <a:t>року.</a:t>
            </a:r>
          </a:p>
          <a:p>
            <a:pPr marL="45720" indent="0">
              <a:buNone/>
            </a:pPr>
            <a:endParaRPr lang="ru-RU" sz="1400" dirty="0" smtClean="0"/>
          </a:p>
          <a:p>
            <a:pPr marL="45720" indent="0">
              <a:buNone/>
            </a:pPr>
            <a:r>
              <a:rPr lang="ru-RU" sz="1400" dirty="0" smtClean="0"/>
              <a:t>Підстава</a:t>
            </a:r>
            <a:r>
              <a:rPr lang="ru-RU" sz="1400" dirty="0"/>
              <a:t>: заява </a:t>
            </a:r>
            <a:r>
              <a:rPr lang="ru-RU" sz="1400" dirty="0" smtClean="0"/>
              <a:t>Дмитра Пилипенка від 01.07.2022</a:t>
            </a:r>
            <a:r>
              <a:rPr lang="ru-RU" sz="1400" dirty="0"/>
              <a:t>.</a:t>
            </a:r>
          </a:p>
          <a:p>
            <a:pPr marL="45720" indent="0">
              <a:buNone/>
            </a:pPr>
            <a:endParaRPr lang="ru-RU" sz="1400" dirty="0" smtClean="0"/>
          </a:p>
          <a:p>
            <a:pPr marL="45720" indent="0">
              <a:buNone/>
            </a:pPr>
            <a:endParaRPr lang="ru-RU" sz="1400" dirty="0"/>
          </a:p>
          <a:p>
            <a:pPr marL="45720" indent="0">
              <a:buNone/>
            </a:pPr>
            <a:r>
              <a:rPr lang="ru-RU" sz="1400" dirty="0"/>
              <a:t>Директор                                                           Марина КАРПЕНКО</a:t>
            </a:r>
          </a:p>
          <a:p>
            <a:pPr marL="45720" indent="0">
              <a:buNone/>
            </a:pPr>
            <a:r>
              <a:rPr lang="ru-RU" sz="1400" dirty="0"/>
              <a:t>З наказом </a:t>
            </a:r>
            <a:r>
              <a:rPr lang="ru-RU" sz="1400" dirty="0" smtClean="0"/>
              <a:t>ознайомлений</a:t>
            </a:r>
            <a:endParaRPr lang="ru-RU" sz="1400" dirty="0"/>
          </a:p>
          <a:p>
            <a:pPr marL="45720" indent="0">
              <a:buNone/>
            </a:pPr>
            <a:r>
              <a:rPr lang="ru-RU" sz="1400" dirty="0"/>
              <a:t>_________ </a:t>
            </a:r>
            <a:r>
              <a:rPr lang="ru-RU" sz="1400" dirty="0" smtClean="0"/>
              <a:t>Дмитро Пилипенко</a:t>
            </a:r>
            <a:endParaRPr lang="ru-RU" sz="1400" dirty="0"/>
          </a:p>
          <a:p>
            <a:pPr marL="45720" indent="0">
              <a:buNone/>
            </a:pPr>
            <a:r>
              <a:rPr lang="ru-RU" sz="1400" dirty="0"/>
              <a:t>01.07.2022</a:t>
            </a:r>
          </a:p>
          <a:p>
            <a:pPr marL="45720" indent="0">
              <a:buNone/>
            </a:pPr>
            <a:endParaRPr lang="ru-RU" sz="1400" dirty="0" smtClean="0"/>
          </a:p>
        </p:txBody>
      </p:sp>
      <p:sp>
        <p:nvSpPr>
          <p:cNvPr id="4" name="Текст 3"/>
          <p:cNvSpPr>
            <a:spLocks noGrp="1"/>
          </p:cNvSpPr>
          <p:nvPr>
            <p:ph type="body" sz="half" idx="2"/>
          </p:nvPr>
        </p:nvSpPr>
        <p:spPr>
          <a:xfrm>
            <a:off x="107505" y="1916832"/>
            <a:ext cx="3312368" cy="4032448"/>
          </a:xfrm>
        </p:spPr>
        <p:txBody>
          <a:bodyPr>
            <a:normAutofit/>
          </a:bodyPr>
          <a:lstStyle/>
          <a:p>
            <a:pPr marL="285750" indent="-285750" algn="just">
              <a:buFont typeface="Wingdings" pitchFamily="2" charset="2"/>
              <a:buChar char="§"/>
            </a:pPr>
            <a:endParaRPr lang="uk-UA" sz="1800" dirty="0" smtClean="0"/>
          </a:p>
          <a:p>
            <a:pPr marL="285750" indent="-285750" algn="just">
              <a:buFont typeface="Wingdings" pitchFamily="2" charset="2"/>
              <a:buChar char="§"/>
            </a:pPr>
            <a:endParaRPr lang="uk-UA" sz="1800" dirty="0"/>
          </a:p>
          <a:p>
            <a:r>
              <a:rPr lang="uk-UA" sz="3200" dirty="0" smtClean="0"/>
              <a:t>КАДРОВА ДОКУМЕНТАЦІЯ:</a:t>
            </a:r>
          </a:p>
          <a:p>
            <a:r>
              <a:rPr lang="uk-UA" sz="3200" dirty="0" smtClean="0"/>
              <a:t>Зразок наказу про прийняття  на роботу</a:t>
            </a:r>
            <a:endParaRPr lang="uk-UA" sz="3200" dirty="0"/>
          </a:p>
        </p:txBody>
      </p:sp>
    </p:spTree>
    <p:extLst>
      <p:ext uri="{BB962C8B-B14F-4D97-AF65-F5344CB8AC3E}">
        <p14:creationId xmlns:p14="http://schemas.microsoft.com/office/powerpoint/2010/main" val="21700139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35496" y="1412776"/>
            <a:ext cx="9001000" cy="5328591"/>
          </a:xfrm>
        </p:spPr>
        <p:txBody>
          <a:bodyPr/>
          <a:lstStyle/>
          <a:p>
            <a:endParaRPr lang="uk-UA" dirty="0"/>
          </a:p>
        </p:txBody>
      </p:sp>
      <p:sp>
        <p:nvSpPr>
          <p:cNvPr id="3" name="Заголовок 2"/>
          <p:cNvSpPr>
            <a:spLocks noGrp="1"/>
          </p:cNvSpPr>
          <p:nvPr>
            <p:ph type="ctrTitle"/>
          </p:nvPr>
        </p:nvSpPr>
        <p:spPr>
          <a:xfrm>
            <a:off x="179512" y="188640"/>
            <a:ext cx="8712968" cy="1008111"/>
          </a:xfrm>
        </p:spPr>
        <p:txBody>
          <a:bodyPr/>
          <a:lstStyle/>
          <a:p>
            <a:pPr marL="182880" indent="0" algn="ctr">
              <a:buNone/>
            </a:pPr>
            <a:r>
              <a:rPr lang="uk-UA" sz="1200" dirty="0"/>
              <a:t>Відповідно до Переліку типових документів, що створюються під </a:t>
            </a:r>
            <a:r>
              <a:rPr lang="uk-UA" sz="1200" dirty="0" smtClean="0"/>
              <a:t>час діяльності </a:t>
            </a:r>
            <a:r>
              <a:rPr lang="uk-UA" sz="1200" dirty="0"/>
              <a:t>державних органів та органів місцевого самоврядування, інших установ</a:t>
            </a:r>
            <a:r>
              <a:rPr lang="uk-UA" sz="1200" dirty="0" smtClean="0"/>
              <a:t>, підприємств </a:t>
            </a:r>
            <a:r>
              <a:rPr lang="uk-UA" sz="1200" dirty="0"/>
              <a:t>та організацій, із зазначенням строків зберігання </a:t>
            </a:r>
            <a:r>
              <a:rPr lang="uk-UA" sz="1200" dirty="0" smtClean="0"/>
              <a:t>документів, затвердженого </a:t>
            </a:r>
            <a:r>
              <a:rPr lang="uk-UA" sz="1200" dirty="0"/>
              <a:t>наказом Міністерство Юстиції України від 12.04.2012 № 578/5.</a:t>
            </a:r>
            <a:br>
              <a:rPr lang="uk-UA" sz="1200" dirty="0"/>
            </a:br>
            <a:r>
              <a:rPr lang="uk-UA" sz="1200" dirty="0"/>
              <a:t>Розділ </a:t>
            </a:r>
            <a:r>
              <a:rPr lang="en-US" sz="1200" dirty="0"/>
              <a:t>I </a:t>
            </a:r>
            <a:r>
              <a:rPr lang="uk-UA" sz="1200" dirty="0"/>
              <a:t>Документи, що створюються в управлінській </a:t>
            </a:r>
            <a:r>
              <a:rPr lang="uk-UA" sz="1200" dirty="0" smtClean="0"/>
              <a:t>діяльності 1</a:t>
            </a:r>
            <a:r>
              <a:rPr lang="uk-UA" sz="1200" dirty="0"/>
              <a:t>. Організація системи управління</a:t>
            </a:r>
            <a:br>
              <a:rPr lang="uk-UA" sz="1200" dirty="0"/>
            </a:br>
            <a:r>
              <a:rPr lang="uk-UA" sz="1200" dirty="0"/>
              <a:t>1.1. Організація розпорядчої діяльності</a:t>
            </a:r>
          </a:p>
        </p:txBody>
      </p:sp>
      <p:graphicFrame>
        <p:nvGraphicFramePr>
          <p:cNvPr id="4" name="Таблица 3"/>
          <p:cNvGraphicFramePr>
            <a:graphicFrameLocks noGrp="1"/>
          </p:cNvGraphicFramePr>
          <p:nvPr>
            <p:extLst>
              <p:ext uri="{D42A27DB-BD31-4B8C-83A1-F6EECF244321}">
                <p14:modId xmlns:p14="http://schemas.microsoft.com/office/powerpoint/2010/main" val="2352591091"/>
              </p:ext>
            </p:extLst>
          </p:nvPr>
        </p:nvGraphicFramePr>
        <p:xfrm>
          <a:off x="107504" y="1412776"/>
          <a:ext cx="8928993" cy="5198824"/>
        </p:xfrm>
        <a:graphic>
          <a:graphicData uri="http://schemas.openxmlformats.org/drawingml/2006/table">
            <a:tbl>
              <a:tblPr firstRow="1" bandRow="1">
                <a:tableStyleId>{5C22544A-7EE6-4342-B048-85BDC9FD1C3A}</a:tableStyleId>
              </a:tblPr>
              <a:tblGrid>
                <a:gridCol w="2976331"/>
                <a:gridCol w="2976331"/>
                <a:gridCol w="2976331"/>
              </a:tblGrid>
              <a:tr h="370840">
                <a:tc>
                  <a:txBody>
                    <a:bodyPr/>
                    <a:lstStyle/>
                    <a:p>
                      <a:pPr algn="ctr"/>
                      <a:r>
                        <a:rPr lang="uk-UA" sz="1400" dirty="0" smtClean="0"/>
                        <a:t>Заголовок справи</a:t>
                      </a:r>
                    </a:p>
                  </a:txBody>
                  <a:tcPr/>
                </a:tc>
                <a:tc>
                  <a:txBody>
                    <a:bodyPr/>
                    <a:lstStyle/>
                    <a:p>
                      <a:pPr algn="ctr"/>
                      <a:r>
                        <a:rPr lang="ru-RU" sz="1400" dirty="0" smtClean="0"/>
                        <a:t>Термін зберігання справи</a:t>
                      </a:r>
                      <a:endParaRPr lang="uk-UA" sz="1400" dirty="0"/>
                    </a:p>
                  </a:txBody>
                  <a:tcPr/>
                </a:tc>
                <a:tc>
                  <a:txBody>
                    <a:bodyPr/>
                    <a:lstStyle/>
                    <a:p>
                      <a:pPr algn="ctr"/>
                      <a:r>
                        <a:rPr lang="uk-UA" sz="1400" dirty="0" smtClean="0"/>
                        <a:t>Примітка</a:t>
                      </a:r>
                      <a:endParaRPr lang="uk-UA" sz="1400" dirty="0"/>
                    </a:p>
                  </a:txBody>
                  <a:tcPr/>
                </a:tc>
              </a:tr>
              <a:tr h="370840">
                <a:tc>
                  <a:txBody>
                    <a:bodyPr/>
                    <a:lstStyle/>
                    <a:p>
                      <a:r>
                        <a:rPr lang="ru-RU" sz="1200" dirty="0" smtClean="0"/>
                        <a:t>Накази директора з кадрових питань (особового складу)</a:t>
                      </a:r>
                      <a:endParaRPr lang="uk-UA" sz="1200" dirty="0"/>
                    </a:p>
                  </a:txBody>
                  <a:tcPr/>
                </a:tc>
                <a:tc>
                  <a:txBody>
                    <a:bodyPr/>
                    <a:lstStyle/>
                    <a:p>
                      <a:pPr algn="ctr"/>
                      <a:r>
                        <a:rPr lang="uk-UA" sz="1200" dirty="0" smtClean="0"/>
                        <a:t>75 років</a:t>
                      </a:r>
                    </a:p>
                  </a:txBody>
                  <a:tcPr/>
                </a:tc>
                <a:tc>
                  <a:txBody>
                    <a:bodyPr/>
                    <a:lstStyle/>
                    <a:p>
                      <a:r>
                        <a:rPr lang="ru-RU" sz="1200" dirty="0" smtClean="0"/>
                        <a:t>Про короткострокові відрядження в</a:t>
                      </a:r>
                    </a:p>
                    <a:p>
                      <a:r>
                        <a:rPr lang="ru-RU" sz="1200" dirty="0" smtClean="0"/>
                        <a:t>межах України та за кордон;</a:t>
                      </a:r>
                    </a:p>
                    <a:p>
                      <a:r>
                        <a:rPr lang="ru-RU" sz="1200" dirty="0" smtClean="0"/>
                        <a:t>стягнення; надання щорічних</a:t>
                      </a:r>
                    </a:p>
                    <a:p>
                      <a:r>
                        <a:rPr lang="ru-RU" sz="1200" dirty="0" smtClean="0"/>
                        <a:t>Оплачуваних відпусток та відпусток у зв’язку з навчанням – 5 р.</a:t>
                      </a:r>
                      <a:endParaRPr lang="uk-UA" sz="1200" dirty="0"/>
                    </a:p>
                  </a:txBody>
                  <a:tcPr/>
                </a:tc>
              </a:tr>
              <a:tr h="370840">
                <a:tc>
                  <a:txBody>
                    <a:bodyPr/>
                    <a:lstStyle/>
                    <a:p>
                      <a:r>
                        <a:rPr lang="ru-RU" sz="1200" dirty="0" smtClean="0"/>
                        <a:t>Накази директора про надання відпусток працівникам</a:t>
                      </a:r>
                      <a:endParaRPr lang="uk-UA" sz="1200" dirty="0"/>
                    </a:p>
                  </a:txBody>
                  <a:tcPr/>
                </a:tc>
                <a:tc>
                  <a:txBody>
                    <a:bodyPr/>
                    <a:lstStyle/>
                    <a:p>
                      <a:pPr algn="ctr"/>
                      <a:r>
                        <a:rPr lang="uk-UA" sz="1200" dirty="0" smtClean="0"/>
                        <a:t>5 років</a:t>
                      </a:r>
                    </a:p>
                    <a:p>
                      <a:pPr algn="ctr"/>
                      <a:endParaRPr lang="uk-UA" sz="1200" dirty="0"/>
                    </a:p>
                  </a:txBody>
                  <a:tcPr/>
                </a:tc>
                <a:tc>
                  <a:txBody>
                    <a:bodyPr/>
                    <a:lstStyle/>
                    <a:p>
                      <a:r>
                        <a:rPr lang="ru-RU" sz="1200" dirty="0" smtClean="0"/>
                        <a:t>Надання щорічних відпусток та</a:t>
                      </a:r>
                    </a:p>
                    <a:p>
                      <a:r>
                        <a:rPr lang="ru-RU" sz="1200" dirty="0" smtClean="0"/>
                        <a:t>відпусток у зв’язку з навчанням – 5 р.</a:t>
                      </a:r>
                      <a:endParaRPr lang="uk-UA" sz="1200" dirty="0"/>
                    </a:p>
                  </a:txBody>
                  <a:tcPr/>
                </a:tc>
              </a:tr>
              <a:tr h="1078944">
                <a:tc>
                  <a:txBody>
                    <a:bodyPr/>
                    <a:lstStyle/>
                    <a:p>
                      <a:r>
                        <a:rPr lang="ru-RU" sz="1200" dirty="0" smtClean="0"/>
                        <a:t>Накази директора про відрядження і стягнення працівників</a:t>
                      </a:r>
                      <a:endParaRPr lang="uk-UA" sz="1200" dirty="0"/>
                    </a:p>
                  </a:txBody>
                  <a:tcPr/>
                </a:tc>
                <a:tc>
                  <a:txBody>
                    <a:bodyPr/>
                    <a:lstStyle/>
                    <a:p>
                      <a:pPr algn="ctr"/>
                      <a:r>
                        <a:rPr lang="uk-UA" sz="1200" dirty="0" smtClean="0"/>
                        <a:t>5 років</a:t>
                      </a:r>
                    </a:p>
                  </a:txBody>
                  <a:tcPr/>
                </a:tc>
                <a:tc>
                  <a:txBody>
                    <a:bodyPr/>
                    <a:lstStyle/>
                    <a:p>
                      <a:r>
                        <a:rPr lang="ru-RU" sz="1200" dirty="0" smtClean="0"/>
                        <a:t>Про короткострокові відрядження в</a:t>
                      </a:r>
                    </a:p>
                    <a:p>
                      <a:r>
                        <a:rPr lang="ru-RU" sz="1200" dirty="0" smtClean="0"/>
                        <a:t>межах України та за кордон;</a:t>
                      </a:r>
                    </a:p>
                    <a:p>
                      <a:r>
                        <a:rPr lang="ru-RU" sz="1200" dirty="0" smtClean="0"/>
                        <a:t>стягнення; надання щорічних</a:t>
                      </a:r>
                    </a:p>
                    <a:p>
                      <a:r>
                        <a:rPr lang="ru-RU" sz="1200" dirty="0" smtClean="0"/>
                        <a:t>Оплачуваних відпусток та відпусток у зв’язку з навчанням – 5р.</a:t>
                      </a:r>
                      <a:endParaRPr lang="uk-UA" sz="1200" dirty="0"/>
                    </a:p>
                  </a:txBody>
                  <a:tcPr/>
                </a:tc>
              </a:tr>
              <a:tr h="370840">
                <a:tc>
                  <a:txBody>
                    <a:bodyPr/>
                    <a:lstStyle/>
                    <a:p>
                      <a:r>
                        <a:rPr lang="ru-RU" sz="1200" dirty="0" smtClean="0"/>
                        <a:t>Документи до наказів з особового складу (заяви, довідки, подання, обхідні листи, інше), що не ввійшли</a:t>
                      </a:r>
                    </a:p>
                    <a:p>
                      <a:r>
                        <a:rPr lang="ru-RU" sz="1200" dirty="0" smtClean="0"/>
                        <a:t>до складу особових справ</a:t>
                      </a:r>
                      <a:endParaRPr lang="uk-UA" sz="1200" dirty="0"/>
                    </a:p>
                  </a:txBody>
                  <a:tcPr/>
                </a:tc>
                <a:tc>
                  <a:txBody>
                    <a:bodyPr/>
                    <a:lstStyle/>
                    <a:p>
                      <a:pPr algn="ctr"/>
                      <a:r>
                        <a:rPr lang="uk-UA" sz="1200" dirty="0" smtClean="0"/>
                        <a:t>3 роки</a:t>
                      </a:r>
                      <a:endParaRPr lang="uk-UA" sz="1200" dirty="0"/>
                    </a:p>
                  </a:txBody>
                  <a:tcPr/>
                </a:tc>
                <a:tc>
                  <a:txBody>
                    <a:bodyPr/>
                    <a:lstStyle/>
                    <a:p>
                      <a:endParaRPr lang="uk-UA" sz="1200" dirty="0"/>
                    </a:p>
                  </a:txBody>
                  <a:tcPr/>
                </a:tc>
              </a:tr>
              <a:tr h="370840">
                <a:tc>
                  <a:txBody>
                    <a:bodyPr/>
                    <a:lstStyle/>
                    <a:p>
                      <a:r>
                        <a:rPr lang="ru-RU" sz="1200" dirty="0" smtClean="0"/>
                        <a:t>Особові справи (заяви, анкети, автобіографії, копії наказів про прийняття, переміщення, звільнення)</a:t>
                      </a:r>
                    </a:p>
                    <a:p>
                      <a:r>
                        <a:rPr lang="ru-RU" sz="1200" dirty="0" smtClean="0"/>
                        <a:t>трудові договори працівників</a:t>
                      </a:r>
                      <a:endParaRPr lang="uk-UA" sz="1200" dirty="0"/>
                    </a:p>
                  </a:txBody>
                  <a:tcPr/>
                </a:tc>
                <a:tc>
                  <a:txBody>
                    <a:bodyPr/>
                    <a:lstStyle/>
                    <a:p>
                      <a:pPr algn="ctr"/>
                      <a:r>
                        <a:rPr lang="uk-UA" sz="1200" dirty="0" smtClean="0"/>
                        <a:t>75 років</a:t>
                      </a:r>
                      <a:endParaRPr lang="uk-UA" sz="1200" dirty="0"/>
                    </a:p>
                  </a:txBody>
                  <a:tcPr/>
                </a:tc>
                <a:tc>
                  <a:txBody>
                    <a:bodyPr/>
                    <a:lstStyle/>
                    <a:p>
                      <a:r>
                        <a:rPr lang="uk-UA" sz="1200" dirty="0" smtClean="0"/>
                        <a:t>Після звільнення</a:t>
                      </a:r>
                      <a:endParaRPr lang="uk-UA" sz="1200" dirty="0"/>
                    </a:p>
                  </a:txBody>
                  <a:tcPr/>
                </a:tc>
              </a:tr>
              <a:tr h="370840">
                <a:tc>
                  <a:txBody>
                    <a:bodyPr/>
                    <a:lstStyle/>
                    <a:p>
                      <a:r>
                        <a:rPr lang="ru-RU" sz="1200" dirty="0" smtClean="0"/>
                        <a:t>Особові картки (ф. П – 2) працівників (у тому числі тимчасових та працюючих за сумісництвом)</a:t>
                      </a:r>
                      <a:endParaRPr lang="uk-UA" sz="1200" dirty="0"/>
                    </a:p>
                  </a:txBody>
                  <a:tcPr/>
                </a:tc>
                <a:tc>
                  <a:txBody>
                    <a:bodyPr/>
                    <a:lstStyle/>
                    <a:p>
                      <a:pPr algn="ctr"/>
                      <a:r>
                        <a:rPr lang="uk-UA" sz="1200" dirty="0" smtClean="0"/>
                        <a:t>75 років</a:t>
                      </a:r>
                    </a:p>
                  </a:txBody>
                  <a:tcPr/>
                </a:tc>
                <a:tc>
                  <a:txBody>
                    <a:bodyPr/>
                    <a:lstStyle/>
                    <a:p>
                      <a:r>
                        <a:rPr lang="uk-UA" sz="1200" dirty="0" smtClean="0"/>
                        <a:t>Після звільнення</a:t>
                      </a:r>
                      <a:endParaRPr lang="uk-UA" sz="1200" dirty="0"/>
                    </a:p>
                  </a:txBody>
                  <a:tcPr/>
                </a:tc>
              </a:tr>
            </a:tbl>
          </a:graphicData>
        </a:graphic>
      </p:graphicFrame>
    </p:spTree>
    <p:extLst>
      <p:ext uri="{BB962C8B-B14F-4D97-AF65-F5344CB8AC3E}">
        <p14:creationId xmlns:p14="http://schemas.microsoft.com/office/powerpoint/2010/main" val="19980182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35496" y="1412776"/>
            <a:ext cx="9001000" cy="5328591"/>
          </a:xfrm>
        </p:spPr>
        <p:txBody>
          <a:bodyPr/>
          <a:lstStyle/>
          <a:p>
            <a:pPr fontAlgn="t"/>
            <a:r>
              <a:rPr lang="uk-UA" b="1" dirty="0"/>
              <a:t>Списки військовозобов’язаних і</a:t>
            </a:r>
            <a:endParaRPr lang="uk-UA" dirty="0"/>
          </a:p>
          <a:p>
            <a:pPr fontAlgn="t"/>
            <a:r>
              <a:rPr lang="uk-UA" b="1" dirty="0"/>
              <a:t>призовників</a:t>
            </a:r>
            <a:endParaRPr lang="uk-UA" dirty="0"/>
          </a:p>
          <a:p>
            <a:pPr fontAlgn="t"/>
            <a:r>
              <a:rPr lang="uk-UA" b="1" dirty="0"/>
              <a:t>1 рік</a:t>
            </a:r>
            <a:endParaRPr lang="uk-UA" dirty="0"/>
          </a:p>
          <a:p>
            <a:pPr fontAlgn="t"/>
            <a:r>
              <a:rPr lang="ru-RU" dirty="0"/>
              <a:t>Картотеки, картки обліку військовозобов’язаних і призовників</a:t>
            </a:r>
            <a:endParaRPr lang="uk-UA" dirty="0"/>
          </a:p>
          <a:p>
            <a:pPr fontAlgn="t"/>
            <a:r>
              <a:rPr lang="uk-UA" dirty="0"/>
              <a:t>3 роки</a:t>
            </a:r>
          </a:p>
          <a:p>
            <a:pPr fontAlgn="t"/>
            <a:r>
              <a:rPr lang="uk-UA" dirty="0"/>
              <a:t>Після звільнення</a:t>
            </a:r>
          </a:p>
          <a:p>
            <a:endParaRPr lang="uk-UA" dirty="0"/>
          </a:p>
        </p:txBody>
      </p:sp>
      <p:graphicFrame>
        <p:nvGraphicFramePr>
          <p:cNvPr id="4" name="Таблица 3"/>
          <p:cNvGraphicFramePr>
            <a:graphicFrameLocks noGrp="1"/>
          </p:cNvGraphicFramePr>
          <p:nvPr>
            <p:extLst>
              <p:ext uri="{D42A27DB-BD31-4B8C-83A1-F6EECF244321}">
                <p14:modId xmlns:p14="http://schemas.microsoft.com/office/powerpoint/2010/main" val="4276461853"/>
              </p:ext>
            </p:extLst>
          </p:nvPr>
        </p:nvGraphicFramePr>
        <p:xfrm>
          <a:off x="107504" y="44624"/>
          <a:ext cx="8928993" cy="6771135"/>
        </p:xfrm>
        <a:graphic>
          <a:graphicData uri="http://schemas.openxmlformats.org/drawingml/2006/table">
            <a:tbl>
              <a:tblPr firstRow="1" bandRow="1">
                <a:tableStyleId>{5C22544A-7EE6-4342-B048-85BDC9FD1C3A}</a:tableStyleId>
              </a:tblPr>
              <a:tblGrid>
                <a:gridCol w="2976331"/>
                <a:gridCol w="2976331"/>
                <a:gridCol w="2976331"/>
              </a:tblGrid>
              <a:tr h="451310">
                <a:tc>
                  <a:txBody>
                    <a:bodyPr/>
                    <a:lstStyle/>
                    <a:p>
                      <a:pPr algn="ctr"/>
                      <a:r>
                        <a:rPr lang="uk-UA" sz="1400" dirty="0" smtClean="0"/>
                        <a:t>Заголовок справи</a:t>
                      </a:r>
                    </a:p>
                  </a:txBody>
                  <a:tcPr/>
                </a:tc>
                <a:tc>
                  <a:txBody>
                    <a:bodyPr/>
                    <a:lstStyle/>
                    <a:p>
                      <a:pPr algn="ctr"/>
                      <a:r>
                        <a:rPr lang="ru-RU" sz="1400" dirty="0" smtClean="0"/>
                        <a:t>Термін зберігання справи</a:t>
                      </a:r>
                      <a:endParaRPr lang="uk-UA" sz="1400" dirty="0"/>
                    </a:p>
                  </a:txBody>
                  <a:tcPr/>
                </a:tc>
                <a:tc>
                  <a:txBody>
                    <a:bodyPr/>
                    <a:lstStyle/>
                    <a:p>
                      <a:pPr algn="ctr"/>
                      <a:r>
                        <a:rPr lang="uk-UA" sz="1400" dirty="0" smtClean="0"/>
                        <a:t>Примітка</a:t>
                      </a:r>
                      <a:endParaRPr lang="uk-UA" sz="1400" dirty="0"/>
                    </a:p>
                  </a:txBody>
                  <a:tcPr/>
                </a:tc>
              </a:tr>
              <a:tr h="450896">
                <a:tc>
                  <a:txBody>
                    <a:bodyPr/>
                    <a:lstStyle/>
                    <a:p>
                      <a:r>
                        <a:rPr lang="ru-RU" sz="1200" dirty="0" smtClean="0"/>
                        <a:t>Звіти (ф. 3-ПН, 4-ПН) до</a:t>
                      </a:r>
                    </a:p>
                    <a:p>
                      <a:r>
                        <a:rPr lang="ru-RU" sz="1200" dirty="0" smtClean="0"/>
                        <a:t>центру зайнятості</a:t>
                      </a:r>
                      <a:endParaRPr lang="uk-UA" sz="1200" dirty="0"/>
                    </a:p>
                  </a:txBody>
                  <a:tcPr/>
                </a:tc>
                <a:tc>
                  <a:txBody>
                    <a:bodyPr/>
                    <a:lstStyle/>
                    <a:p>
                      <a:pPr algn="ctr"/>
                      <a:r>
                        <a:rPr lang="uk-UA" sz="1200" dirty="0" smtClean="0"/>
                        <a:t>5 років</a:t>
                      </a:r>
                      <a:endParaRPr lang="uk-UA" sz="1200" dirty="0"/>
                    </a:p>
                  </a:txBody>
                  <a:tcPr/>
                </a:tc>
                <a:tc>
                  <a:txBody>
                    <a:bodyPr/>
                    <a:lstStyle/>
                    <a:p>
                      <a:endParaRPr lang="uk-UA" sz="1200" dirty="0"/>
                    </a:p>
                  </a:txBody>
                  <a:tcPr/>
                </a:tc>
              </a:tr>
              <a:tr h="460762">
                <a:tc>
                  <a:txBody>
                    <a:bodyPr/>
                    <a:lstStyle/>
                    <a:p>
                      <a:r>
                        <a:rPr lang="ru-RU" sz="1200" dirty="0" smtClean="0"/>
                        <a:t>Звіт про стан бронювання</a:t>
                      </a:r>
                    </a:p>
                    <a:p>
                      <a:r>
                        <a:rPr lang="ru-RU" sz="1200" dirty="0" smtClean="0"/>
                        <a:t>військовозобов’язаних</a:t>
                      </a:r>
                      <a:endParaRPr lang="uk-UA" sz="1200" dirty="0"/>
                    </a:p>
                  </a:txBody>
                  <a:tcPr/>
                </a:tc>
                <a:tc>
                  <a:txBody>
                    <a:bodyPr/>
                    <a:lstStyle/>
                    <a:p>
                      <a:pPr algn="ctr"/>
                      <a:r>
                        <a:rPr lang="uk-UA" sz="1200" dirty="0" smtClean="0"/>
                        <a:t>5 років</a:t>
                      </a:r>
                    </a:p>
                  </a:txBody>
                  <a:tcPr/>
                </a:tc>
                <a:tc>
                  <a:txBody>
                    <a:bodyPr/>
                    <a:lstStyle/>
                    <a:p>
                      <a:endParaRPr lang="uk-UA" sz="1200" dirty="0"/>
                    </a:p>
                  </a:txBody>
                  <a:tcPr/>
                </a:tc>
              </a:tr>
              <a:tr h="450896">
                <a:tc>
                  <a:txBody>
                    <a:bodyPr/>
                    <a:lstStyle/>
                    <a:p>
                      <a:r>
                        <a:rPr lang="uk-UA" sz="1200" dirty="0" smtClean="0"/>
                        <a:t>Списки військовозобов’язаних і</a:t>
                      </a:r>
                    </a:p>
                    <a:p>
                      <a:r>
                        <a:rPr lang="uk-UA" sz="1200" dirty="0" smtClean="0"/>
                        <a:t>призовників</a:t>
                      </a:r>
                      <a:endParaRPr lang="uk-UA" sz="1200" dirty="0"/>
                    </a:p>
                  </a:txBody>
                  <a:tcPr/>
                </a:tc>
                <a:tc>
                  <a:txBody>
                    <a:bodyPr/>
                    <a:lstStyle/>
                    <a:p>
                      <a:pPr algn="ctr"/>
                      <a:r>
                        <a:rPr lang="uk-UA" sz="1200" dirty="0" smtClean="0"/>
                        <a:t>1 рік</a:t>
                      </a:r>
                      <a:endParaRPr lang="uk-UA" sz="1200" dirty="0"/>
                    </a:p>
                  </a:txBody>
                  <a:tcPr/>
                </a:tc>
                <a:tc>
                  <a:txBody>
                    <a:bodyPr/>
                    <a:lstStyle/>
                    <a:p>
                      <a:endParaRPr lang="uk-UA" sz="1200" dirty="0"/>
                    </a:p>
                  </a:txBody>
                  <a:tcPr/>
                </a:tc>
              </a:tr>
              <a:tr h="464103">
                <a:tc>
                  <a:txBody>
                    <a:bodyPr/>
                    <a:lstStyle/>
                    <a:p>
                      <a:r>
                        <a:rPr lang="ru-RU" sz="1200" dirty="0" smtClean="0"/>
                        <a:t>Картотеки, картки обліку військовозобов’язаних і призовників</a:t>
                      </a:r>
                      <a:endParaRPr lang="uk-UA" sz="1200" dirty="0"/>
                    </a:p>
                  </a:txBody>
                  <a:tcPr/>
                </a:tc>
                <a:tc>
                  <a:txBody>
                    <a:bodyPr/>
                    <a:lstStyle/>
                    <a:p>
                      <a:pPr algn="ctr"/>
                      <a:r>
                        <a:rPr lang="uk-UA" sz="1200" dirty="0" smtClean="0"/>
                        <a:t>3 роки</a:t>
                      </a:r>
                      <a:endParaRPr lang="uk-UA" sz="1200" dirty="0"/>
                    </a:p>
                  </a:txBody>
                  <a:tcPr/>
                </a:tc>
                <a:tc>
                  <a:txBody>
                    <a:bodyPr/>
                    <a:lstStyle/>
                    <a:p>
                      <a:r>
                        <a:rPr lang="uk-UA" sz="1200" dirty="0" smtClean="0"/>
                        <a:t>Після звільнення</a:t>
                      </a:r>
                    </a:p>
                    <a:p>
                      <a:endParaRPr lang="uk-UA" sz="1200" dirty="0"/>
                    </a:p>
                  </a:txBody>
                  <a:tcPr/>
                </a:tc>
              </a:tr>
              <a:tr h="450896">
                <a:tc>
                  <a:txBody>
                    <a:bodyPr/>
                    <a:lstStyle/>
                    <a:p>
                      <a:r>
                        <a:rPr lang="ru-RU" sz="1200" dirty="0" smtClean="0"/>
                        <a:t>Журнали перевірки стану обліку</a:t>
                      </a:r>
                    </a:p>
                    <a:p>
                      <a:r>
                        <a:rPr lang="ru-RU" sz="1200" dirty="0" smtClean="0"/>
                        <a:t>військовозобов'язаних і призовників</a:t>
                      </a:r>
                      <a:endParaRPr lang="uk-UA" sz="1200" dirty="0"/>
                    </a:p>
                  </a:txBody>
                  <a:tcPr/>
                </a:tc>
                <a:tc>
                  <a:txBody>
                    <a:bodyPr/>
                    <a:lstStyle/>
                    <a:p>
                      <a:pPr algn="ctr"/>
                      <a:r>
                        <a:rPr lang="uk-UA" sz="1200" dirty="0" smtClean="0"/>
                        <a:t>3 роки</a:t>
                      </a:r>
                      <a:endParaRPr lang="uk-UA" sz="1200" dirty="0"/>
                    </a:p>
                  </a:txBody>
                  <a:tcPr/>
                </a:tc>
                <a:tc>
                  <a:txBody>
                    <a:bodyPr/>
                    <a:lstStyle/>
                    <a:p>
                      <a:endParaRPr lang="uk-UA" sz="1200" dirty="0"/>
                    </a:p>
                  </a:txBody>
                  <a:tcPr/>
                </a:tc>
              </a:tr>
              <a:tr h="450896">
                <a:tc>
                  <a:txBody>
                    <a:bodyPr/>
                    <a:lstStyle/>
                    <a:p>
                      <a:r>
                        <a:rPr lang="uk-UA" sz="1200" dirty="0" smtClean="0"/>
                        <a:t>Трудові книжки працівників</a:t>
                      </a:r>
                      <a:endParaRPr lang="uk-UA" sz="1200" dirty="0"/>
                    </a:p>
                  </a:txBody>
                  <a:tcPr/>
                </a:tc>
                <a:tc>
                  <a:txBody>
                    <a:bodyPr/>
                    <a:lstStyle/>
                    <a:p>
                      <a:pPr algn="ctr"/>
                      <a:r>
                        <a:rPr lang="ru-RU" sz="1200" dirty="0" smtClean="0"/>
                        <a:t>До запитання, не затребувані не</a:t>
                      </a:r>
                    </a:p>
                    <a:p>
                      <a:pPr algn="ctr"/>
                      <a:r>
                        <a:rPr lang="ru-RU" sz="1200" dirty="0" smtClean="0"/>
                        <a:t>менше 50 років</a:t>
                      </a:r>
                      <a:endParaRPr lang="uk-UA" sz="1200" dirty="0"/>
                    </a:p>
                  </a:txBody>
                  <a:tcPr/>
                </a:tc>
                <a:tc>
                  <a:txBody>
                    <a:bodyPr/>
                    <a:lstStyle/>
                    <a:p>
                      <a:endParaRPr lang="uk-UA" sz="1200" dirty="0"/>
                    </a:p>
                  </a:txBody>
                  <a:tcPr/>
                </a:tc>
              </a:tr>
              <a:tr h="1172329">
                <a:tc>
                  <a:txBody>
                    <a:bodyPr/>
                    <a:lstStyle/>
                    <a:p>
                      <a:r>
                        <a:rPr lang="ru-RU" sz="1200" dirty="0" smtClean="0"/>
                        <a:t>Журнал реєстрації наказів з кадрових питань</a:t>
                      </a:r>
                      <a:endParaRPr lang="uk-UA" sz="1200" dirty="0"/>
                    </a:p>
                  </a:txBody>
                  <a:tcPr/>
                </a:tc>
                <a:tc>
                  <a:txBody>
                    <a:bodyPr/>
                    <a:lstStyle/>
                    <a:p>
                      <a:pPr algn="ctr"/>
                      <a:r>
                        <a:rPr lang="uk-UA" sz="1200" dirty="0" smtClean="0"/>
                        <a:t>75 років</a:t>
                      </a:r>
                      <a:endParaRPr lang="uk-UA" sz="1200" dirty="0"/>
                    </a:p>
                  </a:txBody>
                  <a:tcPr/>
                </a:tc>
                <a:tc>
                  <a:txBody>
                    <a:bodyPr/>
                    <a:lstStyle/>
                    <a:p>
                      <a:r>
                        <a:rPr lang="ru-RU" sz="1200" dirty="0" smtClean="0"/>
                        <a:t>Форми, в яких реєструють</a:t>
                      </a:r>
                    </a:p>
                    <a:p>
                      <a:r>
                        <a:rPr lang="ru-RU" sz="1200" dirty="0" smtClean="0"/>
                        <a:t>Короткострокові відрядження в</a:t>
                      </a:r>
                    </a:p>
                    <a:p>
                      <a:r>
                        <a:rPr lang="ru-RU" sz="1200" dirty="0" smtClean="0"/>
                        <a:t>межах України та за кордон;</a:t>
                      </a:r>
                    </a:p>
                    <a:p>
                      <a:r>
                        <a:rPr lang="ru-RU" sz="1200" dirty="0" smtClean="0"/>
                        <a:t>стягнення; надання щорічних</a:t>
                      </a:r>
                    </a:p>
                    <a:p>
                      <a:r>
                        <a:rPr lang="ru-RU" sz="1200" dirty="0" smtClean="0"/>
                        <a:t>Оплачуваних відпусток та</a:t>
                      </a:r>
                    </a:p>
                    <a:p>
                      <a:r>
                        <a:rPr lang="ru-RU" sz="1200" dirty="0" smtClean="0"/>
                        <a:t>відпусток у зв’язку з навчанням 5р</a:t>
                      </a:r>
                      <a:endParaRPr lang="uk-UA" sz="1200" dirty="0"/>
                    </a:p>
                  </a:txBody>
                  <a:tcPr/>
                </a:tc>
              </a:tr>
              <a:tr h="1172329">
                <a:tc>
                  <a:txBody>
                    <a:bodyPr/>
                    <a:lstStyle/>
                    <a:p>
                      <a:r>
                        <a:rPr lang="ru-RU" sz="1200" dirty="0" smtClean="0"/>
                        <a:t>Журнал реєстрації наказів</a:t>
                      </a:r>
                    </a:p>
                    <a:p>
                      <a:r>
                        <a:rPr lang="ru-RU" sz="1200" dirty="0" smtClean="0"/>
                        <a:t>про надання відпусток працівникам</a:t>
                      </a:r>
                      <a:endParaRPr lang="uk-UA" sz="1200" dirty="0"/>
                    </a:p>
                  </a:txBody>
                  <a:tcPr/>
                </a:tc>
                <a:tc>
                  <a:txBody>
                    <a:bodyPr/>
                    <a:lstStyle/>
                    <a:p>
                      <a:pPr algn="ctr"/>
                      <a:r>
                        <a:rPr lang="uk-UA" sz="1200" dirty="0" smtClean="0"/>
                        <a:t>75 років</a:t>
                      </a:r>
                    </a:p>
                  </a:txBody>
                  <a:tcPr/>
                </a:tc>
                <a:tc>
                  <a:txBody>
                    <a:bodyPr/>
                    <a:lstStyle/>
                    <a:p>
                      <a:r>
                        <a:rPr lang="ru-RU" sz="1200" dirty="0" smtClean="0"/>
                        <a:t>Форми, в яких реєструють</a:t>
                      </a:r>
                    </a:p>
                    <a:p>
                      <a:r>
                        <a:rPr lang="ru-RU" sz="1200" dirty="0" smtClean="0"/>
                        <a:t>Короткострокові відрядження в</a:t>
                      </a:r>
                    </a:p>
                    <a:p>
                      <a:r>
                        <a:rPr lang="ru-RU" sz="1200" dirty="0" smtClean="0"/>
                        <a:t>межах України та за кордон;</a:t>
                      </a:r>
                    </a:p>
                    <a:p>
                      <a:r>
                        <a:rPr lang="ru-RU" sz="1200" dirty="0" smtClean="0"/>
                        <a:t>стягнення; надання щорічних</a:t>
                      </a:r>
                    </a:p>
                    <a:p>
                      <a:r>
                        <a:rPr lang="ru-RU" sz="1200" dirty="0" smtClean="0"/>
                        <a:t>Оплачуваних відпусток та</a:t>
                      </a:r>
                    </a:p>
                    <a:p>
                      <a:r>
                        <a:rPr lang="ru-RU" sz="1200" dirty="0" smtClean="0"/>
                        <a:t>відпусток у зв’язку з навчанням 5р</a:t>
                      </a:r>
                      <a:endParaRPr lang="uk-UA" sz="1200" dirty="0"/>
                    </a:p>
                  </a:txBody>
                  <a:tcPr/>
                </a:tc>
              </a:tr>
              <a:tr h="1172329">
                <a:tc>
                  <a:txBody>
                    <a:bodyPr/>
                    <a:lstStyle/>
                    <a:p>
                      <a:r>
                        <a:rPr lang="ru-RU" sz="1200" dirty="0" smtClean="0"/>
                        <a:t>Журнал реєстрації наказів</a:t>
                      </a:r>
                    </a:p>
                    <a:p>
                      <a:r>
                        <a:rPr lang="ru-RU" sz="1200" dirty="0" smtClean="0"/>
                        <a:t>про відрядження і стягнення</a:t>
                      </a:r>
                    </a:p>
                    <a:p>
                      <a:r>
                        <a:rPr lang="ru-RU" sz="1200" dirty="0" smtClean="0"/>
                        <a:t>працівників</a:t>
                      </a:r>
                      <a:endParaRPr lang="uk-UA" sz="1200" dirty="0"/>
                    </a:p>
                  </a:txBody>
                  <a:tcPr/>
                </a:tc>
                <a:tc>
                  <a:txBody>
                    <a:bodyPr/>
                    <a:lstStyle/>
                    <a:p>
                      <a:pPr algn="ctr"/>
                      <a:r>
                        <a:rPr lang="uk-UA" sz="1200" dirty="0" smtClean="0"/>
                        <a:t>75 років</a:t>
                      </a:r>
                      <a:endParaRPr lang="uk-UA" sz="1200" dirty="0"/>
                    </a:p>
                  </a:txBody>
                  <a:tcPr/>
                </a:tc>
                <a:tc>
                  <a:txBody>
                    <a:bodyPr/>
                    <a:lstStyle/>
                    <a:p>
                      <a:r>
                        <a:rPr lang="ru-RU" sz="1200" dirty="0" smtClean="0"/>
                        <a:t>Форми, в яких реєструють</a:t>
                      </a:r>
                    </a:p>
                    <a:p>
                      <a:r>
                        <a:rPr lang="ru-RU" sz="1200" dirty="0" smtClean="0"/>
                        <a:t>Короткострокові відрядження в</a:t>
                      </a:r>
                    </a:p>
                    <a:p>
                      <a:r>
                        <a:rPr lang="ru-RU" sz="1200" dirty="0" smtClean="0"/>
                        <a:t>межах України та за кордон;</a:t>
                      </a:r>
                    </a:p>
                    <a:p>
                      <a:r>
                        <a:rPr lang="ru-RU" sz="1200" dirty="0" smtClean="0"/>
                        <a:t>стягнення; надання щорічних</a:t>
                      </a:r>
                    </a:p>
                    <a:p>
                      <a:r>
                        <a:rPr lang="ru-RU" sz="1200" dirty="0" smtClean="0"/>
                        <a:t>Оплачуваних відпусток та</a:t>
                      </a:r>
                    </a:p>
                    <a:p>
                      <a:r>
                        <a:rPr lang="ru-RU" sz="1200" dirty="0" smtClean="0"/>
                        <a:t>відпусток у зв’язку з навчанням 5р</a:t>
                      </a:r>
                      <a:endParaRPr lang="uk-UA" sz="1200" dirty="0"/>
                    </a:p>
                  </a:txBody>
                  <a:tcPr/>
                </a:tc>
              </a:tr>
            </a:tbl>
          </a:graphicData>
        </a:graphic>
      </p:graphicFrame>
    </p:spTree>
    <p:extLst>
      <p:ext uri="{BB962C8B-B14F-4D97-AF65-F5344CB8AC3E}">
        <p14:creationId xmlns:p14="http://schemas.microsoft.com/office/powerpoint/2010/main" val="1421489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35496" y="1412776"/>
            <a:ext cx="9001000" cy="5328591"/>
          </a:xfrm>
        </p:spPr>
        <p:txBody>
          <a:bodyPr/>
          <a:lstStyle/>
          <a:p>
            <a:pPr fontAlgn="t"/>
            <a:r>
              <a:rPr lang="uk-UA" b="1" dirty="0"/>
              <a:t>Списки військовозобов’язаних і</a:t>
            </a:r>
            <a:endParaRPr lang="uk-UA" dirty="0"/>
          </a:p>
          <a:p>
            <a:pPr fontAlgn="t"/>
            <a:r>
              <a:rPr lang="uk-UA" b="1" dirty="0"/>
              <a:t>призовників</a:t>
            </a:r>
            <a:endParaRPr lang="uk-UA" dirty="0"/>
          </a:p>
          <a:p>
            <a:pPr fontAlgn="t"/>
            <a:r>
              <a:rPr lang="uk-UA" b="1" dirty="0"/>
              <a:t>1 рік</a:t>
            </a:r>
            <a:endParaRPr lang="uk-UA" dirty="0"/>
          </a:p>
          <a:p>
            <a:pPr fontAlgn="t"/>
            <a:r>
              <a:rPr lang="ru-RU" dirty="0"/>
              <a:t>Картотеки, картки обліку військовозобов’язаних і призовників</a:t>
            </a:r>
            <a:endParaRPr lang="uk-UA" dirty="0"/>
          </a:p>
          <a:p>
            <a:pPr fontAlgn="t"/>
            <a:r>
              <a:rPr lang="uk-UA" dirty="0"/>
              <a:t>3 роки</a:t>
            </a:r>
          </a:p>
          <a:p>
            <a:pPr fontAlgn="t"/>
            <a:r>
              <a:rPr lang="uk-UA" dirty="0"/>
              <a:t>Після звільнення</a:t>
            </a:r>
          </a:p>
          <a:p>
            <a:endParaRPr lang="uk-UA" dirty="0"/>
          </a:p>
        </p:txBody>
      </p:sp>
      <p:graphicFrame>
        <p:nvGraphicFramePr>
          <p:cNvPr id="4" name="Таблица 3"/>
          <p:cNvGraphicFramePr>
            <a:graphicFrameLocks noGrp="1"/>
          </p:cNvGraphicFramePr>
          <p:nvPr>
            <p:extLst>
              <p:ext uri="{D42A27DB-BD31-4B8C-83A1-F6EECF244321}">
                <p14:modId xmlns:p14="http://schemas.microsoft.com/office/powerpoint/2010/main" val="2323450846"/>
              </p:ext>
            </p:extLst>
          </p:nvPr>
        </p:nvGraphicFramePr>
        <p:xfrm>
          <a:off x="107502" y="44625"/>
          <a:ext cx="8928993" cy="5615851"/>
        </p:xfrm>
        <a:graphic>
          <a:graphicData uri="http://schemas.openxmlformats.org/drawingml/2006/table">
            <a:tbl>
              <a:tblPr firstRow="1" bandRow="1">
                <a:tableStyleId>{5C22544A-7EE6-4342-B048-85BDC9FD1C3A}</a:tableStyleId>
              </a:tblPr>
              <a:tblGrid>
                <a:gridCol w="2976331"/>
                <a:gridCol w="2976331"/>
                <a:gridCol w="2976331"/>
              </a:tblGrid>
              <a:tr h="370745">
                <a:tc>
                  <a:txBody>
                    <a:bodyPr/>
                    <a:lstStyle/>
                    <a:p>
                      <a:pPr algn="ctr"/>
                      <a:r>
                        <a:rPr lang="uk-UA" sz="1400" dirty="0" smtClean="0"/>
                        <a:t>Заголовок справи</a:t>
                      </a:r>
                    </a:p>
                  </a:txBody>
                  <a:tcPr/>
                </a:tc>
                <a:tc>
                  <a:txBody>
                    <a:bodyPr/>
                    <a:lstStyle/>
                    <a:p>
                      <a:pPr algn="ctr"/>
                      <a:r>
                        <a:rPr lang="ru-RU" sz="1400" dirty="0" smtClean="0"/>
                        <a:t>Термін зберігання справи</a:t>
                      </a:r>
                      <a:endParaRPr lang="uk-UA" sz="1400" dirty="0"/>
                    </a:p>
                  </a:txBody>
                  <a:tcPr/>
                </a:tc>
                <a:tc>
                  <a:txBody>
                    <a:bodyPr/>
                    <a:lstStyle/>
                    <a:p>
                      <a:pPr algn="ctr"/>
                      <a:r>
                        <a:rPr lang="uk-UA" sz="1400" dirty="0" smtClean="0"/>
                        <a:t>Примітка</a:t>
                      </a:r>
                      <a:endParaRPr lang="uk-UA" sz="1400" dirty="0"/>
                    </a:p>
                  </a:txBody>
                  <a:tcPr/>
                </a:tc>
              </a:tr>
              <a:tr h="475334">
                <a:tc>
                  <a:txBody>
                    <a:bodyPr/>
                    <a:lstStyle/>
                    <a:p>
                      <a:r>
                        <a:rPr lang="ru-RU" sz="1200" dirty="0" smtClean="0"/>
                        <a:t>Книга обліку руху особових</a:t>
                      </a:r>
                    </a:p>
                    <a:p>
                      <a:r>
                        <a:rPr lang="ru-RU" sz="1200" dirty="0" smtClean="0"/>
                        <a:t>справ працівників</a:t>
                      </a:r>
                      <a:endParaRPr lang="uk-UA" sz="1200" dirty="0"/>
                    </a:p>
                  </a:txBody>
                  <a:tcPr/>
                </a:tc>
                <a:tc>
                  <a:txBody>
                    <a:bodyPr/>
                    <a:lstStyle/>
                    <a:p>
                      <a:pPr algn="ctr"/>
                      <a:r>
                        <a:rPr lang="uk-UA" sz="1200" dirty="0" smtClean="0"/>
                        <a:t>75 років</a:t>
                      </a:r>
                    </a:p>
                  </a:txBody>
                  <a:tcPr/>
                </a:tc>
                <a:tc>
                  <a:txBody>
                    <a:bodyPr/>
                    <a:lstStyle/>
                    <a:p>
                      <a:endParaRPr lang="uk-UA" sz="1200" dirty="0"/>
                    </a:p>
                  </a:txBody>
                  <a:tcPr/>
                </a:tc>
              </a:tr>
              <a:tr h="457083">
                <a:tc>
                  <a:txBody>
                    <a:bodyPr/>
                    <a:lstStyle/>
                    <a:p>
                      <a:r>
                        <a:rPr lang="ru-RU" sz="1200" dirty="0" smtClean="0"/>
                        <a:t>Книга обліку руху трудових</a:t>
                      </a:r>
                    </a:p>
                    <a:p>
                      <a:r>
                        <a:rPr lang="ru-RU" sz="1200" dirty="0" smtClean="0"/>
                        <a:t>книжок і вкладишів до них</a:t>
                      </a:r>
                      <a:endParaRPr lang="uk-UA" sz="1200" dirty="0"/>
                    </a:p>
                  </a:txBody>
                  <a:tcPr/>
                </a:tc>
                <a:tc>
                  <a:txBody>
                    <a:bodyPr/>
                    <a:lstStyle/>
                    <a:p>
                      <a:pPr algn="ctr"/>
                      <a:r>
                        <a:rPr lang="uk-UA" sz="1200" dirty="0" smtClean="0"/>
                        <a:t>50 років</a:t>
                      </a:r>
                      <a:endParaRPr lang="uk-UA" sz="1200" dirty="0"/>
                    </a:p>
                  </a:txBody>
                  <a:tcPr/>
                </a:tc>
                <a:tc>
                  <a:txBody>
                    <a:bodyPr/>
                    <a:lstStyle/>
                    <a:p>
                      <a:endParaRPr lang="uk-UA" sz="1200" dirty="0"/>
                    </a:p>
                  </a:txBody>
                  <a:tcPr/>
                </a:tc>
              </a:tr>
              <a:tr h="3016748">
                <a:tc>
                  <a:txBody>
                    <a:bodyPr/>
                    <a:lstStyle/>
                    <a:p>
                      <a:r>
                        <a:rPr lang="uk-UA" sz="1200" dirty="0" smtClean="0"/>
                        <a:t>Накази керівника з кадрових питань тривалого зберігання: (про прийняття на роботу, переміщення за посадою, переведення на іншу роботу, сумісництво, звільнення; атестація,</a:t>
                      </a:r>
                    </a:p>
                    <a:p>
                      <a:r>
                        <a:rPr lang="uk-UA" sz="1200" dirty="0" smtClean="0"/>
                        <a:t>підвищення кваліфікації, стажування, зміна біографічних даних; заохочення</a:t>
                      </a:r>
                    </a:p>
                    <a:p>
                      <a:r>
                        <a:rPr lang="uk-UA" sz="1200" dirty="0" smtClean="0"/>
                        <a:t>(нагородження, преміювання), оплата</a:t>
                      </a:r>
                    </a:p>
                    <a:p>
                      <a:r>
                        <a:rPr lang="uk-UA" sz="1200" dirty="0" smtClean="0"/>
                        <a:t>праці, нарахування різних надбавок,</a:t>
                      </a:r>
                    </a:p>
                    <a:p>
                      <a:r>
                        <a:rPr lang="uk-UA" sz="1200" dirty="0" smtClean="0"/>
                        <a:t>доплат, матеріальної допомоги; всі види відпусток працівників з важкими, шкідливими та небезпечними умовами праці, відпусток щодо догляду за дитиною, відпусток без збереження заробітної плати)</a:t>
                      </a:r>
                      <a:endParaRPr lang="uk-UA" sz="1200" dirty="0"/>
                    </a:p>
                  </a:txBody>
                  <a:tcPr/>
                </a:tc>
                <a:tc>
                  <a:txBody>
                    <a:bodyPr/>
                    <a:lstStyle/>
                    <a:p>
                      <a:pPr algn="ctr"/>
                      <a:r>
                        <a:rPr lang="uk-UA" sz="1200" dirty="0" smtClean="0"/>
                        <a:t>75 років</a:t>
                      </a:r>
                      <a:endParaRPr lang="uk-UA" sz="1200" dirty="0"/>
                    </a:p>
                  </a:txBody>
                  <a:tcPr/>
                </a:tc>
                <a:tc>
                  <a:txBody>
                    <a:bodyPr/>
                    <a:lstStyle/>
                    <a:p>
                      <a:endParaRPr lang="uk-UA" sz="1200" dirty="0"/>
                    </a:p>
                  </a:txBody>
                  <a:tcPr/>
                </a:tc>
              </a:tr>
              <a:tr h="1295824">
                <a:tc>
                  <a:txBody>
                    <a:bodyPr/>
                    <a:lstStyle/>
                    <a:p>
                      <a:r>
                        <a:rPr lang="uk-UA" sz="1200" dirty="0" smtClean="0"/>
                        <a:t>Накази керівника з кадрових питань</a:t>
                      </a:r>
                    </a:p>
                    <a:p>
                      <a:r>
                        <a:rPr lang="uk-UA" sz="1200" dirty="0" smtClean="0"/>
                        <a:t>особового складу тимчасового зберігання</a:t>
                      </a:r>
                    </a:p>
                    <a:p>
                      <a:r>
                        <a:rPr lang="uk-UA" sz="1200" dirty="0" smtClean="0"/>
                        <a:t>(про відрядження; стягнення; надання</a:t>
                      </a:r>
                    </a:p>
                    <a:p>
                      <a:r>
                        <a:rPr lang="uk-UA" sz="1200" dirty="0" smtClean="0"/>
                        <a:t>щорічних оплачуваних відпусток та</a:t>
                      </a:r>
                    </a:p>
                    <a:p>
                      <a:r>
                        <a:rPr lang="uk-UA" sz="1200" dirty="0" smtClean="0"/>
                        <a:t>відпусток у зв’язку з навчанням)</a:t>
                      </a:r>
                      <a:endParaRPr lang="uk-UA" sz="1200" dirty="0"/>
                    </a:p>
                  </a:txBody>
                  <a:tcPr/>
                </a:tc>
                <a:tc>
                  <a:txBody>
                    <a:bodyPr/>
                    <a:lstStyle/>
                    <a:p>
                      <a:pPr algn="ctr"/>
                      <a:r>
                        <a:rPr lang="uk-UA" sz="1200" dirty="0" smtClean="0"/>
                        <a:t>5 років</a:t>
                      </a:r>
                      <a:endParaRPr lang="uk-UA" sz="1200" dirty="0"/>
                    </a:p>
                  </a:txBody>
                  <a:tcPr/>
                </a:tc>
                <a:tc>
                  <a:txBody>
                    <a:bodyPr/>
                    <a:lstStyle/>
                    <a:p>
                      <a:endParaRPr lang="uk-UA" sz="1200" dirty="0"/>
                    </a:p>
                  </a:txBody>
                  <a:tcPr/>
                </a:tc>
              </a:tr>
            </a:tbl>
          </a:graphicData>
        </a:graphic>
      </p:graphicFrame>
    </p:spTree>
    <p:extLst>
      <p:ext uri="{BB962C8B-B14F-4D97-AF65-F5344CB8AC3E}">
        <p14:creationId xmlns:p14="http://schemas.microsoft.com/office/powerpoint/2010/main" val="3118177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188640"/>
            <a:ext cx="5832648" cy="6768752"/>
          </a:xfrm>
        </p:spPr>
        <p:txBody>
          <a:bodyPr>
            <a:noAutofit/>
          </a:bodyPr>
          <a:lstStyle/>
          <a:p>
            <a:pPr marL="45720" indent="0" algn="just">
              <a:buNone/>
            </a:pPr>
            <a:r>
              <a:rPr lang="uk-UA" sz="1800" dirty="0" smtClean="0"/>
              <a:t>1. Ввести </a:t>
            </a:r>
            <a:r>
              <a:rPr lang="uk-UA" sz="1800" dirty="0"/>
              <a:t>в Україні воєнний стан із 05 години 30 хвилин 24 лютого 2022 року строком на 30 діб</a:t>
            </a:r>
            <a:r>
              <a:rPr lang="uk-UA" sz="1800" dirty="0" smtClean="0"/>
              <a:t>.</a:t>
            </a:r>
            <a:endParaRPr lang="en-US" sz="1800" dirty="0" smtClean="0"/>
          </a:p>
          <a:p>
            <a:pPr marL="45720" indent="0" algn="just">
              <a:buNone/>
            </a:pPr>
            <a:endParaRPr lang="uk-UA" sz="1800" dirty="0"/>
          </a:p>
          <a:p>
            <a:pPr algn="just">
              <a:buFontTx/>
              <a:buChar char="-"/>
            </a:pPr>
            <a:r>
              <a:rPr lang="uk-UA" sz="1800" dirty="0" smtClean="0"/>
              <a:t>строк </a:t>
            </a:r>
            <a:r>
              <a:rPr lang="uk-UA" sz="1800" dirty="0"/>
              <a:t>дії воєнного стану в Україні продовжено з 05 години 30 хвилин 26 березня 2022 року строком на 30 діб згідно з Указом Президента № 133/2022 від </a:t>
            </a:r>
            <a:r>
              <a:rPr lang="uk-UA" sz="1800" dirty="0" smtClean="0"/>
              <a:t>14.03.2022;</a:t>
            </a:r>
            <a:endParaRPr lang="en-US" sz="1800" dirty="0" smtClean="0"/>
          </a:p>
          <a:p>
            <a:pPr algn="just">
              <a:buFontTx/>
              <a:buChar char="-"/>
            </a:pPr>
            <a:endParaRPr lang="uk-UA" sz="1800" dirty="0"/>
          </a:p>
          <a:p>
            <a:pPr algn="just">
              <a:buFontTx/>
              <a:buChar char="-"/>
            </a:pPr>
            <a:r>
              <a:rPr lang="uk-UA" sz="1800" dirty="0" smtClean="0"/>
              <a:t>строк </a:t>
            </a:r>
            <a:r>
              <a:rPr lang="uk-UA" sz="1800" dirty="0"/>
              <a:t>дії воєнного стану в Україні продовжено з 05 години 30 хвилин 25 квітня 2022 року строком на 30 діб згідно з Указом Президента № 259/2022 від 18.04.2022</a:t>
            </a:r>
            <a:r>
              <a:rPr lang="uk-UA" sz="1800" dirty="0" smtClean="0"/>
              <a:t>;</a:t>
            </a:r>
            <a:endParaRPr lang="en-US" sz="1800" dirty="0" smtClean="0"/>
          </a:p>
          <a:p>
            <a:pPr marL="45720" indent="0" algn="just">
              <a:buNone/>
            </a:pPr>
            <a:endParaRPr lang="uk-UA" sz="1800" dirty="0"/>
          </a:p>
          <a:p>
            <a:pPr marL="45720" indent="0" algn="just">
              <a:buNone/>
            </a:pPr>
            <a:r>
              <a:rPr lang="uk-UA" sz="1800" dirty="0"/>
              <a:t>- строк дії воєнного стану в Україні продовжено з 05 години 30 хвилин 25 травня 2022 року строком на 90 діб згідно з Указом Президента № 341/2022 від </a:t>
            </a:r>
            <a:r>
              <a:rPr lang="uk-UA" sz="1800" dirty="0" smtClean="0"/>
              <a:t>17.05.2022</a:t>
            </a:r>
            <a:r>
              <a:rPr lang="ru-RU" sz="1800" dirty="0"/>
              <a:t>.</a:t>
            </a:r>
            <a:endParaRPr lang="uk-UA" sz="1800" dirty="0"/>
          </a:p>
          <a:p>
            <a:pPr algn="just">
              <a:buFont typeface="Wingdings" pitchFamily="2" charset="2"/>
              <a:buChar char="q"/>
            </a:pPr>
            <a:endParaRPr lang="ru-RU" sz="1600" dirty="0"/>
          </a:p>
          <a:p>
            <a:pPr marL="45720" indent="0">
              <a:buNone/>
            </a:pPr>
            <a:endParaRPr lang="ru-RU" sz="1400" dirty="0" smtClean="0"/>
          </a:p>
        </p:txBody>
      </p:sp>
      <p:sp>
        <p:nvSpPr>
          <p:cNvPr id="4" name="Текст 3"/>
          <p:cNvSpPr>
            <a:spLocks noGrp="1"/>
          </p:cNvSpPr>
          <p:nvPr>
            <p:ph type="body" sz="half" idx="2"/>
          </p:nvPr>
        </p:nvSpPr>
        <p:spPr>
          <a:xfrm>
            <a:off x="179512" y="2492896"/>
            <a:ext cx="2952328" cy="4176464"/>
          </a:xfrm>
        </p:spPr>
        <p:txBody>
          <a:bodyPr>
            <a:normAutofit/>
          </a:bodyPr>
          <a:lstStyle/>
          <a:p>
            <a:pPr algn="just"/>
            <a:r>
              <a:rPr lang="ru-RU" sz="1800" dirty="0"/>
              <a:t>Указ Президента України</a:t>
            </a:r>
          </a:p>
          <a:p>
            <a:pPr algn="just"/>
            <a:r>
              <a:rPr lang="ru-RU" sz="1800" dirty="0"/>
              <a:t>«Про введення воєнного стану в Україні»</a:t>
            </a:r>
          </a:p>
          <a:p>
            <a:pPr algn="just"/>
            <a:r>
              <a:rPr lang="ru-RU" sz="1800" dirty="0"/>
              <a:t>від 24 лютого 2022 року № 64/2022</a:t>
            </a:r>
          </a:p>
          <a:p>
            <a:pPr algn="just"/>
            <a:r>
              <a:rPr lang="ru-RU" sz="1800" dirty="0"/>
              <a:t>Указ затверджено Законом № 2102-IX від 24.02.2022</a:t>
            </a:r>
          </a:p>
          <a:p>
            <a:pPr algn="just"/>
            <a:endParaRPr lang="uk-UA" sz="1800" dirty="0"/>
          </a:p>
        </p:txBody>
      </p:sp>
    </p:spTree>
    <p:extLst>
      <p:ext uri="{BB962C8B-B14F-4D97-AF65-F5344CB8AC3E}">
        <p14:creationId xmlns:p14="http://schemas.microsoft.com/office/powerpoint/2010/main" val="8980511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188640"/>
            <a:ext cx="5832648" cy="6768752"/>
          </a:xfrm>
        </p:spPr>
        <p:txBody>
          <a:bodyPr>
            <a:noAutofit/>
          </a:bodyPr>
          <a:lstStyle/>
          <a:p>
            <a:pPr marL="45720" indent="0" algn="just">
              <a:buNone/>
            </a:pPr>
            <a:r>
              <a:rPr lang="ru-RU" sz="1800" dirty="0"/>
              <a:t>3. У зв'язку із введенням в Україні воєнного стану тимчасово, на період дії правового режиму воєнного стану, можуть обмежуватися конституційні права і свободи людини і громадянина, передбачені статтями 30 – 34 (право на недоторканість житла, таємниця листування, телефонних розмов та іншої </a:t>
            </a:r>
            <a:r>
              <a:rPr lang="ru-RU" sz="1800" dirty="0" smtClean="0"/>
              <a:t>кореспонденції</a:t>
            </a:r>
            <a:r>
              <a:rPr lang="ru-RU" sz="1800" dirty="0"/>
              <a:t>, невтручання в особисте і сімейне життя, право на свободу пересування та вільний вибір </a:t>
            </a:r>
            <a:r>
              <a:rPr lang="ru-RU" sz="1800" dirty="0" smtClean="0"/>
              <a:t>місця проживання</a:t>
            </a:r>
            <a:r>
              <a:rPr lang="ru-RU" sz="1800" dirty="0"/>
              <a:t>, право на свободу думки і слова), 38 (право брати участь в управлінні державними справами, референдуми, вибори), 39 (право на збори та мітинги), 41 – 44 (право власності, право на </a:t>
            </a:r>
            <a:r>
              <a:rPr lang="ru-RU" sz="1800" dirty="0" smtClean="0"/>
              <a:t>підприємницьку </a:t>
            </a:r>
            <a:r>
              <a:rPr lang="ru-RU" sz="1800" dirty="0"/>
              <a:t>діяльність, </a:t>
            </a:r>
            <a:r>
              <a:rPr lang="ru-RU" sz="1800" b="1" i="1" u="sng" dirty="0"/>
              <a:t>право на працю, </a:t>
            </a:r>
            <a:r>
              <a:rPr lang="ru-RU" sz="1800" dirty="0"/>
              <a:t>право на страйк), </a:t>
            </a:r>
            <a:r>
              <a:rPr lang="ru-RU" sz="1800" b="1" i="1" u="sng" dirty="0"/>
              <a:t>53 (право на освіту) </a:t>
            </a:r>
            <a:r>
              <a:rPr lang="ru-RU" sz="1800" dirty="0"/>
              <a:t>Конституції України, а також вводитися тимчасові обмеження прав і законних інтересів юридичних осіб в межах та обсязі, що необхідні для забезпечення можливості запровадження та здійснення заходів правового режиму воєнного стану, які передбачені частиною першою статті 8 Закону України </a:t>
            </a:r>
            <a:r>
              <a:rPr lang="ru-RU" sz="1800" dirty="0" smtClean="0"/>
              <a:t>«Про </a:t>
            </a:r>
            <a:r>
              <a:rPr lang="ru-RU" sz="1800" dirty="0"/>
              <a:t>правовий режим воєнного </a:t>
            </a:r>
            <a:r>
              <a:rPr lang="ru-RU" sz="1800" dirty="0" smtClean="0"/>
              <a:t>стану».</a:t>
            </a:r>
            <a:endParaRPr lang="ru-RU" sz="1800" dirty="0"/>
          </a:p>
          <a:p>
            <a:pPr marL="45720" indent="0">
              <a:buNone/>
            </a:pPr>
            <a:endParaRPr lang="ru-RU" sz="1400" dirty="0" smtClean="0"/>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ru-RU" sz="2000" b="1" dirty="0">
                <a:effectLst>
                  <a:outerShdw blurRad="38100" dist="38100" dir="2700000" algn="tl">
                    <a:srgbClr val="000000">
                      <a:alpha val="43137"/>
                    </a:srgbClr>
                  </a:outerShdw>
                </a:effectLst>
              </a:rPr>
              <a:t>Указ Президента України</a:t>
            </a:r>
          </a:p>
          <a:p>
            <a:pPr algn="ctr"/>
            <a:r>
              <a:rPr lang="ru-RU" sz="2000" b="1" dirty="0">
                <a:effectLst>
                  <a:outerShdw blurRad="38100" dist="38100" dir="2700000" algn="tl">
                    <a:srgbClr val="000000">
                      <a:alpha val="43137"/>
                    </a:srgbClr>
                  </a:outerShdw>
                </a:effectLst>
              </a:rPr>
              <a:t>«Про введення воєнного стану в Україні»</a:t>
            </a:r>
          </a:p>
          <a:p>
            <a:pPr algn="ctr"/>
            <a:r>
              <a:rPr lang="ru-RU" sz="2000" b="1" dirty="0">
                <a:effectLst>
                  <a:outerShdw blurRad="38100" dist="38100" dir="2700000" algn="tl">
                    <a:srgbClr val="000000">
                      <a:alpha val="43137"/>
                    </a:srgbClr>
                  </a:outerShdw>
                </a:effectLst>
              </a:rPr>
              <a:t>від 24 лютого 2022 року № 64/2022</a:t>
            </a:r>
          </a:p>
          <a:p>
            <a:pPr algn="ctr"/>
            <a:r>
              <a:rPr lang="ru-RU" sz="2000" b="1" dirty="0">
                <a:effectLst>
                  <a:outerShdw blurRad="38100" dist="38100" dir="2700000" algn="tl">
                    <a:srgbClr val="000000">
                      <a:alpha val="43137"/>
                    </a:srgbClr>
                  </a:outerShdw>
                </a:effectLst>
              </a:rPr>
              <a:t>Указ затверджено Законом № 2102-IX від 24.02.2022</a:t>
            </a:r>
          </a:p>
          <a:p>
            <a:pPr algn="just"/>
            <a:endParaRPr lang="uk-UA" sz="1800" dirty="0"/>
          </a:p>
        </p:txBody>
      </p:sp>
    </p:spTree>
    <p:extLst>
      <p:ext uri="{BB962C8B-B14F-4D97-AF65-F5344CB8AC3E}">
        <p14:creationId xmlns:p14="http://schemas.microsoft.com/office/powerpoint/2010/main" val="144311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188640"/>
            <a:ext cx="5832648" cy="6768752"/>
          </a:xfrm>
        </p:spPr>
        <p:txBody>
          <a:bodyPr>
            <a:noAutofit/>
          </a:bodyPr>
          <a:lstStyle/>
          <a:p>
            <a:pPr marL="45720" indent="0" algn="just">
              <a:buNone/>
            </a:pPr>
            <a:r>
              <a:rPr lang="ru-RU" sz="1600" dirty="0" smtClean="0"/>
              <a:t>Стаття </a:t>
            </a:r>
            <a:r>
              <a:rPr lang="ru-RU" sz="1600" dirty="0"/>
              <a:t>1. Визначення воєнного </a:t>
            </a:r>
            <a:r>
              <a:rPr lang="ru-RU" sz="1600" dirty="0" smtClean="0"/>
              <a:t>стану</a:t>
            </a:r>
            <a:endParaRPr lang="en-US" sz="1600" dirty="0" smtClean="0"/>
          </a:p>
          <a:p>
            <a:pPr marL="45720" indent="0" algn="just">
              <a:buNone/>
            </a:pPr>
            <a:r>
              <a:rPr lang="ru-RU" sz="1600" dirty="0" smtClean="0"/>
              <a:t>Воєнний </a:t>
            </a:r>
            <a:r>
              <a:rPr lang="ru-RU" sz="1600" dirty="0"/>
              <a:t>стан - це особливий правовий режим, що вводиться в Україні або в окремих її місцевостях у разі збройної агресії чи загрози нападу, небезпеки державній незалежності України, її територіальній цілісності та передбачає надання відповідним органам державної влади, військовому командуванню, військовим адміністраціям та органам місцевого самоврядування повноважень, необхідних для відвернення загрози, відсічі збройної агресії та забезпечення національної безпеки, усунення загрози небезпеки державній незалежності України, її територіальній цілісності, а також тимчасове, зумовлене загрозою, обмеження конституційних прав і свобод людини і громадянина та прав і законних інтересів юридичних осіб із зазначенням строку дії цих обмежень</a:t>
            </a:r>
            <a:r>
              <a:rPr lang="ru-RU" sz="1600" dirty="0" smtClean="0"/>
              <a:t>.</a:t>
            </a:r>
            <a:endParaRPr lang="en-US" sz="1600" dirty="0" smtClean="0"/>
          </a:p>
          <a:p>
            <a:pPr marL="45720" indent="0" algn="just">
              <a:buNone/>
            </a:pPr>
            <a:r>
              <a:rPr lang="ru-RU" sz="1600" dirty="0"/>
              <a:t>Стаття 8. Заходи правового режиму воєнного стану</a:t>
            </a:r>
          </a:p>
          <a:p>
            <a:pPr marL="45720" indent="0" algn="just">
              <a:buNone/>
            </a:pPr>
            <a:r>
              <a:rPr lang="ru-RU" sz="1600" dirty="0"/>
              <a:t>В Україні або в окремих її місцевостях, де введено воєнний стан, військове командування разом із військовими адміністраціями можуть запроваджувати та здійснювати в межах тимчасових обмежень конституційних прав і свобод людини і громадянина, а також прав і законних інтересів юридичних осіб, передбачених указом Президента України про введення воєнного стану, такі заходи правового режиму воєнного стану:</a:t>
            </a:r>
          </a:p>
          <a:p>
            <a:pPr algn="just">
              <a:buFont typeface="Wingdings" pitchFamily="2" charset="2"/>
              <a:buChar char="q"/>
            </a:pPr>
            <a:endParaRPr lang="ru-RU" sz="1600" dirty="0"/>
          </a:p>
          <a:p>
            <a:pPr marL="45720" indent="0">
              <a:buNone/>
            </a:pPr>
            <a:endParaRPr lang="ru-RU" sz="1400" dirty="0" smtClean="0"/>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uk-UA" sz="2800" b="1" dirty="0" smtClean="0">
                <a:effectLst>
                  <a:outerShdw blurRad="38100" dist="38100" dir="2700000" algn="tl">
                    <a:srgbClr val="000000">
                      <a:alpha val="43137"/>
                    </a:srgbClr>
                  </a:outerShdw>
                </a:effectLst>
              </a:rPr>
              <a:t>Закон України «</a:t>
            </a:r>
            <a:r>
              <a:rPr lang="ru-RU" sz="2800" b="1" dirty="0" smtClean="0">
                <a:effectLst>
                  <a:outerShdw blurRad="38100" dist="38100" dir="2700000" algn="tl">
                    <a:srgbClr val="000000">
                      <a:alpha val="43137"/>
                    </a:srgbClr>
                  </a:outerShdw>
                </a:effectLst>
              </a:rPr>
              <a:t>Про </a:t>
            </a:r>
            <a:r>
              <a:rPr lang="ru-RU" sz="2800" b="1" dirty="0">
                <a:effectLst>
                  <a:outerShdw blurRad="38100" dist="38100" dir="2700000" algn="tl">
                    <a:srgbClr val="000000">
                      <a:alpha val="43137"/>
                    </a:srgbClr>
                  </a:outerShdw>
                </a:effectLst>
              </a:rPr>
              <a:t>правовий режим воєнного </a:t>
            </a:r>
            <a:r>
              <a:rPr lang="ru-RU" sz="2800" b="1" dirty="0" smtClean="0">
                <a:effectLst>
                  <a:outerShdw blurRad="38100" dist="38100" dir="2700000" algn="tl">
                    <a:srgbClr val="000000">
                      <a:alpha val="43137"/>
                    </a:srgbClr>
                  </a:outerShdw>
                </a:effectLst>
              </a:rPr>
              <a:t>стану» </a:t>
            </a:r>
            <a:endParaRPr lang="en-US" sz="2800" b="1" dirty="0" smtClean="0">
              <a:effectLst>
                <a:outerShdw blurRad="38100" dist="38100" dir="2700000" algn="tl">
                  <a:srgbClr val="000000">
                    <a:alpha val="43137"/>
                  </a:srgbClr>
                </a:outerShdw>
              </a:effectLst>
            </a:endParaRPr>
          </a:p>
          <a:p>
            <a:pPr algn="ctr"/>
            <a:endParaRPr lang="en-US" sz="2000" dirty="0" smtClean="0"/>
          </a:p>
          <a:p>
            <a:pPr algn="ctr"/>
            <a:r>
              <a:rPr lang="ru-RU" sz="2000" dirty="0" smtClean="0"/>
              <a:t>від 12 травня 2015р.</a:t>
            </a:r>
            <a:endParaRPr lang="en-US" sz="2000" dirty="0" smtClean="0"/>
          </a:p>
          <a:p>
            <a:pPr algn="ctr"/>
            <a:endParaRPr lang="en-US" sz="2000" dirty="0" smtClean="0"/>
          </a:p>
          <a:p>
            <a:pPr algn="ctr"/>
            <a:r>
              <a:rPr lang="ru-RU" sz="2000" dirty="0" smtClean="0"/>
              <a:t>№ 389-</a:t>
            </a:r>
            <a:r>
              <a:rPr lang="en-US" sz="2000" dirty="0" smtClean="0"/>
              <a:t>VIII</a:t>
            </a:r>
            <a:endParaRPr lang="uk-UA" sz="2000" dirty="0" smtClean="0"/>
          </a:p>
          <a:p>
            <a:pPr algn="just"/>
            <a:endParaRPr lang="uk-UA" sz="1800" dirty="0"/>
          </a:p>
        </p:txBody>
      </p:sp>
    </p:spTree>
    <p:extLst>
      <p:ext uri="{BB962C8B-B14F-4D97-AF65-F5344CB8AC3E}">
        <p14:creationId xmlns:p14="http://schemas.microsoft.com/office/powerpoint/2010/main" val="41383808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0"/>
            <a:ext cx="5832648" cy="7461448"/>
          </a:xfrm>
        </p:spPr>
        <p:txBody>
          <a:bodyPr>
            <a:noAutofit/>
          </a:bodyPr>
          <a:lstStyle/>
          <a:p>
            <a:pPr marL="45720" indent="0" algn="just">
              <a:buNone/>
            </a:pPr>
            <a:r>
              <a:rPr lang="en-US" sz="1500" dirty="0" smtClean="0"/>
              <a:t>2) </a:t>
            </a:r>
            <a:r>
              <a:rPr lang="ru-RU" sz="1500" dirty="0" smtClean="0"/>
              <a:t>запроваджувати </a:t>
            </a:r>
            <a:r>
              <a:rPr lang="ru-RU" sz="1500" dirty="0"/>
              <a:t>трудову повинність для працездатних осіб, не залучених до роботи в оборонній сфері та сфері забезпечення життєдіяльності населення і не заброньованих за підприємствами, установами та організаціями на період дії воєнного стану з метою виконання робіт, що мають оборонний характер, а також ліквідації наслідків надзвичайних ситуацій, які виникли в період дії воєнного стану, та залучати їх в умовах воєнного стану до суспільно корисних робіт, що виконуються для задоволення потреб Збройних Сил України, інших військових формувань, правоохоронних органів і сил цивільного захисту, забезпечення функціонування національної економіки та системи забезпечення життєдіяльності населення і не потребують, як правило, спеціальної професійної підготовки осіб. За працівниками, залученими до виконання суспільно корисних робіт, на час виконання таких робіт зберігається попереднє місце роботи (посада</a:t>
            </a:r>
            <a:r>
              <a:rPr lang="ru-RU" sz="1500" dirty="0" smtClean="0"/>
              <a:t>);</a:t>
            </a:r>
            <a:endParaRPr lang="en-US" sz="1500" dirty="0" smtClean="0"/>
          </a:p>
          <a:p>
            <a:pPr marL="45720" indent="0" algn="just">
              <a:buNone/>
            </a:pPr>
            <a:r>
              <a:rPr lang="ru-RU" sz="1500" dirty="0"/>
              <a:t>4) примусово відчужувати майно, що перебуває у приватній або комунальній </a:t>
            </a:r>
            <a:r>
              <a:rPr lang="ru-RU" sz="1500" dirty="0" smtClean="0"/>
              <a:t>власності;</a:t>
            </a:r>
            <a:endParaRPr lang="ru-RU" sz="1500" dirty="0"/>
          </a:p>
          <a:p>
            <a:pPr marL="45720" indent="0" algn="just">
              <a:buNone/>
            </a:pPr>
            <a:r>
              <a:rPr lang="ru-RU" sz="1500" dirty="0"/>
              <a:t>5) запроваджувати </a:t>
            </a:r>
            <a:r>
              <a:rPr lang="ru-RU" sz="1500" dirty="0" smtClean="0"/>
              <a:t>комендантську </a:t>
            </a:r>
            <a:r>
              <a:rPr lang="ru-RU" sz="1500" dirty="0"/>
              <a:t>годину (заборону перебування у певний період доби на вулицях та в інших громадських місцях без спеціально виданих перепусток і посвідчень), а також встановлювати спеціальний режим світломаскування;</a:t>
            </a:r>
          </a:p>
          <a:p>
            <a:pPr marL="45720" indent="0" algn="just">
              <a:buNone/>
            </a:pPr>
            <a:r>
              <a:rPr lang="ru-RU" sz="1500" dirty="0"/>
              <a:t>6) встановлювати </a:t>
            </a:r>
            <a:r>
              <a:rPr lang="ru-RU" sz="1500" dirty="0" smtClean="0"/>
              <a:t>особливий </a:t>
            </a:r>
            <a:r>
              <a:rPr lang="ru-RU" sz="1500" dirty="0"/>
              <a:t>режим в’їзду і виїзду, обмежувати свободу пересування </a:t>
            </a:r>
            <a:r>
              <a:rPr lang="ru-RU" sz="1500" dirty="0" smtClean="0"/>
              <a:t>громадян </a:t>
            </a:r>
            <a:r>
              <a:rPr lang="ru-RU" sz="1500" dirty="0"/>
              <a:t>а також рух транспортних засобів;</a:t>
            </a:r>
          </a:p>
          <a:p>
            <a:pPr marL="45720" indent="0" algn="just">
              <a:buNone/>
            </a:pPr>
            <a:endParaRPr lang="ru-RU" sz="1600" dirty="0"/>
          </a:p>
          <a:p>
            <a:pPr algn="just">
              <a:buFont typeface="Wingdings" pitchFamily="2" charset="2"/>
              <a:buChar char="q"/>
            </a:pPr>
            <a:endParaRPr lang="ru-RU" sz="1600" dirty="0"/>
          </a:p>
          <a:p>
            <a:pPr marL="45720" indent="0">
              <a:buNone/>
            </a:pPr>
            <a:endParaRPr lang="ru-RU" sz="1400" dirty="0" smtClean="0"/>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uk-UA" sz="2800" b="1" dirty="0" smtClean="0">
                <a:effectLst>
                  <a:outerShdw blurRad="38100" dist="38100" dir="2700000" algn="tl">
                    <a:srgbClr val="000000">
                      <a:alpha val="43137"/>
                    </a:srgbClr>
                  </a:outerShdw>
                </a:effectLst>
              </a:rPr>
              <a:t>Закон України «</a:t>
            </a:r>
            <a:r>
              <a:rPr lang="ru-RU" sz="2800" b="1" dirty="0" smtClean="0">
                <a:effectLst>
                  <a:outerShdw blurRad="38100" dist="38100" dir="2700000" algn="tl">
                    <a:srgbClr val="000000">
                      <a:alpha val="43137"/>
                    </a:srgbClr>
                  </a:outerShdw>
                </a:effectLst>
              </a:rPr>
              <a:t>Про </a:t>
            </a:r>
            <a:r>
              <a:rPr lang="ru-RU" sz="2800" b="1" dirty="0">
                <a:effectLst>
                  <a:outerShdw blurRad="38100" dist="38100" dir="2700000" algn="tl">
                    <a:srgbClr val="000000">
                      <a:alpha val="43137"/>
                    </a:srgbClr>
                  </a:outerShdw>
                </a:effectLst>
              </a:rPr>
              <a:t>правовий режим воєнного </a:t>
            </a:r>
            <a:r>
              <a:rPr lang="ru-RU" sz="2800" b="1" dirty="0" smtClean="0">
                <a:effectLst>
                  <a:outerShdw blurRad="38100" dist="38100" dir="2700000" algn="tl">
                    <a:srgbClr val="000000">
                      <a:alpha val="43137"/>
                    </a:srgbClr>
                  </a:outerShdw>
                </a:effectLst>
              </a:rPr>
              <a:t>стану» </a:t>
            </a:r>
            <a:endParaRPr lang="en-US" sz="2800" b="1" dirty="0" smtClean="0">
              <a:effectLst>
                <a:outerShdw blurRad="38100" dist="38100" dir="2700000" algn="tl">
                  <a:srgbClr val="000000">
                    <a:alpha val="43137"/>
                  </a:srgbClr>
                </a:outerShdw>
              </a:effectLst>
            </a:endParaRPr>
          </a:p>
          <a:p>
            <a:pPr algn="ctr"/>
            <a:endParaRPr lang="en-US" sz="2000" dirty="0" smtClean="0"/>
          </a:p>
          <a:p>
            <a:pPr algn="ctr"/>
            <a:r>
              <a:rPr lang="ru-RU" sz="2000" b="1" dirty="0" smtClean="0">
                <a:effectLst>
                  <a:outerShdw blurRad="38100" dist="38100" dir="2700000" algn="tl">
                    <a:srgbClr val="000000">
                      <a:alpha val="43137"/>
                    </a:srgbClr>
                  </a:outerShdw>
                </a:effectLst>
              </a:rPr>
              <a:t>від 12 травня 2015р.</a:t>
            </a:r>
            <a:endParaRPr lang="en-US" sz="2000" b="1" dirty="0" smtClean="0">
              <a:effectLst>
                <a:outerShdw blurRad="38100" dist="38100" dir="2700000" algn="tl">
                  <a:srgbClr val="000000">
                    <a:alpha val="43137"/>
                  </a:srgbClr>
                </a:outerShdw>
              </a:effectLst>
            </a:endParaRPr>
          </a:p>
          <a:p>
            <a:pPr algn="ctr"/>
            <a:endParaRPr lang="en-US" sz="2000" b="1" dirty="0" smtClean="0">
              <a:effectLst>
                <a:outerShdw blurRad="38100" dist="38100" dir="2700000" algn="tl">
                  <a:srgbClr val="000000">
                    <a:alpha val="43137"/>
                  </a:srgbClr>
                </a:outerShdw>
              </a:effectLst>
            </a:endParaRPr>
          </a:p>
          <a:p>
            <a:pPr algn="ctr"/>
            <a:r>
              <a:rPr lang="ru-RU" sz="2000" b="1" dirty="0" smtClean="0">
                <a:effectLst>
                  <a:outerShdw blurRad="38100" dist="38100" dir="2700000" algn="tl">
                    <a:srgbClr val="000000">
                      <a:alpha val="43137"/>
                    </a:srgbClr>
                  </a:outerShdw>
                </a:effectLst>
              </a:rPr>
              <a:t>№ 389-</a:t>
            </a:r>
            <a:r>
              <a:rPr lang="en-US" sz="2000" b="1" dirty="0" smtClean="0">
                <a:effectLst>
                  <a:outerShdw blurRad="38100" dist="38100" dir="2700000" algn="tl">
                    <a:srgbClr val="000000">
                      <a:alpha val="43137"/>
                    </a:srgbClr>
                  </a:outerShdw>
                </a:effectLst>
              </a:rPr>
              <a:t>VIII</a:t>
            </a:r>
            <a:endParaRPr lang="uk-UA" sz="2000" b="1" dirty="0" smtClean="0">
              <a:effectLst>
                <a:outerShdw blurRad="38100" dist="38100" dir="2700000" algn="tl">
                  <a:srgbClr val="000000">
                    <a:alpha val="43137"/>
                  </a:srgbClr>
                </a:outerShdw>
              </a:effectLst>
            </a:endParaRPr>
          </a:p>
          <a:p>
            <a:pPr algn="just"/>
            <a:endParaRPr lang="uk-UA" sz="1800" dirty="0"/>
          </a:p>
        </p:txBody>
      </p:sp>
    </p:spTree>
    <p:extLst>
      <p:ext uri="{BB962C8B-B14F-4D97-AF65-F5344CB8AC3E}">
        <p14:creationId xmlns:p14="http://schemas.microsoft.com/office/powerpoint/2010/main" val="4081666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268760"/>
            <a:ext cx="8784976" cy="5472608"/>
          </a:xfrm>
        </p:spPr>
        <p:txBody>
          <a:bodyPr>
            <a:normAutofit fontScale="85000" lnSpcReduction="20000"/>
          </a:bodyPr>
          <a:lstStyle/>
          <a:p>
            <a:pPr algn="ctr"/>
            <a:r>
              <a:rPr lang="uk-UA" b="1" dirty="0">
                <a:solidFill>
                  <a:schemeClr val="tx1">
                    <a:lumMod val="65000"/>
                  </a:schemeClr>
                </a:solidFill>
                <a:effectLst>
                  <a:outerShdw blurRad="38100" dist="38100" dir="2700000" algn="tl">
                    <a:srgbClr val="000000">
                      <a:alpha val="43137"/>
                    </a:srgbClr>
                  </a:outerShdw>
                </a:effectLst>
              </a:rPr>
              <a:t>Організаційно-розпорядча документація, що є одним з класів управлінської </a:t>
            </a:r>
            <a:r>
              <a:rPr lang="uk-UA" b="1" dirty="0" smtClean="0">
                <a:solidFill>
                  <a:schemeClr val="tx1">
                    <a:lumMod val="65000"/>
                  </a:schemeClr>
                </a:solidFill>
                <a:effectLst>
                  <a:outerShdw blurRad="38100" dist="38100" dir="2700000" algn="tl">
                    <a:srgbClr val="000000">
                      <a:alpha val="43137"/>
                    </a:srgbClr>
                  </a:outerShdw>
                </a:effectLst>
              </a:rPr>
              <a:t>документації </a:t>
            </a:r>
            <a:r>
              <a:rPr lang="uk-UA" sz="1900" b="1" dirty="0" smtClean="0">
                <a:solidFill>
                  <a:schemeClr val="tx1">
                    <a:lumMod val="65000"/>
                  </a:schemeClr>
                </a:solidFill>
                <a:effectLst>
                  <a:outerShdw blurRad="38100" dist="38100" dir="2700000" algn="tl">
                    <a:srgbClr val="000000">
                      <a:alpha val="43137"/>
                    </a:srgbClr>
                  </a:outerShdw>
                </a:effectLst>
              </a:rPr>
              <a:t>(система документації, що забезпечує виконання функції управління)</a:t>
            </a:r>
            <a:r>
              <a:rPr lang="uk-UA" b="1" dirty="0" smtClean="0">
                <a:solidFill>
                  <a:schemeClr val="tx1">
                    <a:lumMod val="65000"/>
                  </a:schemeClr>
                </a:solidFill>
                <a:effectLst>
                  <a:outerShdw blurRad="38100" dist="38100" dir="2700000" algn="tl">
                    <a:srgbClr val="000000">
                      <a:alpha val="43137"/>
                    </a:srgbClr>
                  </a:outerShdw>
                </a:effectLst>
              </a:rPr>
              <a:t>, </a:t>
            </a:r>
            <a:r>
              <a:rPr lang="uk-UA" b="1" dirty="0">
                <a:solidFill>
                  <a:schemeClr val="tx1">
                    <a:lumMod val="65000"/>
                  </a:schemeClr>
                </a:solidFill>
                <a:effectLst>
                  <a:outerShdw blurRad="38100" dist="38100" dir="2700000" algn="tl">
                    <a:srgbClr val="000000">
                      <a:alpha val="43137"/>
                    </a:srgbClr>
                  </a:outerShdw>
                </a:effectLst>
              </a:rPr>
              <a:t>поділяється на:</a:t>
            </a:r>
          </a:p>
          <a:p>
            <a:pPr algn="just"/>
            <a:endParaRPr lang="uk-UA" b="1" dirty="0">
              <a:solidFill>
                <a:schemeClr val="tx1">
                  <a:lumMod val="65000"/>
                </a:schemeClr>
              </a:solidFill>
              <a:effectLst>
                <a:outerShdw blurRad="38100" dist="38100" dir="2700000" algn="tl">
                  <a:srgbClr val="000000">
                    <a:alpha val="43137"/>
                  </a:srgbClr>
                </a:outerShdw>
              </a:effectLst>
            </a:endParaRPr>
          </a:p>
          <a:p>
            <a:pPr marL="342900" indent="-342900" algn="just">
              <a:buFont typeface="Wingdings" pitchFamily="2" charset="2"/>
              <a:buChar char="v"/>
            </a:pPr>
            <a:r>
              <a:rPr lang="uk-UA" b="1" i="1" u="sng" dirty="0">
                <a:solidFill>
                  <a:schemeClr val="tx1">
                    <a:lumMod val="65000"/>
                  </a:schemeClr>
                </a:solidFill>
                <a:effectLst>
                  <a:outerShdw blurRad="38100" dist="38100" dir="2700000" algn="tl">
                    <a:srgbClr val="000000">
                      <a:alpha val="43137"/>
                    </a:srgbClr>
                  </a:outerShdw>
                </a:effectLst>
              </a:rPr>
              <a:t>організаційну,</a:t>
            </a:r>
            <a:r>
              <a:rPr lang="uk-UA" b="1" dirty="0">
                <a:solidFill>
                  <a:schemeClr val="tx1">
                    <a:lumMod val="65000"/>
                  </a:schemeClr>
                </a:solidFill>
                <a:effectLst>
                  <a:outerShdw blurRad="38100" dist="38100" dir="2700000" algn="tl">
                    <a:srgbClr val="000000">
                      <a:alpha val="43137"/>
                    </a:srgbClr>
                  </a:outerShdw>
                </a:effectLst>
              </a:rPr>
              <a:t> </a:t>
            </a:r>
            <a:r>
              <a:rPr lang="uk-UA" dirty="0">
                <a:solidFill>
                  <a:schemeClr val="tx1">
                    <a:lumMod val="65000"/>
                  </a:schemeClr>
                </a:solidFill>
                <a:effectLst>
                  <a:outerShdw blurRad="38100" dist="38100" dir="2700000" algn="tl">
                    <a:srgbClr val="000000">
                      <a:alpha val="43137"/>
                    </a:srgbClr>
                  </a:outerShdw>
                </a:effectLst>
              </a:rPr>
              <a:t>що містить правила, норми, що визначають статус, компетенцію, структуру, штатну чисельність і посадовий склад </a:t>
            </a:r>
            <a:r>
              <a:rPr lang="uk-UA" dirty="0" smtClean="0">
                <a:solidFill>
                  <a:schemeClr val="tx1">
                    <a:lumMod val="65000"/>
                  </a:schemeClr>
                </a:solidFill>
                <a:effectLst>
                  <a:outerShdw blurRad="38100" dist="38100" dir="2700000" algn="tl">
                    <a:srgbClr val="000000">
                      <a:alpha val="43137"/>
                    </a:srgbClr>
                  </a:outerShdw>
                </a:effectLst>
              </a:rPr>
              <a:t>закладу освіти, </a:t>
            </a:r>
            <a:r>
              <a:rPr lang="uk-UA" dirty="0">
                <a:solidFill>
                  <a:schemeClr val="tx1">
                    <a:lumMod val="65000"/>
                  </a:schemeClr>
                </a:solidFill>
                <a:effectLst>
                  <a:outerShdw blurRad="38100" dist="38100" dir="2700000" algn="tl">
                    <a:srgbClr val="000000">
                      <a:alpha val="43137"/>
                    </a:srgbClr>
                  </a:outerShdw>
                </a:effectLst>
              </a:rPr>
              <a:t>функціональний зміст діяльності </a:t>
            </a:r>
            <a:r>
              <a:rPr lang="uk-UA" dirty="0" smtClean="0">
                <a:solidFill>
                  <a:schemeClr val="tx1">
                    <a:lumMod val="65000"/>
                  </a:schemeClr>
                </a:solidFill>
                <a:effectLst>
                  <a:outerShdw blurRad="38100" dist="38100" dir="2700000" algn="tl">
                    <a:srgbClr val="000000">
                      <a:alpha val="43137"/>
                    </a:srgbClr>
                  </a:outerShdw>
                </a:effectLst>
              </a:rPr>
              <a:t>закладу освіти </a:t>
            </a:r>
            <a:r>
              <a:rPr lang="uk-UA" dirty="0">
                <a:solidFill>
                  <a:schemeClr val="tx1">
                    <a:lumMod val="65000"/>
                  </a:schemeClr>
                </a:solidFill>
                <a:effectLst>
                  <a:outerShdw blurRad="38100" dist="38100" dir="2700000" algn="tl">
                    <a:srgbClr val="000000">
                      <a:alpha val="43137"/>
                    </a:srgbClr>
                  </a:outerShdw>
                </a:effectLst>
              </a:rPr>
              <a:t>та </a:t>
            </a:r>
            <a:r>
              <a:rPr lang="uk-UA" dirty="0" smtClean="0">
                <a:solidFill>
                  <a:schemeClr val="tx1">
                    <a:lumMod val="65000"/>
                  </a:schemeClr>
                </a:solidFill>
                <a:effectLst>
                  <a:outerShdw blurRad="38100" dist="38100" dir="2700000" algn="tl">
                    <a:srgbClr val="000000">
                      <a:alpha val="43137"/>
                    </a:srgbClr>
                  </a:outerShdw>
                </a:effectLst>
              </a:rPr>
              <a:t>його підрозділів </a:t>
            </a:r>
            <a:r>
              <a:rPr lang="uk-UA" dirty="0">
                <a:solidFill>
                  <a:schemeClr val="tx1">
                    <a:lumMod val="65000"/>
                  </a:schemeClr>
                </a:solidFill>
                <a:effectLst>
                  <a:outerShdw blurRad="38100" dist="38100" dir="2700000" algn="tl">
                    <a:srgbClr val="000000">
                      <a:alpha val="43137"/>
                    </a:srgbClr>
                  </a:outerShdw>
                </a:effectLst>
              </a:rPr>
              <a:t>(положення або статут </a:t>
            </a:r>
            <a:r>
              <a:rPr lang="uk-UA" dirty="0" smtClean="0">
                <a:solidFill>
                  <a:schemeClr val="tx1">
                    <a:lumMod val="65000"/>
                  </a:schemeClr>
                </a:solidFill>
                <a:effectLst>
                  <a:outerShdw blurRad="38100" dist="38100" dir="2700000" algn="tl">
                    <a:srgbClr val="000000">
                      <a:alpha val="43137"/>
                    </a:srgbClr>
                  </a:outerShdw>
                </a:effectLst>
              </a:rPr>
              <a:t>закладу, </a:t>
            </a:r>
            <a:r>
              <a:rPr lang="uk-UA" dirty="0">
                <a:solidFill>
                  <a:schemeClr val="tx1">
                    <a:lumMod val="65000"/>
                  </a:schemeClr>
                </a:solidFill>
                <a:effectLst>
                  <a:outerShdw blurRad="38100" dist="38100" dir="2700000" algn="tl">
                    <a:srgbClr val="000000">
                      <a:alpha val="43137"/>
                    </a:srgbClr>
                  </a:outerShdw>
                </a:effectLst>
              </a:rPr>
              <a:t>положення про структурні підрозділи </a:t>
            </a:r>
            <a:r>
              <a:rPr lang="uk-UA" dirty="0" smtClean="0">
                <a:solidFill>
                  <a:schemeClr val="tx1">
                    <a:lumMod val="65000"/>
                  </a:schemeClr>
                </a:solidFill>
                <a:effectLst>
                  <a:outerShdw blurRad="38100" dist="38100" dir="2700000" algn="tl">
                    <a:srgbClr val="000000">
                      <a:alpha val="43137"/>
                    </a:srgbClr>
                  </a:outerShdw>
                </a:effectLst>
              </a:rPr>
              <a:t>закладу, </a:t>
            </a:r>
            <a:r>
              <a:rPr lang="uk-UA" dirty="0">
                <a:solidFill>
                  <a:schemeClr val="tx1">
                    <a:lumMod val="65000"/>
                  </a:schemeClr>
                </a:solidFill>
                <a:effectLst>
                  <a:outerShdw blurRad="38100" dist="38100" dir="2700000" algn="tl">
                    <a:srgbClr val="000000">
                      <a:alpha val="43137"/>
                    </a:srgbClr>
                  </a:outerShdw>
                </a:effectLst>
              </a:rPr>
              <a:t>посадові інструкції, штатні розписи, договори тощо);</a:t>
            </a:r>
          </a:p>
          <a:p>
            <a:pPr algn="just"/>
            <a:endParaRPr lang="uk-UA" b="1" dirty="0">
              <a:solidFill>
                <a:schemeClr val="tx1">
                  <a:lumMod val="65000"/>
                </a:schemeClr>
              </a:solidFill>
              <a:effectLst>
                <a:outerShdw blurRad="38100" dist="38100" dir="2700000" algn="tl">
                  <a:srgbClr val="000000">
                    <a:alpha val="43137"/>
                  </a:srgbClr>
                </a:outerShdw>
              </a:effectLst>
            </a:endParaRPr>
          </a:p>
          <a:p>
            <a:pPr marL="342900" indent="-342900" algn="just">
              <a:buFont typeface="Wingdings" pitchFamily="2" charset="2"/>
              <a:buChar char="v"/>
            </a:pPr>
            <a:r>
              <a:rPr lang="uk-UA" b="1" i="1" u="sng" dirty="0">
                <a:solidFill>
                  <a:schemeClr val="tx1">
                    <a:lumMod val="65000"/>
                  </a:schemeClr>
                </a:solidFill>
                <a:effectLst>
                  <a:outerShdw blurRad="38100" dist="38100" dir="2700000" algn="tl">
                    <a:srgbClr val="000000">
                      <a:alpha val="43137"/>
                    </a:srgbClr>
                  </a:outerShdw>
                </a:effectLst>
              </a:rPr>
              <a:t>розпорядчу,</a:t>
            </a:r>
            <a:r>
              <a:rPr lang="uk-UA" b="1" dirty="0">
                <a:solidFill>
                  <a:schemeClr val="tx1">
                    <a:lumMod val="65000"/>
                  </a:schemeClr>
                </a:solidFill>
                <a:effectLst>
                  <a:outerShdw blurRad="38100" dist="38100" dir="2700000" algn="tl">
                    <a:srgbClr val="000000">
                      <a:alpha val="43137"/>
                    </a:srgbClr>
                  </a:outerShdw>
                </a:effectLst>
              </a:rPr>
              <a:t> </a:t>
            </a:r>
            <a:r>
              <a:rPr lang="uk-UA" dirty="0">
                <a:solidFill>
                  <a:schemeClr val="tx1">
                    <a:lumMod val="65000"/>
                  </a:schemeClr>
                </a:solidFill>
                <a:effectLst>
                  <a:outerShdw blurRad="38100" dist="38100" dir="2700000" algn="tl">
                    <a:srgbClr val="000000">
                      <a:alpha val="43137"/>
                    </a:srgbClr>
                  </a:outerShdw>
                </a:effectLst>
              </a:rPr>
              <a:t>що фіксує рішення нормативно-правового або організаційно-розпорядчого характеру з основних питань діяльності </a:t>
            </a:r>
            <a:r>
              <a:rPr lang="uk-UA" dirty="0" smtClean="0">
                <a:solidFill>
                  <a:schemeClr val="tx1">
                    <a:lumMod val="65000"/>
                  </a:schemeClr>
                </a:solidFill>
                <a:effectLst>
                  <a:outerShdw blurRad="38100" dist="38100" dir="2700000" algn="tl">
                    <a:srgbClr val="000000">
                      <a:alpha val="43137"/>
                    </a:srgbClr>
                  </a:outerShdw>
                </a:effectLst>
              </a:rPr>
              <a:t>закладу освіти, </a:t>
            </a:r>
            <a:r>
              <a:rPr lang="uk-UA" dirty="0">
                <a:solidFill>
                  <a:schemeClr val="tx1">
                    <a:lumMod val="65000"/>
                  </a:schemeClr>
                </a:solidFill>
                <a:effectLst>
                  <a:outerShdw blurRad="38100" dist="38100" dir="2700000" algn="tl">
                    <a:srgbClr val="000000">
                      <a:alpha val="43137"/>
                    </a:srgbClr>
                  </a:outerShdw>
                </a:effectLst>
              </a:rPr>
              <a:t>адміністративно-господарських або кадрових (особового складу) питань (постанови, рішення, накази, розпорядження);</a:t>
            </a:r>
          </a:p>
          <a:p>
            <a:pPr algn="just"/>
            <a:endParaRPr lang="uk-UA" dirty="0">
              <a:solidFill>
                <a:schemeClr val="tx1">
                  <a:lumMod val="65000"/>
                </a:schemeClr>
              </a:solidFill>
              <a:effectLst>
                <a:outerShdw blurRad="38100" dist="38100" dir="2700000" algn="tl">
                  <a:srgbClr val="000000">
                    <a:alpha val="43137"/>
                  </a:srgbClr>
                </a:outerShdw>
              </a:effectLst>
            </a:endParaRPr>
          </a:p>
          <a:p>
            <a:pPr marL="342900" indent="-342900" algn="just">
              <a:buFont typeface="Wingdings" pitchFamily="2" charset="2"/>
              <a:buChar char="v"/>
            </a:pPr>
            <a:r>
              <a:rPr lang="uk-UA" b="1" i="1" u="sng" dirty="0">
                <a:solidFill>
                  <a:schemeClr val="tx1">
                    <a:lumMod val="65000"/>
                  </a:schemeClr>
                </a:solidFill>
                <a:effectLst>
                  <a:outerShdw blurRad="38100" dist="38100" dir="2700000" algn="tl">
                    <a:srgbClr val="000000">
                      <a:alpha val="43137"/>
                    </a:srgbClr>
                  </a:outerShdw>
                </a:effectLst>
              </a:rPr>
              <a:t>інформаційно-аналітичну,</a:t>
            </a:r>
            <a:r>
              <a:rPr lang="uk-UA" b="1" dirty="0">
                <a:solidFill>
                  <a:schemeClr val="tx1">
                    <a:lumMod val="65000"/>
                  </a:schemeClr>
                </a:solidFill>
                <a:effectLst>
                  <a:outerShdw blurRad="38100" dist="38100" dir="2700000" algn="tl">
                    <a:srgbClr val="000000">
                      <a:alpha val="43137"/>
                    </a:srgbClr>
                  </a:outerShdw>
                </a:effectLst>
              </a:rPr>
              <a:t> </a:t>
            </a:r>
            <a:r>
              <a:rPr lang="uk-UA" dirty="0">
                <a:solidFill>
                  <a:schemeClr val="tx1">
                    <a:lumMod val="65000"/>
                  </a:schemeClr>
                </a:solidFill>
                <a:effectLst>
                  <a:outerShdw blurRad="38100" dist="38100" dir="2700000" algn="tl">
                    <a:srgbClr val="000000">
                      <a:alpha val="43137"/>
                    </a:srgbClr>
                  </a:outerShdw>
                </a:effectLst>
              </a:rPr>
              <a:t>що містить інформацію, на підставі якої приймаються певні управлінські рішення (акти, довідки, доповідні записки, заяви, пояснювальні записки, протоколи, службові листи тощо).</a:t>
            </a:r>
          </a:p>
          <a:p>
            <a:pPr algn="just"/>
            <a:endParaRPr lang="uk-UA" b="1" dirty="0">
              <a:solidFill>
                <a:schemeClr val="tx1">
                  <a:lumMod val="65000"/>
                </a:schemeClr>
              </a:solidFill>
              <a:effectLst>
                <a:outerShdw blurRad="38100" dist="38100" dir="2700000" algn="tl">
                  <a:srgbClr val="000000">
                    <a:alpha val="43137"/>
                  </a:srgbClr>
                </a:outerShdw>
              </a:effectLst>
            </a:endParaRPr>
          </a:p>
        </p:txBody>
      </p:sp>
      <p:sp>
        <p:nvSpPr>
          <p:cNvPr id="2" name="Заголовок 1"/>
          <p:cNvSpPr>
            <a:spLocks noGrp="1"/>
          </p:cNvSpPr>
          <p:nvPr>
            <p:ph type="ctrTitle"/>
          </p:nvPr>
        </p:nvSpPr>
        <p:spPr>
          <a:xfrm>
            <a:off x="539552" y="188640"/>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36664516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0"/>
            <a:ext cx="5832648" cy="7461448"/>
          </a:xfrm>
        </p:spPr>
        <p:txBody>
          <a:bodyPr>
            <a:noAutofit/>
          </a:bodyPr>
          <a:lstStyle/>
          <a:p>
            <a:pPr marL="45720" indent="0" algn="ctr">
              <a:buNone/>
            </a:pPr>
            <a:r>
              <a:rPr lang="ru-RU" sz="1800" b="1" dirty="0"/>
              <a:t>Стаття 2. Особливості укладення трудового договору в умовах воєнного стану</a:t>
            </a:r>
          </a:p>
          <a:p>
            <a:pPr marL="45720" indent="0" algn="just">
              <a:buNone/>
            </a:pPr>
            <a:endParaRPr lang="ru-RU" sz="1800" dirty="0"/>
          </a:p>
          <a:p>
            <a:pPr marL="45720" indent="0" algn="just">
              <a:buNone/>
            </a:pPr>
            <a:r>
              <a:rPr lang="ru-RU" sz="1800" dirty="0"/>
              <a:t>1. У період дії воєнного стану сторони за згодою визначають форму трудового договору.</a:t>
            </a:r>
          </a:p>
          <a:p>
            <a:pPr marL="45720" indent="0" algn="just">
              <a:buNone/>
            </a:pPr>
            <a:endParaRPr lang="ru-RU" sz="1800" dirty="0"/>
          </a:p>
          <a:p>
            <a:pPr marL="45720" indent="0" algn="just">
              <a:buNone/>
            </a:pPr>
            <a:r>
              <a:rPr lang="ru-RU" sz="1800" dirty="0"/>
              <a:t>2. При укладенні трудового договору в період дії воєнного стану умова про випробування працівника під час прийняття на роботу може встановлюватися для будь-якої категорії працівників.</a:t>
            </a:r>
          </a:p>
          <a:p>
            <a:pPr marL="45720" indent="0" algn="just">
              <a:buNone/>
            </a:pPr>
            <a:endParaRPr lang="ru-RU" sz="1800" dirty="0"/>
          </a:p>
          <a:p>
            <a:pPr marL="45720" indent="0" algn="just">
              <a:buNone/>
            </a:pPr>
            <a:r>
              <a:rPr lang="ru-RU" sz="1800" dirty="0"/>
              <a:t>З метою оперативного залучення до виконання роботи нових працівників, а також усунення кадрового дефіциту та браку робочої сили, у тому числі внаслідок фактичної відсутності працівників, які евакуювалися в іншу місцевість, перебувають у відпустці, простої, тимчасово втратили працездатність або місцезнаходження яких тимчасово невідоме, роботодавець можуть укладати з новими працівниками строкові трудові договори у період дії воєнного стану або на період заміщення тимчасово відсутнього працівника.</a:t>
            </a:r>
            <a:endParaRPr lang="ru-RU" sz="1800" dirty="0"/>
          </a:p>
          <a:p>
            <a:pPr algn="just">
              <a:buFont typeface="Wingdings" pitchFamily="2" charset="2"/>
              <a:buChar char="q"/>
            </a:pPr>
            <a:endParaRPr lang="ru-RU" sz="1600" dirty="0"/>
          </a:p>
          <a:p>
            <a:pPr marL="45720" indent="0">
              <a:buNone/>
            </a:pPr>
            <a:endParaRPr lang="ru-RU" sz="1400" dirty="0" smtClean="0"/>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ru-RU" sz="2400" b="1" dirty="0">
                <a:effectLst>
                  <a:outerShdw blurRad="38100" dist="38100" dir="2700000" algn="tl">
                    <a:srgbClr val="000000">
                      <a:alpha val="43137"/>
                    </a:srgbClr>
                  </a:outerShdw>
                </a:effectLst>
              </a:rPr>
              <a:t>ЗАКОН УКРАЇНИ</a:t>
            </a:r>
          </a:p>
          <a:p>
            <a:pPr algn="ctr"/>
            <a:r>
              <a:rPr lang="uk-UA" sz="2400" b="1" dirty="0" smtClean="0">
                <a:effectLst>
                  <a:outerShdw blurRad="38100" dist="38100" dir="2700000" algn="tl">
                    <a:srgbClr val="000000">
                      <a:alpha val="43137"/>
                    </a:srgbClr>
                  </a:outerShdw>
                </a:effectLst>
              </a:rPr>
              <a:t>«</a:t>
            </a:r>
            <a:r>
              <a:rPr lang="ru-RU" sz="2400" b="1" dirty="0" smtClean="0">
                <a:effectLst>
                  <a:outerShdw blurRad="38100" dist="38100" dir="2700000" algn="tl">
                    <a:srgbClr val="000000">
                      <a:alpha val="43137"/>
                    </a:srgbClr>
                  </a:outerShdw>
                </a:effectLst>
              </a:rPr>
              <a:t>Про </a:t>
            </a:r>
            <a:r>
              <a:rPr lang="ru-RU" sz="2400" b="1" dirty="0">
                <a:effectLst>
                  <a:outerShdw blurRad="38100" dist="38100" dir="2700000" algn="tl">
                    <a:srgbClr val="000000">
                      <a:alpha val="43137"/>
                    </a:srgbClr>
                  </a:outerShdw>
                </a:effectLst>
              </a:rPr>
              <a:t>організацію трудових відносин в умовах воєнного </a:t>
            </a:r>
            <a:r>
              <a:rPr lang="ru-RU" sz="2400" b="1" dirty="0" smtClean="0">
                <a:effectLst>
                  <a:outerShdw blurRad="38100" dist="38100" dir="2700000" algn="tl">
                    <a:srgbClr val="000000">
                      <a:alpha val="43137"/>
                    </a:srgbClr>
                  </a:outerShdw>
                </a:effectLst>
              </a:rPr>
              <a:t>стану»</a:t>
            </a:r>
            <a:endParaRPr lang="en-US" sz="2400" b="1" dirty="0" smtClean="0">
              <a:effectLst>
                <a:outerShdw blurRad="38100" dist="38100" dir="2700000" algn="tl">
                  <a:srgbClr val="000000">
                    <a:alpha val="43137"/>
                  </a:srgbClr>
                </a:outerShdw>
              </a:effectLst>
            </a:endParaRPr>
          </a:p>
          <a:p>
            <a:pPr algn="ctr"/>
            <a:r>
              <a:rPr lang="ru-RU" sz="2400" b="1" dirty="0">
                <a:effectLst>
                  <a:outerShdw blurRad="38100" dist="38100" dir="2700000" algn="tl">
                    <a:srgbClr val="000000">
                      <a:alpha val="43137"/>
                    </a:srgbClr>
                  </a:outerShdw>
                </a:effectLst>
              </a:rPr>
              <a:t>від 15 березня </a:t>
            </a:r>
            <a:r>
              <a:rPr lang="ru-RU" sz="2400" b="1" dirty="0" smtClean="0">
                <a:effectLst>
                  <a:outerShdw blurRad="38100" dist="38100" dir="2700000" algn="tl">
                    <a:srgbClr val="000000">
                      <a:alpha val="43137"/>
                    </a:srgbClr>
                  </a:outerShdw>
                </a:effectLst>
              </a:rPr>
              <a:t>2022</a:t>
            </a:r>
            <a:r>
              <a:rPr lang="en-US" sz="2400" b="1" dirty="0" smtClean="0">
                <a:effectLst>
                  <a:outerShdw blurRad="38100" dist="38100" dir="2700000" algn="tl">
                    <a:srgbClr val="000000">
                      <a:alpha val="43137"/>
                    </a:srgbClr>
                  </a:outerShdw>
                </a:effectLst>
              </a:rPr>
              <a:t> </a:t>
            </a:r>
            <a:r>
              <a:rPr lang="ru-RU" sz="2400" b="1" dirty="0" smtClean="0">
                <a:effectLst>
                  <a:outerShdw blurRad="38100" dist="38100" dir="2700000" algn="tl">
                    <a:srgbClr val="000000">
                      <a:alpha val="43137"/>
                    </a:srgbClr>
                  </a:outerShdw>
                </a:effectLst>
              </a:rPr>
              <a:t>року </a:t>
            </a:r>
            <a:endParaRPr lang="en-US" sz="2400" b="1" dirty="0" smtClean="0">
              <a:effectLst>
                <a:outerShdw blurRad="38100" dist="38100" dir="2700000" algn="tl">
                  <a:srgbClr val="000000">
                    <a:alpha val="43137"/>
                  </a:srgbClr>
                </a:outerShdw>
              </a:effectLst>
            </a:endParaRPr>
          </a:p>
          <a:p>
            <a:pPr algn="ctr"/>
            <a:r>
              <a:rPr lang="ru-RU" sz="2400" b="1" dirty="0" smtClean="0">
                <a:effectLst>
                  <a:outerShdw blurRad="38100" dist="38100" dir="2700000" algn="tl">
                    <a:srgbClr val="000000">
                      <a:alpha val="43137"/>
                    </a:srgbClr>
                  </a:outerShdw>
                </a:effectLst>
              </a:rPr>
              <a:t>№ 2162-IX</a:t>
            </a:r>
            <a:endParaRPr lang="ru-RU" sz="2400" b="1" dirty="0">
              <a:effectLst>
                <a:outerShdw blurRad="38100" dist="38100" dir="2700000" algn="tl">
                  <a:srgbClr val="000000">
                    <a:alpha val="43137"/>
                  </a:srgbClr>
                </a:outerShdw>
              </a:effectLst>
            </a:endParaRPr>
          </a:p>
          <a:p>
            <a:pPr algn="just"/>
            <a:endParaRPr lang="ru-RU" sz="1800" dirty="0"/>
          </a:p>
          <a:p>
            <a:pPr algn="just"/>
            <a:endParaRPr lang="uk-UA" sz="1800" dirty="0"/>
          </a:p>
        </p:txBody>
      </p:sp>
    </p:spTree>
    <p:extLst>
      <p:ext uri="{BB962C8B-B14F-4D97-AF65-F5344CB8AC3E}">
        <p14:creationId xmlns:p14="http://schemas.microsoft.com/office/powerpoint/2010/main" val="30734934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531440"/>
            <a:ext cx="5832648" cy="7992888"/>
          </a:xfrm>
        </p:spPr>
        <p:txBody>
          <a:bodyPr>
            <a:noAutofit/>
          </a:bodyPr>
          <a:lstStyle/>
          <a:p>
            <a:pPr marL="45720" indent="0" algn="ctr">
              <a:buNone/>
            </a:pPr>
            <a:r>
              <a:rPr lang="ru-RU" sz="1800" b="1" dirty="0"/>
              <a:t>Стаття 4. Особливості розірвання трудового договору з ініціативи працівника</a:t>
            </a:r>
          </a:p>
          <a:p>
            <a:pPr marL="45720" indent="0" algn="just">
              <a:buNone/>
            </a:pPr>
            <a:r>
              <a:rPr lang="ru-RU" sz="1800" dirty="0" smtClean="0"/>
              <a:t>1. У </a:t>
            </a:r>
            <a:r>
              <a:rPr lang="ru-RU" sz="1800" dirty="0"/>
              <a:t>зв’язку з веденням бойових дій у районах, в яких розташоване підприємство, установа, організація, та існування загрози для життя і здоров’я працівника він може розірвати трудовий договір за власною ініціативою у строк, зазначений у його заяві (крім випадків примусового залучення до суспільно корисних робіт в умовах воєнного стану, залучення до виконання робіт на об’єктах критичної інфраструктури</a:t>
            </a:r>
            <a:r>
              <a:rPr lang="ru-RU" sz="1800" dirty="0" smtClean="0"/>
              <a:t>).</a:t>
            </a:r>
          </a:p>
          <a:p>
            <a:pPr marL="45720" indent="0" algn="just">
              <a:buNone/>
            </a:pPr>
            <a:endParaRPr lang="ru-RU" sz="1800" dirty="0" smtClean="0"/>
          </a:p>
          <a:p>
            <a:pPr marL="45720" indent="0" algn="just">
              <a:buNone/>
            </a:pPr>
            <a:r>
              <a:rPr lang="ru-RU" sz="1600" dirty="0" smtClean="0"/>
              <a:t>Перелік територіальних грмад, кі розташовані в районі проведення воєнних (бойових) дій або які перебувають в тимчасовій окупації, оточені (блокуванні) станом на 27 травня 2022 р (затверджено Наказом Мінісатерства з питань реінтеграції тимчасово окупованих територій України 25 квітня 2022 року № 75 з подальшими змінами): </a:t>
            </a:r>
          </a:p>
          <a:p>
            <a:pPr marL="45720" indent="0" algn="just">
              <a:buNone/>
            </a:pPr>
            <a:r>
              <a:rPr lang="ru-RU" sz="1600" dirty="0" smtClean="0"/>
              <a:t>Дніпропетровська область: </a:t>
            </a:r>
          </a:p>
          <a:p>
            <a:pPr marL="45720" indent="0" algn="just">
              <a:buNone/>
            </a:pPr>
            <a:r>
              <a:rPr lang="ru-RU" sz="1600" dirty="0" smtClean="0"/>
              <a:t>1. Криворізький район: Широківська СТГ; Зеленодольська МТГ.</a:t>
            </a:r>
          </a:p>
          <a:p>
            <a:pPr marL="45720" indent="0" algn="just">
              <a:buNone/>
            </a:pPr>
            <a:r>
              <a:rPr lang="ru-RU" sz="1600" dirty="0" smtClean="0"/>
              <a:t>2. Синельниківський район: Великомихайлівська СТГ; Маломихайлівська СТГ; Межівська СТГ; Новопавлівська СТГ; Покровська СТГ.</a:t>
            </a:r>
            <a:endParaRPr lang="ru-RU" sz="1600" dirty="0"/>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ru-RU" sz="2400" b="1" dirty="0">
                <a:effectLst>
                  <a:outerShdw blurRad="38100" dist="38100" dir="2700000" algn="tl">
                    <a:srgbClr val="000000">
                      <a:alpha val="43137"/>
                    </a:srgbClr>
                  </a:outerShdw>
                </a:effectLst>
              </a:rPr>
              <a:t>ЗАКОН УКРАЇНИ</a:t>
            </a:r>
          </a:p>
          <a:p>
            <a:pPr algn="ctr"/>
            <a:r>
              <a:rPr lang="uk-UA" sz="2400" b="1" dirty="0" smtClean="0">
                <a:effectLst>
                  <a:outerShdw blurRad="38100" dist="38100" dir="2700000" algn="tl">
                    <a:srgbClr val="000000">
                      <a:alpha val="43137"/>
                    </a:srgbClr>
                  </a:outerShdw>
                </a:effectLst>
              </a:rPr>
              <a:t>«</a:t>
            </a:r>
            <a:r>
              <a:rPr lang="ru-RU" sz="2400" b="1" dirty="0" smtClean="0">
                <a:effectLst>
                  <a:outerShdw blurRad="38100" dist="38100" dir="2700000" algn="tl">
                    <a:srgbClr val="000000">
                      <a:alpha val="43137"/>
                    </a:srgbClr>
                  </a:outerShdw>
                </a:effectLst>
              </a:rPr>
              <a:t>Про </a:t>
            </a:r>
            <a:r>
              <a:rPr lang="ru-RU" sz="2400" b="1" dirty="0">
                <a:effectLst>
                  <a:outerShdw blurRad="38100" dist="38100" dir="2700000" algn="tl">
                    <a:srgbClr val="000000">
                      <a:alpha val="43137"/>
                    </a:srgbClr>
                  </a:outerShdw>
                </a:effectLst>
              </a:rPr>
              <a:t>організацію трудових відносин в умовах воєнного </a:t>
            </a:r>
            <a:r>
              <a:rPr lang="ru-RU" sz="2400" b="1" dirty="0" smtClean="0">
                <a:effectLst>
                  <a:outerShdw blurRad="38100" dist="38100" dir="2700000" algn="tl">
                    <a:srgbClr val="000000">
                      <a:alpha val="43137"/>
                    </a:srgbClr>
                  </a:outerShdw>
                </a:effectLst>
              </a:rPr>
              <a:t>стану»</a:t>
            </a:r>
            <a:endParaRPr lang="en-US" sz="2400" b="1" dirty="0" smtClean="0">
              <a:effectLst>
                <a:outerShdw blurRad="38100" dist="38100" dir="2700000" algn="tl">
                  <a:srgbClr val="000000">
                    <a:alpha val="43137"/>
                  </a:srgbClr>
                </a:outerShdw>
              </a:effectLst>
            </a:endParaRPr>
          </a:p>
          <a:p>
            <a:pPr algn="ctr"/>
            <a:r>
              <a:rPr lang="ru-RU" sz="2400" b="1" dirty="0">
                <a:effectLst>
                  <a:outerShdw blurRad="38100" dist="38100" dir="2700000" algn="tl">
                    <a:srgbClr val="000000">
                      <a:alpha val="43137"/>
                    </a:srgbClr>
                  </a:outerShdw>
                </a:effectLst>
              </a:rPr>
              <a:t>від 15 березня </a:t>
            </a:r>
            <a:r>
              <a:rPr lang="ru-RU" sz="2400" b="1" dirty="0" smtClean="0">
                <a:effectLst>
                  <a:outerShdw blurRad="38100" dist="38100" dir="2700000" algn="tl">
                    <a:srgbClr val="000000">
                      <a:alpha val="43137"/>
                    </a:srgbClr>
                  </a:outerShdw>
                </a:effectLst>
              </a:rPr>
              <a:t>2022</a:t>
            </a:r>
            <a:r>
              <a:rPr lang="en-US" sz="2400" b="1" dirty="0" smtClean="0">
                <a:effectLst>
                  <a:outerShdw blurRad="38100" dist="38100" dir="2700000" algn="tl">
                    <a:srgbClr val="000000">
                      <a:alpha val="43137"/>
                    </a:srgbClr>
                  </a:outerShdw>
                </a:effectLst>
              </a:rPr>
              <a:t> </a:t>
            </a:r>
            <a:r>
              <a:rPr lang="ru-RU" sz="2400" b="1" dirty="0" smtClean="0">
                <a:effectLst>
                  <a:outerShdw blurRad="38100" dist="38100" dir="2700000" algn="tl">
                    <a:srgbClr val="000000">
                      <a:alpha val="43137"/>
                    </a:srgbClr>
                  </a:outerShdw>
                </a:effectLst>
              </a:rPr>
              <a:t>року </a:t>
            </a:r>
            <a:endParaRPr lang="en-US" sz="2400" b="1" dirty="0" smtClean="0">
              <a:effectLst>
                <a:outerShdw blurRad="38100" dist="38100" dir="2700000" algn="tl">
                  <a:srgbClr val="000000">
                    <a:alpha val="43137"/>
                  </a:srgbClr>
                </a:outerShdw>
              </a:effectLst>
            </a:endParaRPr>
          </a:p>
          <a:p>
            <a:pPr algn="ctr"/>
            <a:r>
              <a:rPr lang="ru-RU" sz="2400" b="1" dirty="0" smtClean="0">
                <a:effectLst>
                  <a:outerShdw blurRad="38100" dist="38100" dir="2700000" algn="tl">
                    <a:srgbClr val="000000">
                      <a:alpha val="43137"/>
                    </a:srgbClr>
                  </a:outerShdw>
                </a:effectLst>
              </a:rPr>
              <a:t>№ 2162-IX</a:t>
            </a:r>
            <a:endParaRPr lang="ru-RU" sz="2400" b="1" dirty="0">
              <a:effectLst>
                <a:outerShdw blurRad="38100" dist="38100" dir="2700000" algn="tl">
                  <a:srgbClr val="000000">
                    <a:alpha val="43137"/>
                  </a:srgbClr>
                </a:outerShdw>
              </a:effectLst>
            </a:endParaRPr>
          </a:p>
          <a:p>
            <a:pPr algn="just"/>
            <a:endParaRPr lang="ru-RU" sz="1800" dirty="0"/>
          </a:p>
          <a:p>
            <a:pPr algn="just"/>
            <a:endParaRPr lang="uk-UA" sz="1800" dirty="0"/>
          </a:p>
        </p:txBody>
      </p:sp>
    </p:spTree>
    <p:extLst>
      <p:ext uri="{BB962C8B-B14F-4D97-AF65-F5344CB8AC3E}">
        <p14:creationId xmlns:p14="http://schemas.microsoft.com/office/powerpoint/2010/main" val="5361702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531440"/>
            <a:ext cx="5832648" cy="7992888"/>
          </a:xfrm>
        </p:spPr>
        <p:txBody>
          <a:bodyPr>
            <a:noAutofit/>
          </a:bodyPr>
          <a:lstStyle/>
          <a:p>
            <a:pPr marL="45720" indent="0" algn="ctr">
              <a:buNone/>
            </a:pPr>
            <a:r>
              <a:rPr lang="ru-RU" sz="1600" b="1" dirty="0"/>
              <a:t>Стаття 6. Особливості встановлення та обліку часу роботи та часу відпочинку</a:t>
            </a:r>
          </a:p>
          <a:p>
            <a:pPr marL="45720" indent="0" algn="just">
              <a:buNone/>
            </a:pPr>
            <a:r>
              <a:rPr lang="ru-RU" sz="1600" dirty="0"/>
              <a:t>1. Нормальна тривалість робочого часу працівників у період воєнного стану не може перевищувати 60 годин на тиждень.</a:t>
            </a:r>
          </a:p>
          <a:p>
            <a:pPr marL="45720" indent="0" algn="just">
              <a:buNone/>
            </a:pPr>
            <a:r>
              <a:rPr lang="ru-RU" sz="1600" dirty="0"/>
              <a:t>2. Для працівників, яким відповідно до законодавства встановлюється скорочена тривалість робочого часу, тривалість робочого часу не може перевищувати 50 годин на тиждень.</a:t>
            </a:r>
          </a:p>
          <a:p>
            <a:pPr marL="45720" indent="0" algn="just">
              <a:buNone/>
            </a:pPr>
            <a:r>
              <a:rPr lang="ru-RU" sz="1600" dirty="0"/>
              <a:t>3. П’ятиденний або шестиденний робочий тиждень встановлюється роботодавцем за рішенням військового командування разом із військовими адміністраціями (у разі їх утворення).</a:t>
            </a:r>
          </a:p>
          <a:p>
            <a:pPr marL="45720" indent="0" algn="just">
              <a:buNone/>
            </a:pPr>
            <a:r>
              <a:rPr lang="ru-RU" sz="1600" dirty="0"/>
              <a:t>5. Тривалість щотижневого безперервного відпочинку може бути скорочена до 24 годин.</a:t>
            </a:r>
          </a:p>
          <a:p>
            <a:pPr marL="45720" indent="0" algn="just">
              <a:buNone/>
            </a:pPr>
            <a:r>
              <a:rPr lang="ru-RU" sz="1600" dirty="0"/>
              <a:t>6. У період дії воєнного стану не застосовуються норми статті 53 (тривалість роботи напередодні святкових, неробочих і вихідних днів), частини першої статті 65, частин третьої - п’ятої статті 67 та статей 71-73 (святкові і неробочі дні) Кодексу законів про працю України</a:t>
            </a:r>
            <a:r>
              <a:rPr lang="ru-RU" sz="1600" dirty="0" smtClean="0"/>
              <a:t>.</a:t>
            </a:r>
          </a:p>
          <a:p>
            <a:pPr marL="45720" indent="0" algn="just">
              <a:buNone/>
            </a:pPr>
            <a:r>
              <a:rPr lang="ru-RU" sz="1600" dirty="0" smtClean="0"/>
              <a:t>************************************************************************</a:t>
            </a:r>
          </a:p>
          <a:p>
            <a:pPr marL="45720" indent="0" algn="just">
              <a:buNone/>
            </a:pPr>
            <a:r>
              <a:rPr lang="ru-RU" sz="1600" dirty="0"/>
              <a:t>На період дії воєнного стану не діють норми КЗпП </a:t>
            </a:r>
            <a:r>
              <a:rPr lang="ru-RU" sz="1600" dirty="0" smtClean="0"/>
              <a:t>щодо- </a:t>
            </a:r>
            <a:r>
              <a:rPr lang="ru-RU" sz="1600" dirty="0"/>
              <a:t>компенсації за залучення до робіт у вихідні, святкові і неробочі дні.</a:t>
            </a:r>
          </a:p>
          <a:p>
            <a:pPr marL="45720" indent="0" algn="ctr">
              <a:buNone/>
            </a:pPr>
            <a:endParaRPr lang="ru-RU" sz="1600" dirty="0"/>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ru-RU" sz="2400" b="1" dirty="0">
                <a:effectLst>
                  <a:outerShdw blurRad="38100" dist="38100" dir="2700000" algn="tl">
                    <a:srgbClr val="000000">
                      <a:alpha val="43137"/>
                    </a:srgbClr>
                  </a:outerShdw>
                </a:effectLst>
              </a:rPr>
              <a:t>ЗАКОН УКРАЇНИ</a:t>
            </a:r>
          </a:p>
          <a:p>
            <a:pPr algn="ctr"/>
            <a:r>
              <a:rPr lang="uk-UA" sz="2400" b="1" dirty="0" smtClean="0">
                <a:effectLst>
                  <a:outerShdw blurRad="38100" dist="38100" dir="2700000" algn="tl">
                    <a:srgbClr val="000000">
                      <a:alpha val="43137"/>
                    </a:srgbClr>
                  </a:outerShdw>
                </a:effectLst>
              </a:rPr>
              <a:t>«</a:t>
            </a:r>
            <a:r>
              <a:rPr lang="ru-RU" sz="2400" b="1" dirty="0" smtClean="0">
                <a:effectLst>
                  <a:outerShdw blurRad="38100" dist="38100" dir="2700000" algn="tl">
                    <a:srgbClr val="000000">
                      <a:alpha val="43137"/>
                    </a:srgbClr>
                  </a:outerShdw>
                </a:effectLst>
              </a:rPr>
              <a:t>Про </a:t>
            </a:r>
            <a:r>
              <a:rPr lang="ru-RU" sz="2400" b="1" dirty="0">
                <a:effectLst>
                  <a:outerShdw blurRad="38100" dist="38100" dir="2700000" algn="tl">
                    <a:srgbClr val="000000">
                      <a:alpha val="43137"/>
                    </a:srgbClr>
                  </a:outerShdw>
                </a:effectLst>
              </a:rPr>
              <a:t>організацію трудових відносин в умовах воєнного </a:t>
            </a:r>
            <a:r>
              <a:rPr lang="ru-RU" sz="2400" b="1" dirty="0" smtClean="0">
                <a:effectLst>
                  <a:outerShdw blurRad="38100" dist="38100" dir="2700000" algn="tl">
                    <a:srgbClr val="000000">
                      <a:alpha val="43137"/>
                    </a:srgbClr>
                  </a:outerShdw>
                </a:effectLst>
              </a:rPr>
              <a:t>стану»</a:t>
            </a:r>
            <a:endParaRPr lang="en-US" sz="2400" b="1" dirty="0" smtClean="0">
              <a:effectLst>
                <a:outerShdw blurRad="38100" dist="38100" dir="2700000" algn="tl">
                  <a:srgbClr val="000000">
                    <a:alpha val="43137"/>
                  </a:srgbClr>
                </a:outerShdw>
              </a:effectLst>
            </a:endParaRPr>
          </a:p>
          <a:p>
            <a:pPr algn="ctr"/>
            <a:r>
              <a:rPr lang="ru-RU" sz="2400" b="1" dirty="0">
                <a:effectLst>
                  <a:outerShdw blurRad="38100" dist="38100" dir="2700000" algn="tl">
                    <a:srgbClr val="000000">
                      <a:alpha val="43137"/>
                    </a:srgbClr>
                  </a:outerShdw>
                </a:effectLst>
              </a:rPr>
              <a:t>від 15 березня </a:t>
            </a:r>
            <a:r>
              <a:rPr lang="ru-RU" sz="2400" b="1" dirty="0" smtClean="0">
                <a:effectLst>
                  <a:outerShdw blurRad="38100" dist="38100" dir="2700000" algn="tl">
                    <a:srgbClr val="000000">
                      <a:alpha val="43137"/>
                    </a:srgbClr>
                  </a:outerShdw>
                </a:effectLst>
              </a:rPr>
              <a:t>2022</a:t>
            </a:r>
            <a:r>
              <a:rPr lang="en-US" sz="2400" b="1" dirty="0" smtClean="0">
                <a:effectLst>
                  <a:outerShdw blurRad="38100" dist="38100" dir="2700000" algn="tl">
                    <a:srgbClr val="000000">
                      <a:alpha val="43137"/>
                    </a:srgbClr>
                  </a:outerShdw>
                </a:effectLst>
              </a:rPr>
              <a:t> </a:t>
            </a:r>
            <a:r>
              <a:rPr lang="ru-RU" sz="2400" b="1" dirty="0" smtClean="0">
                <a:effectLst>
                  <a:outerShdw blurRad="38100" dist="38100" dir="2700000" algn="tl">
                    <a:srgbClr val="000000">
                      <a:alpha val="43137"/>
                    </a:srgbClr>
                  </a:outerShdw>
                </a:effectLst>
              </a:rPr>
              <a:t>року </a:t>
            </a:r>
            <a:endParaRPr lang="en-US" sz="2400" b="1" dirty="0" smtClean="0">
              <a:effectLst>
                <a:outerShdw blurRad="38100" dist="38100" dir="2700000" algn="tl">
                  <a:srgbClr val="000000">
                    <a:alpha val="43137"/>
                  </a:srgbClr>
                </a:outerShdw>
              </a:effectLst>
            </a:endParaRPr>
          </a:p>
          <a:p>
            <a:pPr algn="ctr"/>
            <a:r>
              <a:rPr lang="ru-RU" sz="2400" b="1" dirty="0" smtClean="0">
                <a:effectLst>
                  <a:outerShdw blurRad="38100" dist="38100" dir="2700000" algn="tl">
                    <a:srgbClr val="000000">
                      <a:alpha val="43137"/>
                    </a:srgbClr>
                  </a:outerShdw>
                </a:effectLst>
              </a:rPr>
              <a:t>№ 2162-IX</a:t>
            </a:r>
            <a:endParaRPr lang="ru-RU" sz="2400" b="1" dirty="0">
              <a:effectLst>
                <a:outerShdw blurRad="38100" dist="38100" dir="2700000" algn="tl">
                  <a:srgbClr val="000000">
                    <a:alpha val="43137"/>
                  </a:srgbClr>
                </a:outerShdw>
              </a:effectLst>
            </a:endParaRPr>
          </a:p>
          <a:p>
            <a:pPr algn="just"/>
            <a:endParaRPr lang="ru-RU" sz="1800" dirty="0"/>
          </a:p>
          <a:p>
            <a:pPr algn="just"/>
            <a:endParaRPr lang="uk-UA" sz="1800" dirty="0"/>
          </a:p>
        </p:txBody>
      </p:sp>
    </p:spTree>
    <p:extLst>
      <p:ext uri="{BB962C8B-B14F-4D97-AF65-F5344CB8AC3E}">
        <p14:creationId xmlns:p14="http://schemas.microsoft.com/office/powerpoint/2010/main" val="33081893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260648"/>
            <a:ext cx="5832648" cy="6768752"/>
          </a:xfrm>
        </p:spPr>
        <p:txBody>
          <a:bodyPr>
            <a:noAutofit/>
          </a:bodyPr>
          <a:lstStyle/>
          <a:p>
            <a:pPr marL="45720" indent="0" algn="ctr">
              <a:buNone/>
            </a:pPr>
            <a:r>
              <a:rPr lang="ru-RU" sz="1800" b="1" dirty="0"/>
              <a:t>Стаття 10. Оплата праці</a:t>
            </a:r>
          </a:p>
          <a:p>
            <a:pPr marL="45720" indent="0" algn="ctr">
              <a:buNone/>
            </a:pPr>
            <a:endParaRPr lang="ru-RU" sz="1800" dirty="0"/>
          </a:p>
          <a:p>
            <a:pPr marL="45720" indent="0" algn="just">
              <a:buNone/>
            </a:pPr>
            <a:r>
              <a:rPr lang="ru-RU" sz="1800" dirty="0"/>
              <a:t>1. Заробітна плата виплачується працівнику на умовах, визначених трудовим договором.</a:t>
            </a:r>
          </a:p>
          <a:p>
            <a:pPr marL="45720" indent="0" algn="just">
              <a:buNone/>
            </a:pPr>
            <a:r>
              <a:rPr lang="ru-RU" sz="1800" dirty="0"/>
              <a:t>2. Роботодавець повинен вживати всіх можливих заходів для забезпечення реалізації права працівників на своєчасне отримання заробітної плати.</a:t>
            </a:r>
          </a:p>
          <a:p>
            <a:pPr marL="45720" indent="0" algn="just">
              <a:buNone/>
            </a:pPr>
            <a:r>
              <a:rPr lang="ru-RU" sz="1800" dirty="0"/>
              <a:t>3. Роботодавець звільняється від відповідальності за порушення зобов’язання щодо строків оплати праці, якщо доведе, що це порушення сталося внаслідок ведення бойових дій або дії інших обставин непереборної сили.</a:t>
            </a:r>
          </a:p>
          <a:p>
            <a:pPr marL="45720" indent="0" algn="just">
              <a:buNone/>
            </a:pPr>
            <a:r>
              <a:rPr lang="ru-RU" sz="1800" dirty="0"/>
              <a:t>Звільнення роботодавця від відповідальності за несвоєчасну оплату праці не звільняє його від обов’язку виплати заробітної плати.</a:t>
            </a:r>
          </a:p>
          <a:p>
            <a:pPr marL="45720" indent="0" algn="just">
              <a:buNone/>
            </a:pPr>
            <a:r>
              <a:rPr lang="ru-RU" sz="1800" dirty="0" smtClean="0"/>
              <a:t>4</a:t>
            </a:r>
            <a:r>
              <a:rPr lang="ru-RU" sz="1800" dirty="0"/>
              <a:t>. У разі неможливості своєчасної виплати заробітної плати внаслідок ведення бойові дії, строк виплати заробітної плати може бути відтермінований до моменту відновлення діяльності підприємства.</a:t>
            </a:r>
          </a:p>
          <a:p>
            <a:pPr marL="45720" indent="0" algn="ctr">
              <a:buNone/>
            </a:pPr>
            <a:endParaRPr lang="ru-RU" sz="1800" dirty="0"/>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ru-RU" sz="2400" b="1" dirty="0">
                <a:effectLst>
                  <a:outerShdw blurRad="38100" dist="38100" dir="2700000" algn="tl">
                    <a:srgbClr val="000000">
                      <a:alpha val="43137"/>
                    </a:srgbClr>
                  </a:outerShdw>
                </a:effectLst>
              </a:rPr>
              <a:t>ЗАКОН УКРАЇНИ</a:t>
            </a:r>
          </a:p>
          <a:p>
            <a:pPr algn="ctr"/>
            <a:r>
              <a:rPr lang="uk-UA" sz="2400" b="1" dirty="0" smtClean="0">
                <a:effectLst>
                  <a:outerShdw blurRad="38100" dist="38100" dir="2700000" algn="tl">
                    <a:srgbClr val="000000">
                      <a:alpha val="43137"/>
                    </a:srgbClr>
                  </a:outerShdw>
                </a:effectLst>
              </a:rPr>
              <a:t>«</a:t>
            </a:r>
            <a:r>
              <a:rPr lang="ru-RU" sz="2400" b="1" dirty="0" smtClean="0">
                <a:effectLst>
                  <a:outerShdw blurRad="38100" dist="38100" dir="2700000" algn="tl">
                    <a:srgbClr val="000000">
                      <a:alpha val="43137"/>
                    </a:srgbClr>
                  </a:outerShdw>
                </a:effectLst>
              </a:rPr>
              <a:t>Про </a:t>
            </a:r>
            <a:r>
              <a:rPr lang="ru-RU" sz="2400" b="1" dirty="0">
                <a:effectLst>
                  <a:outerShdw blurRad="38100" dist="38100" dir="2700000" algn="tl">
                    <a:srgbClr val="000000">
                      <a:alpha val="43137"/>
                    </a:srgbClr>
                  </a:outerShdw>
                </a:effectLst>
              </a:rPr>
              <a:t>організацію трудових відносин в умовах воєнного </a:t>
            </a:r>
            <a:r>
              <a:rPr lang="ru-RU" sz="2400" b="1" dirty="0" smtClean="0">
                <a:effectLst>
                  <a:outerShdw blurRad="38100" dist="38100" dir="2700000" algn="tl">
                    <a:srgbClr val="000000">
                      <a:alpha val="43137"/>
                    </a:srgbClr>
                  </a:outerShdw>
                </a:effectLst>
              </a:rPr>
              <a:t>стану»</a:t>
            </a:r>
            <a:endParaRPr lang="en-US" sz="2400" b="1" dirty="0" smtClean="0">
              <a:effectLst>
                <a:outerShdw blurRad="38100" dist="38100" dir="2700000" algn="tl">
                  <a:srgbClr val="000000">
                    <a:alpha val="43137"/>
                  </a:srgbClr>
                </a:outerShdw>
              </a:effectLst>
            </a:endParaRPr>
          </a:p>
          <a:p>
            <a:pPr algn="ctr"/>
            <a:r>
              <a:rPr lang="ru-RU" sz="2400" b="1" dirty="0">
                <a:effectLst>
                  <a:outerShdw blurRad="38100" dist="38100" dir="2700000" algn="tl">
                    <a:srgbClr val="000000">
                      <a:alpha val="43137"/>
                    </a:srgbClr>
                  </a:outerShdw>
                </a:effectLst>
              </a:rPr>
              <a:t>від 15 березня </a:t>
            </a:r>
            <a:r>
              <a:rPr lang="ru-RU" sz="2400" b="1" dirty="0" smtClean="0">
                <a:effectLst>
                  <a:outerShdw blurRad="38100" dist="38100" dir="2700000" algn="tl">
                    <a:srgbClr val="000000">
                      <a:alpha val="43137"/>
                    </a:srgbClr>
                  </a:outerShdw>
                </a:effectLst>
              </a:rPr>
              <a:t>2022</a:t>
            </a:r>
            <a:r>
              <a:rPr lang="en-US" sz="2400" b="1" dirty="0" smtClean="0">
                <a:effectLst>
                  <a:outerShdw blurRad="38100" dist="38100" dir="2700000" algn="tl">
                    <a:srgbClr val="000000">
                      <a:alpha val="43137"/>
                    </a:srgbClr>
                  </a:outerShdw>
                </a:effectLst>
              </a:rPr>
              <a:t> </a:t>
            </a:r>
            <a:r>
              <a:rPr lang="ru-RU" sz="2400" b="1" dirty="0" smtClean="0">
                <a:effectLst>
                  <a:outerShdw blurRad="38100" dist="38100" dir="2700000" algn="tl">
                    <a:srgbClr val="000000">
                      <a:alpha val="43137"/>
                    </a:srgbClr>
                  </a:outerShdw>
                </a:effectLst>
              </a:rPr>
              <a:t>року </a:t>
            </a:r>
            <a:endParaRPr lang="en-US" sz="2400" b="1" dirty="0" smtClean="0">
              <a:effectLst>
                <a:outerShdw blurRad="38100" dist="38100" dir="2700000" algn="tl">
                  <a:srgbClr val="000000">
                    <a:alpha val="43137"/>
                  </a:srgbClr>
                </a:outerShdw>
              </a:effectLst>
            </a:endParaRPr>
          </a:p>
          <a:p>
            <a:pPr algn="ctr"/>
            <a:r>
              <a:rPr lang="ru-RU" sz="2400" b="1" dirty="0" smtClean="0">
                <a:effectLst>
                  <a:outerShdw blurRad="38100" dist="38100" dir="2700000" algn="tl">
                    <a:srgbClr val="000000">
                      <a:alpha val="43137"/>
                    </a:srgbClr>
                  </a:outerShdw>
                </a:effectLst>
              </a:rPr>
              <a:t>№ 2162-IX</a:t>
            </a:r>
            <a:endParaRPr lang="ru-RU" sz="2400" b="1" dirty="0">
              <a:effectLst>
                <a:outerShdw blurRad="38100" dist="38100" dir="2700000" algn="tl">
                  <a:srgbClr val="000000">
                    <a:alpha val="43137"/>
                  </a:srgbClr>
                </a:outerShdw>
              </a:effectLst>
            </a:endParaRPr>
          </a:p>
          <a:p>
            <a:pPr algn="just"/>
            <a:endParaRPr lang="ru-RU" sz="1800" dirty="0"/>
          </a:p>
          <a:p>
            <a:pPr algn="just"/>
            <a:endParaRPr lang="uk-UA" sz="1800" dirty="0"/>
          </a:p>
        </p:txBody>
      </p:sp>
    </p:spTree>
    <p:extLst>
      <p:ext uri="{BB962C8B-B14F-4D97-AF65-F5344CB8AC3E}">
        <p14:creationId xmlns:p14="http://schemas.microsoft.com/office/powerpoint/2010/main" val="18856313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260648"/>
            <a:ext cx="5832648" cy="6768752"/>
          </a:xfrm>
        </p:spPr>
        <p:txBody>
          <a:bodyPr>
            <a:noAutofit/>
          </a:bodyPr>
          <a:lstStyle/>
          <a:p>
            <a:pPr marL="45720" indent="0" algn="just">
              <a:buNone/>
            </a:pPr>
            <a:r>
              <a:rPr lang="ru-RU" sz="1600" dirty="0"/>
              <a:t>Відповідно до частини першої статті 57-1 Закону України «Про освіту» працівникам закладів освіти, установ освіти, наукових установ, у тому числі тим, які в умовах воєнного стану, надзвичайної ситуації або надзвичайного стану в Україні чи окремих її місцевостях, оголошених у встановленому порядку (особливий період) були вимушені змінити місце проживання (перебування), залишити робоче місце, місце навчання, незалежно від місця їх проживання (перебування) на </a:t>
            </a:r>
            <a:r>
              <a:rPr lang="ru-RU" sz="1600" dirty="0" smtClean="0"/>
              <a:t>час особливого </a:t>
            </a:r>
            <a:r>
              <a:rPr lang="ru-RU" sz="1600" dirty="0"/>
              <a:t>періоду гарантується, зокрема, організація освітнього процесу в дистанційній формі або в будь-якій іншій формі, що є найбільш безпечною для його учасників; збереження місця роботи, середнього заробітку та інших виплат, передбачених законом.</a:t>
            </a:r>
          </a:p>
          <a:p>
            <a:pPr marL="45720" indent="0" algn="just">
              <a:buNone/>
            </a:pPr>
            <a:r>
              <a:rPr lang="ru-RU" sz="1600" dirty="0" smtClean="0"/>
              <a:t>Відповідно </a:t>
            </a:r>
            <a:r>
              <a:rPr lang="ru-RU" sz="1600" dirty="0"/>
              <a:t>до наказу Міністерства освіти і науки від 28.03.2022 № 274 «Про деякі питання організації здобуття загальної середньої освіти </a:t>
            </a:r>
            <a:r>
              <a:rPr lang="ru-RU" sz="1600" dirty="0" smtClean="0"/>
              <a:t>та освітнього </a:t>
            </a:r>
            <a:r>
              <a:rPr lang="ru-RU" sz="1600" dirty="0"/>
              <a:t>процесу в умовах воєнного стану в Україні» органи управління у сфері освіти мають забезпечити та організувати оплату праці працівників закладів освіти та установ </a:t>
            </a:r>
            <a:r>
              <a:rPr lang="ru-RU" sz="1600" dirty="0" smtClean="0"/>
              <a:t>освіти незалежно </a:t>
            </a:r>
            <a:r>
              <a:rPr lang="ru-RU" sz="1600" dirty="0"/>
              <a:t>від їх поточного місця проживання (перебування) в Україні чи за її межами, у тому числі шляхом прийняття рішення (розпорядження, наказу) про оголошення простою у закладах освіти, що не можуть здійснювати </a:t>
            </a:r>
            <a:r>
              <a:rPr lang="ru-RU" sz="1600" dirty="0" smtClean="0"/>
              <a:t>освітню діяльність </a:t>
            </a:r>
            <a:r>
              <a:rPr lang="ru-RU" sz="1600" dirty="0"/>
              <a:t>внаслідок збройної агресії російської федерації.</a:t>
            </a:r>
          </a:p>
          <a:p>
            <a:pPr marL="45720" indent="0" algn="ctr">
              <a:buNone/>
            </a:pPr>
            <a:endParaRPr lang="ru-RU" sz="1800" dirty="0"/>
          </a:p>
        </p:txBody>
      </p:sp>
      <p:sp>
        <p:nvSpPr>
          <p:cNvPr id="4" name="Текст 3"/>
          <p:cNvSpPr>
            <a:spLocks noGrp="1"/>
          </p:cNvSpPr>
          <p:nvPr>
            <p:ph type="body" sz="half" idx="2"/>
          </p:nvPr>
        </p:nvSpPr>
        <p:spPr>
          <a:xfrm>
            <a:off x="179512" y="2492896"/>
            <a:ext cx="2952328" cy="4176464"/>
          </a:xfrm>
        </p:spPr>
        <p:txBody>
          <a:bodyPr>
            <a:normAutofit/>
          </a:bodyPr>
          <a:lstStyle/>
          <a:p>
            <a:pPr algn="ctr"/>
            <a:endParaRPr lang="ru-RU" sz="2400" b="1" dirty="0">
              <a:effectLst>
                <a:outerShdw blurRad="38100" dist="38100" dir="2700000" algn="tl">
                  <a:srgbClr val="000000">
                    <a:alpha val="43137"/>
                  </a:srgbClr>
                </a:outerShdw>
              </a:effectLst>
            </a:endParaRPr>
          </a:p>
          <a:p>
            <a:pPr algn="ctr"/>
            <a:r>
              <a:rPr lang="ru-RU" sz="2400" b="1" dirty="0">
                <a:effectLst>
                  <a:outerShdw blurRad="38100" dist="38100" dir="2700000" algn="tl">
                    <a:srgbClr val="000000">
                      <a:alpha val="43137"/>
                    </a:srgbClr>
                  </a:outerShdw>
                </a:effectLst>
              </a:rPr>
              <a:t>ЛИСТ МОН ВІД 25 КВІТНЯ 2022 Р.</a:t>
            </a:r>
          </a:p>
          <a:p>
            <a:pPr algn="ctr"/>
            <a:r>
              <a:rPr lang="ru-RU" sz="2400" b="1" dirty="0">
                <a:effectLst>
                  <a:outerShdw blurRad="38100" dist="38100" dir="2700000" algn="tl">
                    <a:srgbClr val="000000">
                      <a:alpha val="43137"/>
                    </a:srgbClr>
                  </a:outerShdw>
                </a:effectLst>
              </a:rPr>
              <a:t>№ 1/4444-22</a:t>
            </a:r>
          </a:p>
          <a:p>
            <a:pPr algn="ctr"/>
            <a:r>
              <a:rPr lang="ru-RU" sz="2400" b="1" dirty="0">
                <a:effectLst>
                  <a:outerShdw blurRad="38100" dist="38100" dir="2700000" algn="tl">
                    <a:srgbClr val="000000">
                      <a:alpha val="43137"/>
                    </a:srgbClr>
                  </a:outerShdw>
                </a:effectLst>
              </a:rPr>
              <a:t>ПРО ОПЛАТУ ПРАЦІ ПРАЦІВНИКІВ ЗАКЛАДІВ ОСВІТИ</a:t>
            </a:r>
          </a:p>
          <a:p>
            <a:pPr algn="just"/>
            <a:endParaRPr lang="ru-RU" sz="1800" dirty="0"/>
          </a:p>
          <a:p>
            <a:pPr algn="just"/>
            <a:endParaRPr lang="uk-UA" sz="1800" dirty="0"/>
          </a:p>
        </p:txBody>
      </p:sp>
    </p:spTree>
    <p:extLst>
      <p:ext uri="{BB962C8B-B14F-4D97-AF65-F5344CB8AC3E}">
        <p14:creationId xmlns:p14="http://schemas.microsoft.com/office/powerpoint/2010/main" val="1200043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260648"/>
            <a:ext cx="5832648" cy="6768752"/>
          </a:xfrm>
        </p:spPr>
        <p:txBody>
          <a:bodyPr>
            <a:noAutofit/>
          </a:bodyPr>
          <a:lstStyle/>
          <a:p>
            <a:pPr marL="45720" indent="0" algn="just">
              <a:buNone/>
            </a:pPr>
            <a:r>
              <a:rPr lang="ru-RU" sz="1600" dirty="0" smtClean="0"/>
              <a:t>Відповідно </a:t>
            </a:r>
            <a:r>
              <a:rPr lang="ru-RU" sz="1600" dirty="0"/>
              <a:t>постанови Кабміну від 01.04.2022 р. № 401 видатки загального фонду Держбюджету на 2022 рік, передбачені для МОН за програмою 2211190 «Освітня субвенція з державного бюджету місцевим бюджетам», скорочено на 10%.</a:t>
            </a:r>
          </a:p>
          <a:p>
            <a:pPr marL="45720" indent="0" algn="just">
              <a:buNone/>
            </a:pPr>
            <a:r>
              <a:rPr lang="ru-RU" sz="1600" dirty="0" smtClean="0"/>
              <a:t>Отже</a:t>
            </a:r>
            <a:r>
              <a:rPr lang="ru-RU" sz="1600" dirty="0"/>
              <a:t>, у зв'язку із запровадженням військового стану фінансовий ресурс у 2022 році для виплати зарплати педпрацівникам є надто обмеженим. Тому місцеві органи виконавчої влади, керівники закладів освіти змушені ухвалювати рішення про зменшення розмірів надбавок і доплат.</a:t>
            </a:r>
          </a:p>
          <a:p>
            <a:pPr marL="45720" indent="0" algn="just">
              <a:buNone/>
            </a:pPr>
            <a:r>
              <a:rPr lang="ru-RU" sz="1600" dirty="0" smtClean="0"/>
              <a:t>Керівники </a:t>
            </a:r>
            <a:r>
              <a:rPr lang="ru-RU" sz="1600" dirty="0"/>
              <a:t>закладів освіти мають право зменшувати розміри лише тих доплат і надбавок, які встановлені нормативними актами у граничних розмірах або мають необов'язковий характер (за складність, напруженість, за виконання особливо важливої роботи, за престижність праці тощо) і розмір яких залежить від наявного фонду заробітної плати, затвердженого у кошторисі.</a:t>
            </a:r>
          </a:p>
          <a:p>
            <a:pPr marL="45720" indent="0" algn="just">
              <a:buNone/>
            </a:pPr>
            <a:r>
              <a:rPr lang="ru-RU" sz="1600" dirty="0" smtClean="0"/>
              <a:t>Водночас </a:t>
            </a:r>
            <a:r>
              <a:rPr lang="ru-RU" sz="1600" dirty="0"/>
              <a:t>МОН повідомило, що ініціюватиме внесення змін до деяких постанов Кабміну, що регулюють питання встановлення надбавок і доплат, щодо унормування питань оплати праці педпрацівників закладів освіти з урахуванням зменшеного обсягу освітньої субвенції.</a:t>
            </a:r>
          </a:p>
          <a:p>
            <a:pPr marL="45720" indent="0" algn="just">
              <a:buNone/>
            </a:pPr>
            <a:endParaRPr lang="ru-RU" sz="1600" dirty="0"/>
          </a:p>
        </p:txBody>
      </p:sp>
      <p:sp>
        <p:nvSpPr>
          <p:cNvPr id="4" name="Текст 3"/>
          <p:cNvSpPr>
            <a:spLocks noGrp="1"/>
          </p:cNvSpPr>
          <p:nvPr>
            <p:ph type="body" sz="half" idx="2"/>
          </p:nvPr>
        </p:nvSpPr>
        <p:spPr>
          <a:xfrm>
            <a:off x="179512" y="2492896"/>
            <a:ext cx="2952328" cy="4176464"/>
          </a:xfrm>
        </p:spPr>
        <p:txBody>
          <a:bodyPr>
            <a:normAutofit/>
          </a:bodyPr>
          <a:lstStyle/>
          <a:p>
            <a:pPr algn="ctr"/>
            <a:endParaRPr lang="ru-RU" sz="2400" b="1" dirty="0">
              <a:effectLst>
                <a:outerShdw blurRad="38100" dist="38100" dir="2700000" algn="tl">
                  <a:srgbClr val="000000">
                    <a:alpha val="43137"/>
                  </a:srgbClr>
                </a:outerShdw>
              </a:effectLst>
            </a:endParaRPr>
          </a:p>
          <a:p>
            <a:pPr algn="ctr"/>
            <a:r>
              <a:rPr lang="ru-RU" sz="2400" b="1" dirty="0">
                <a:effectLst>
                  <a:outerShdw blurRad="38100" dist="38100" dir="2700000" algn="tl">
                    <a:srgbClr val="000000">
                      <a:alpha val="43137"/>
                    </a:srgbClr>
                  </a:outerShdw>
                </a:effectLst>
              </a:rPr>
              <a:t>ЛИСТ МОН ВІД 25 КВІТНЯ 2022 Р.</a:t>
            </a:r>
          </a:p>
          <a:p>
            <a:pPr algn="ctr"/>
            <a:r>
              <a:rPr lang="ru-RU" sz="2400" b="1" dirty="0">
                <a:effectLst>
                  <a:outerShdw blurRad="38100" dist="38100" dir="2700000" algn="tl">
                    <a:srgbClr val="000000">
                      <a:alpha val="43137"/>
                    </a:srgbClr>
                  </a:outerShdw>
                </a:effectLst>
              </a:rPr>
              <a:t>№ 1/4444-22</a:t>
            </a:r>
          </a:p>
          <a:p>
            <a:pPr algn="ctr"/>
            <a:r>
              <a:rPr lang="ru-RU" sz="2400" b="1" dirty="0">
                <a:effectLst>
                  <a:outerShdw blurRad="38100" dist="38100" dir="2700000" algn="tl">
                    <a:srgbClr val="000000">
                      <a:alpha val="43137"/>
                    </a:srgbClr>
                  </a:outerShdw>
                </a:effectLst>
              </a:rPr>
              <a:t>ПРО ОПЛАТУ ПРАЦІ ПРАЦІВНИКІВ ЗАКЛАДІВ ОСВІТИ</a:t>
            </a:r>
          </a:p>
          <a:p>
            <a:pPr algn="just"/>
            <a:endParaRPr lang="ru-RU" sz="1800" dirty="0"/>
          </a:p>
          <a:p>
            <a:pPr algn="just"/>
            <a:endParaRPr lang="uk-UA" sz="1800" dirty="0"/>
          </a:p>
        </p:txBody>
      </p:sp>
    </p:spTree>
    <p:extLst>
      <p:ext uri="{BB962C8B-B14F-4D97-AF65-F5344CB8AC3E}">
        <p14:creationId xmlns:p14="http://schemas.microsoft.com/office/powerpoint/2010/main" val="183337988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260648"/>
            <a:ext cx="5832648" cy="6768752"/>
          </a:xfrm>
        </p:spPr>
        <p:txBody>
          <a:bodyPr>
            <a:noAutofit/>
          </a:bodyPr>
          <a:lstStyle/>
          <a:p>
            <a:pPr marL="45720" indent="0" algn="just">
              <a:buNone/>
            </a:pPr>
            <a:r>
              <a:rPr lang="ru-RU" sz="2000" dirty="0" smtClean="0"/>
              <a:t>Згідно </a:t>
            </a:r>
            <a:r>
              <a:rPr lang="ru-RU" sz="2000" dirty="0"/>
              <a:t>із помісячним розписом видатків державного бюджету зазначені обсяги освітньої субвенції буде зменшено у червні-грудні поточного року, що призведе до недофінансування видатків на оплату праці педагогічних працівників закладів освіти, які здійснюються за рахунок освітньої субвенції, в середньому на 17 відсотків щомісяця.</a:t>
            </a:r>
          </a:p>
          <a:p>
            <a:pPr marL="45720" indent="0" algn="just">
              <a:buNone/>
            </a:pPr>
            <a:r>
              <a:rPr lang="ru-RU" sz="2000" dirty="0"/>
              <a:t>Керівники закладів освіти мають встановлювати працівникам підвищення посадових окладів (ставок заробітної плати), надбавки і доплати за окремі види діяльності у розмірах, визначених нормативними актами з оплати праці. </a:t>
            </a:r>
          </a:p>
          <a:p>
            <a:pPr marL="45720" indent="0" algn="just">
              <a:buNone/>
            </a:pPr>
            <a:endParaRPr lang="ru-RU" sz="2000" dirty="0"/>
          </a:p>
        </p:txBody>
      </p:sp>
      <p:sp>
        <p:nvSpPr>
          <p:cNvPr id="4" name="Текст 3"/>
          <p:cNvSpPr>
            <a:spLocks noGrp="1"/>
          </p:cNvSpPr>
          <p:nvPr>
            <p:ph type="body" sz="half" idx="2"/>
          </p:nvPr>
        </p:nvSpPr>
        <p:spPr>
          <a:xfrm>
            <a:off x="179512" y="2492896"/>
            <a:ext cx="2952328" cy="4176464"/>
          </a:xfrm>
        </p:spPr>
        <p:txBody>
          <a:bodyPr>
            <a:normAutofit/>
          </a:bodyPr>
          <a:lstStyle/>
          <a:p>
            <a:pPr algn="ctr"/>
            <a:endParaRPr lang="ru-RU" sz="2400" b="1" dirty="0">
              <a:effectLst>
                <a:outerShdw blurRad="38100" dist="38100" dir="2700000" algn="tl">
                  <a:srgbClr val="000000">
                    <a:alpha val="43137"/>
                  </a:srgbClr>
                </a:outerShdw>
              </a:effectLst>
            </a:endParaRPr>
          </a:p>
          <a:p>
            <a:pPr algn="ctr"/>
            <a:r>
              <a:rPr lang="ru-RU" sz="2400" b="1" dirty="0">
                <a:effectLst>
                  <a:outerShdw blurRad="38100" dist="38100" dir="2700000" algn="tl">
                    <a:srgbClr val="000000">
                      <a:alpha val="43137"/>
                    </a:srgbClr>
                  </a:outerShdw>
                </a:effectLst>
              </a:rPr>
              <a:t>ЛИСТ МОН ВІД 25 КВІТНЯ 2022 Р.</a:t>
            </a:r>
          </a:p>
          <a:p>
            <a:pPr algn="ctr"/>
            <a:r>
              <a:rPr lang="ru-RU" sz="2400" b="1" dirty="0">
                <a:effectLst>
                  <a:outerShdw blurRad="38100" dist="38100" dir="2700000" algn="tl">
                    <a:srgbClr val="000000">
                      <a:alpha val="43137"/>
                    </a:srgbClr>
                  </a:outerShdw>
                </a:effectLst>
              </a:rPr>
              <a:t>№ 1/4444-22</a:t>
            </a:r>
          </a:p>
          <a:p>
            <a:pPr algn="ctr"/>
            <a:r>
              <a:rPr lang="ru-RU" sz="2400" b="1" dirty="0">
                <a:effectLst>
                  <a:outerShdw blurRad="38100" dist="38100" dir="2700000" algn="tl">
                    <a:srgbClr val="000000">
                      <a:alpha val="43137"/>
                    </a:srgbClr>
                  </a:outerShdw>
                </a:effectLst>
              </a:rPr>
              <a:t>ПРО ОПЛАТУ ПРАЦІ ПРАЦІВНИКІВ ЗАКЛАДІВ ОСВІТИ</a:t>
            </a:r>
          </a:p>
          <a:p>
            <a:pPr algn="just"/>
            <a:endParaRPr lang="ru-RU" sz="1800" dirty="0"/>
          </a:p>
          <a:p>
            <a:pPr algn="just"/>
            <a:endParaRPr lang="uk-UA" sz="1800" dirty="0"/>
          </a:p>
        </p:txBody>
      </p:sp>
    </p:spTree>
    <p:extLst>
      <p:ext uri="{BB962C8B-B14F-4D97-AF65-F5344CB8AC3E}">
        <p14:creationId xmlns:p14="http://schemas.microsoft.com/office/powerpoint/2010/main" val="142969114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260648"/>
            <a:ext cx="5832648" cy="6768752"/>
          </a:xfrm>
        </p:spPr>
        <p:txBody>
          <a:bodyPr>
            <a:noAutofit/>
          </a:bodyPr>
          <a:lstStyle/>
          <a:p>
            <a:pPr marL="45720" indent="0" algn="just">
              <a:buNone/>
            </a:pPr>
            <a:r>
              <a:rPr lang="ru-RU" sz="1800" dirty="0" smtClean="0"/>
              <a:t>Оплата </a:t>
            </a:r>
            <a:r>
              <a:rPr lang="ru-RU" sz="1800" dirty="0"/>
              <a:t>праці працівників закладів освіти під час оголошених канікул здійснюється у відповідності до норм чинного законодавства. </a:t>
            </a:r>
          </a:p>
          <a:p>
            <a:pPr marL="45720" indent="0" algn="just">
              <a:buNone/>
            </a:pPr>
            <a:endParaRPr lang="ru-RU" sz="1800" dirty="0"/>
          </a:p>
          <a:p>
            <a:pPr marL="45720" indent="0" algn="just">
              <a:buNone/>
            </a:pPr>
            <a:r>
              <a:rPr lang="ru-RU" sz="1800" dirty="0"/>
              <a:t>Згідно з пунктами 78 та 89 Інструкції про порядок обчислення заробітної плати працівників освіти, затвердженої наказом Міністерства освіти України від 15 квітня 1993 № 102, зареєстрованої в Міністерстві юстиції України 27 травня 1993 </a:t>
            </a:r>
            <a:r>
              <a:rPr lang="ru-RU" sz="1800" dirty="0" smtClean="0"/>
              <a:t>р. за </a:t>
            </a:r>
            <a:r>
              <a:rPr lang="ru-RU" sz="1800" dirty="0"/>
              <a:t>№ 56, у випадку, коли в окремі дні заняття не проводяться з незалежних від учителя (викладача) причин, оплата його праці здійснюється з розрахунку заробітної плати, встановленої при тарифікації, за умови, що вчитель (викладач) виконує іншу організаційно-педагогічну роботу. За відсутності такої роботи час простою оплачується в порядку і розмірах, визначених Кодексом законів про працю.</a:t>
            </a:r>
          </a:p>
        </p:txBody>
      </p:sp>
      <p:sp>
        <p:nvSpPr>
          <p:cNvPr id="4" name="Текст 3"/>
          <p:cNvSpPr>
            <a:spLocks noGrp="1"/>
          </p:cNvSpPr>
          <p:nvPr>
            <p:ph type="body" sz="half" idx="2"/>
          </p:nvPr>
        </p:nvSpPr>
        <p:spPr>
          <a:xfrm>
            <a:off x="179512" y="2492896"/>
            <a:ext cx="2952328" cy="4176464"/>
          </a:xfrm>
        </p:spPr>
        <p:txBody>
          <a:bodyPr>
            <a:normAutofit lnSpcReduction="10000"/>
          </a:bodyPr>
          <a:lstStyle/>
          <a:p>
            <a:pPr algn="ctr"/>
            <a:endParaRPr lang="ru-RU" sz="2400" b="1" dirty="0">
              <a:effectLst>
                <a:outerShdw blurRad="38100" dist="38100" dir="2700000" algn="tl">
                  <a:srgbClr val="000000">
                    <a:alpha val="43137"/>
                  </a:srgbClr>
                </a:outerShdw>
              </a:effectLst>
            </a:endParaRPr>
          </a:p>
          <a:p>
            <a:pPr algn="ctr"/>
            <a:r>
              <a:rPr lang="ru-RU" sz="1800" b="1" dirty="0"/>
              <a:t>ЛИСТ МІНІСТЕРСТВА ОСВІТИ І НАУКИ УКРАЇНИ</a:t>
            </a:r>
          </a:p>
          <a:p>
            <a:pPr algn="ctr"/>
            <a:r>
              <a:rPr lang="ru-RU" sz="1800" b="1" dirty="0"/>
              <a:t>ВІД 07 БЕРЕЗНЯ 2022 Р. № 1/3378-22</a:t>
            </a:r>
          </a:p>
          <a:p>
            <a:pPr algn="ctr"/>
            <a:r>
              <a:rPr lang="ru-RU" sz="1800" b="1" dirty="0"/>
              <a:t>ПРО ПРАКТИКУ ЗАСТОСУВАННЯ ТРУДОВОГО ЗАКОНОДАВСТВА У ГАЛУЗІ ОСВІТИ І НАУКИ ПІД ЧАС ДІЇ ПРАВОВОГО РЕЖИМУ ВОЄННОГО СТАНУ</a:t>
            </a:r>
          </a:p>
          <a:p>
            <a:pPr algn="just"/>
            <a:endParaRPr lang="uk-UA" sz="1800" dirty="0"/>
          </a:p>
        </p:txBody>
      </p:sp>
    </p:spTree>
    <p:extLst>
      <p:ext uri="{BB962C8B-B14F-4D97-AF65-F5344CB8AC3E}">
        <p14:creationId xmlns:p14="http://schemas.microsoft.com/office/powerpoint/2010/main" val="297422017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260648"/>
            <a:ext cx="5832648" cy="6768752"/>
          </a:xfrm>
        </p:spPr>
        <p:txBody>
          <a:bodyPr>
            <a:noAutofit/>
          </a:bodyPr>
          <a:lstStyle/>
          <a:p>
            <a:pPr marL="45720" indent="0" algn="just">
              <a:buNone/>
            </a:pPr>
            <a:r>
              <a:rPr lang="ru-RU" sz="1700" dirty="0"/>
              <a:t>В</a:t>
            </a:r>
            <a:r>
              <a:rPr lang="ru-RU" sz="1700" dirty="0" smtClean="0"/>
              <a:t>ідповідно </a:t>
            </a:r>
            <a:r>
              <a:rPr lang="ru-RU" sz="1700" dirty="0"/>
              <a:t>до пункту 8.3.3 Галузевої Угоди між Міністерством освіти і науки України та ЦК Профспілки працівників освіти і науки України на 2021-2025 роки (Мінекономіки зареєстровано Галузеву угоду 18.06.2021 за № 12) сторони рекомендують керівникам установ та закладів освіти забезпечити:</a:t>
            </a:r>
          </a:p>
          <a:p>
            <a:pPr marL="45720" indent="0" algn="just">
              <a:buNone/>
            </a:pPr>
            <a:r>
              <a:rPr lang="ru-RU" sz="1700" dirty="0"/>
              <a:t>- оплату простою працівникам, включаючи непедагогічних та тих, які працюють за сумісництвом, не з їх вини в розмірі середньої заробітної плати;</a:t>
            </a:r>
          </a:p>
          <a:p>
            <a:pPr marL="45720" indent="0" algn="just">
              <a:buNone/>
            </a:pPr>
            <a:r>
              <a:rPr lang="ru-RU" sz="1700" dirty="0"/>
              <a:t>- оплату праці вчителів, вихователів, включаючи вихователів груп продовженого дня, музичних керівників, викладачів, інших педагогічних працівників закладів освіти у випадках, коли в окремідні (місяці) заняття не проводяться з незалежних від них причин (епідемії, метеорологічні умови, карантин тощо), із розрахунку заробітної плати, встановленої при тарифікації, з дотриманням при цьому умов чинного законодавства;</a:t>
            </a:r>
          </a:p>
          <a:p>
            <a:pPr marL="45720" indent="0" algn="just">
              <a:buNone/>
            </a:pPr>
            <a:r>
              <a:rPr lang="ru-RU" sz="1700" dirty="0"/>
              <a:t>- збереження заробітної плати при дистанційній формі підвищення кваліфікації вчителів, зокрема без відриву від освітнього процесу, та, на період оголошеного карантину і здійснення освітнього процесу у дистанційному </a:t>
            </a:r>
            <a:r>
              <a:rPr lang="ru-RU" sz="1700" dirty="0" smtClean="0"/>
              <a:t>режимі;</a:t>
            </a:r>
            <a:endParaRPr lang="ru-RU" sz="1700" dirty="0"/>
          </a:p>
          <a:p>
            <a:pPr marL="45720" indent="0" algn="just">
              <a:buNone/>
            </a:pPr>
            <a:r>
              <a:rPr lang="ru-RU" sz="1700" dirty="0"/>
              <a:t>- оплати праці за фактично виконаний ними обсяг навчального навантаження. </a:t>
            </a:r>
          </a:p>
          <a:p>
            <a:pPr marL="45720" indent="0" algn="just">
              <a:buNone/>
            </a:pPr>
            <a:endParaRPr lang="ru-RU" sz="1800" dirty="0"/>
          </a:p>
        </p:txBody>
      </p:sp>
      <p:sp>
        <p:nvSpPr>
          <p:cNvPr id="4" name="Текст 3"/>
          <p:cNvSpPr>
            <a:spLocks noGrp="1"/>
          </p:cNvSpPr>
          <p:nvPr>
            <p:ph type="body" sz="half" idx="2"/>
          </p:nvPr>
        </p:nvSpPr>
        <p:spPr>
          <a:xfrm>
            <a:off x="179512" y="2492896"/>
            <a:ext cx="2952328" cy="4176464"/>
          </a:xfrm>
        </p:spPr>
        <p:txBody>
          <a:bodyPr>
            <a:normAutofit/>
          </a:bodyPr>
          <a:lstStyle/>
          <a:p>
            <a:pPr algn="ctr"/>
            <a:endParaRPr lang="ru-RU" sz="2400" b="1" dirty="0">
              <a:effectLst>
                <a:outerShdw blurRad="38100" dist="38100" dir="2700000" algn="tl">
                  <a:srgbClr val="000000">
                    <a:alpha val="43137"/>
                  </a:srgbClr>
                </a:outerShdw>
              </a:effectLst>
            </a:endParaRPr>
          </a:p>
          <a:p>
            <a:pPr algn="ctr"/>
            <a:r>
              <a:rPr lang="uk-UA" sz="2000" dirty="0">
                <a:effectLst>
                  <a:outerShdw blurRad="38100" dist="38100" dir="2700000" algn="tl">
                    <a:srgbClr val="000000">
                      <a:alpha val="43137"/>
                    </a:srgbClr>
                  </a:outerShdw>
                </a:effectLst>
              </a:rPr>
              <a:t>ЛИСТ МІНІСТЕРСТВА ОСВІТИ І НАУКИ УКРАЇНИ</a:t>
            </a:r>
          </a:p>
          <a:p>
            <a:pPr algn="ctr"/>
            <a:r>
              <a:rPr lang="uk-UA" sz="2000" dirty="0">
                <a:effectLst>
                  <a:outerShdw blurRad="38100" dist="38100" dir="2700000" algn="tl">
                    <a:srgbClr val="000000">
                      <a:alpha val="43137"/>
                    </a:srgbClr>
                  </a:outerShdw>
                </a:effectLst>
              </a:rPr>
              <a:t>ВІД 07 БЕРЕЗНЯ 2022 Р. № 1/3370-22</a:t>
            </a:r>
          </a:p>
          <a:p>
            <a:pPr algn="ctr"/>
            <a:r>
              <a:rPr lang="uk-UA" sz="2000" dirty="0">
                <a:effectLst>
                  <a:outerShdw blurRad="38100" dist="38100" dir="2700000" algn="tl">
                    <a:srgbClr val="000000">
                      <a:alpha val="43137"/>
                    </a:srgbClr>
                  </a:outerShdw>
                </a:effectLst>
              </a:rPr>
              <a:t>ПРО ОПЛАТУ ПРАЦІ ПРАЦІВНИКІВ ЗАКЛАДІВ ОСВІТИ ПІД ЧАС ПРИЗУПИНЕННЯ НАВЧАННЯ </a:t>
            </a:r>
          </a:p>
          <a:p>
            <a:pPr algn="just"/>
            <a:endParaRPr lang="uk-UA" sz="1800" dirty="0"/>
          </a:p>
        </p:txBody>
      </p:sp>
    </p:spTree>
    <p:extLst>
      <p:ext uri="{BB962C8B-B14F-4D97-AF65-F5344CB8AC3E}">
        <p14:creationId xmlns:p14="http://schemas.microsoft.com/office/powerpoint/2010/main" val="9523492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531440"/>
            <a:ext cx="5832648" cy="7992888"/>
          </a:xfrm>
        </p:spPr>
        <p:txBody>
          <a:bodyPr>
            <a:noAutofit/>
          </a:bodyPr>
          <a:lstStyle/>
          <a:p>
            <a:pPr marL="45720" indent="0" algn="ctr">
              <a:buNone/>
            </a:pPr>
            <a:r>
              <a:rPr lang="ru-RU" sz="1800" b="1" dirty="0"/>
              <a:t>Стаття 12. Відпустки</a:t>
            </a:r>
          </a:p>
          <a:p>
            <a:pPr marL="45720" indent="0" algn="ctr">
              <a:buNone/>
            </a:pPr>
            <a:endParaRPr lang="ru-RU" sz="1800" dirty="0"/>
          </a:p>
          <a:p>
            <a:pPr marL="45720" indent="0" algn="just">
              <a:buNone/>
            </a:pPr>
            <a:r>
              <a:rPr lang="ru-RU" sz="1800" dirty="0"/>
              <a:t>1. У період дії воєнного стану щорічна основна оплачувана відпустка надається працівникам тривалістю 24 календарні дні.</a:t>
            </a:r>
          </a:p>
          <a:p>
            <a:pPr marL="45720" indent="0" algn="just">
              <a:buNone/>
            </a:pPr>
            <a:endParaRPr lang="ru-RU" sz="1800" dirty="0"/>
          </a:p>
          <a:p>
            <a:pPr marL="45720" indent="0" algn="just">
              <a:buNone/>
            </a:pPr>
            <a:r>
              <a:rPr lang="ru-RU" sz="1800" dirty="0"/>
              <a:t>2. У період дії воєнного стану роботодавець може відмовити працівнику у наданні будь-якого виду відпусток (крім відпустки у зв’язку вагітністю та пологами та відпустки для догляду за дитиною до досягнення нею трирічного віку), якщо такий працівник залучений до виконання робіт на об’єктах критичної інфраструктури.</a:t>
            </a:r>
          </a:p>
          <a:p>
            <a:pPr marL="45720" indent="0" algn="just">
              <a:buNone/>
            </a:pPr>
            <a:endParaRPr lang="ru-RU" sz="1800" dirty="0"/>
          </a:p>
          <a:p>
            <a:pPr marL="45720" indent="0" algn="just">
              <a:buNone/>
            </a:pPr>
            <a:r>
              <a:rPr lang="ru-RU" sz="1800" dirty="0"/>
              <a:t>3. Протягом періоду дії воєнного стану роботодавець на прохання працівника може надавати йому відпустку без збереження заробітної плати без обмеження строку, встановленого частиною першою статті 26 Закону України </a:t>
            </a:r>
            <a:r>
              <a:rPr lang="ru-RU" sz="1800" dirty="0" smtClean="0"/>
              <a:t>«Про відпустки».</a:t>
            </a:r>
            <a:endParaRPr lang="ru-RU" sz="1800" dirty="0"/>
          </a:p>
          <a:p>
            <a:pPr marL="45720" indent="0" algn="ctr">
              <a:buNone/>
            </a:pPr>
            <a:endParaRPr lang="ru-RU" sz="1600" dirty="0"/>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ru-RU" sz="2400" b="1" dirty="0">
                <a:effectLst>
                  <a:outerShdw blurRad="38100" dist="38100" dir="2700000" algn="tl">
                    <a:srgbClr val="000000">
                      <a:alpha val="43137"/>
                    </a:srgbClr>
                  </a:outerShdw>
                </a:effectLst>
              </a:rPr>
              <a:t>ЗАКОН УКРАЇНИ</a:t>
            </a:r>
          </a:p>
          <a:p>
            <a:pPr algn="ctr"/>
            <a:r>
              <a:rPr lang="uk-UA" sz="2400" b="1" dirty="0" smtClean="0">
                <a:effectLst>
                  <a:outerShdw blurRad="38100" dist="38100" dir="2700000" algn="tl">
                    <a:srgbClr val="000000">
                      <a:alpha val="43137"/>
                    </a:srgbClr>
                  </a:outerShdw>
                </a:effectLst>
              </a:rPr>
              <a:t>«</a:t>
            </a:r>
            <a:r>
              <a:rPr lang="ru-RU" sz="2400" b="1" dirty="0" smtClean="0">
                <a:effectLst>
                  <a:outerShdw blurRad="38100" dist="38100" dir="2700000" algn="tl">
                    <a:srgbClr val="000000">
                      <a:alpha val="43137"/>
                    </a:srgbClr>
                  </a:outerShdw>
                </a:effectLst>
              </a:rPr>
              <a:t>Про </a:t>
            </a:r>
            <a:r>
              <a:rPr lang="ru-RU" sz="2400" b="1" dirty="0">
                <a:effectLst>
                  <a:outerShdw blurRad="38100" dist="38100" dir="2700000" algn="tl">
                    <a:srgbClr val="000000">
                      <a:alpha val="43137"/>
                    </a:srgbClr>
                  </a:outerShdw>
                </a:effectLst>
              </a:rPr>
              <a:t>організацію трудових відносин в умовах воєнного </a:t>
            </a:r>
            <a:r>
              <a:rPr lang="ru-RU" sz="2400" b="1" dirty="0" smtClean="0">
                <a:effectLst>
                  <a:outerShdw blurRad="38100" dist="38100" dir="2700000" algn="tl">
                    <a:srgbClr val="000000">
                      <a:alpha val="43137"/>
                    </a:srgbClr>
                  </a:outerShdw>
                </a:effectLst>
              </a:rPr>
              <a:t>стану»</a:t>
            </a:r>
            <a:endParaRPr lang="en-US" sz="2400" b="1" dirty="0" smtClean="0">
              <a:effectLst>
                <a:outerShdw blurRad="38100" dist="38100" dir="2700000" algn="tl">
                  <a:srgbClr val="000000">
                    <a:alpha val="43137"/>
                  </a:srgbClr>
                </a:outerShdw>
              </a:effectLst>
            </a:endParaRPr>
          </a:p>
          <a:p>
            <a:pPr algn="ctr"/>
            <a:r>
              <a:rPr lang="ru-RU" sz="2400" b="1" dirty="0">
                <a:effectLst>
                  <a:outerShdw blurRad="38100" dist="38100" dir="2700000" algn="tl">
                    <a:srgbClr val="000000">
                      <a:alpha val="43137"/>
                    </a:srgbClr>
                  </a:outerShdw>
                </a:effectLst>
              </a:rPr>
              <a:t>від 15 березня </a:t>
            </a:r>
            <a:r>
              <a:rPr lang="ru-RU" sz="2400" b="1" dirty="0" smtClean="0">
                <a:effectLst>
                  <a:outerShdw blurRad="38100" dist="38100" dir="2700000" algn="tl">
                    <a:srgbClr val="000000">
                      <a:alpha val="43137"/>
                    </a:srgbClr>
                  </a:outerShdw>
                </a:effectLst>
              </a:rPr>
              <a:t>2022</a:t>
            </a:r>
            <a:r>
              <a:rPr lang="en-US" sz="2400" b="1" dirty="0" smtClean="0">
                <a:effectLst>
                  <a:outerShdw blurRad="38100" dist="38100" dir="2700000" algn="tl">
                    <a:srgbClr val="000000">
                      <a:alpha val="43137"/>
                    </a:srgbClr>
                  </a:outerShdw>
                </a:effectLst>
              </a:rPr>
              <a:t> </a:t>
            </a:r>
            <a:r>
              <a:rPr lang="ru-RU" sz="2400" b="1" dirty="0" smtClean="0">
                <a:effectLst>
                  <a:outerShdw blurRad="38100" dist="38100" dir="2700000" algn="tl">
                    <a:srgbClr val="000000">
                      <a:alpha val="43137"/>
                    </a:srgbClr>
                  </a:outerShdw>
                </a:effectLst>
              </a:rPr>
              <a:t>року </a:t>
            </a:r>
            <a:endParaRPr lang="en-US" sz="2400" b="1" dirty="0" smtClean="0">
              <a:effectLst>
                <a:outerShdw blurRad="38100" dist="38100" dir="2700000" algn="tl">
                  <a:srgbClr val="000000">
                    <a:alpha val="43137"/>
                  </a:srgbClr>
                </a:outerShdw>
              </a:effectLst>
            </a:endParaRPr>
          </a:p>
          <a:p>
            <a:pPr algn="ctr"/>
            <a:r>
              <a:rPr lang="ru-RU" sz="2400" b="1" dirty="0" smtClean="0">
                <a:effectLst>
                  <a:outerShdw blurRad="38100" dist="38100" dir="2700000" algn="tl">
                    <a:srgbClr val="000000">
                      <a:alpha val="43137"/>
                    </a:srgbClr>
                  </a:outerShdw>
                </a:effectLst>
              </a:rPr>
              <a:t>№ 2162-IX</a:t>
            </a:r>
            <a:endParaRPr lang="ru-RU" sz="2400" b="1" dirty="0">
              <a:effectLst>
                <a:outerShdw blurRad="38100" dist="38100" dir="2700000" algn="tl">
                  <a:srgbClr val="000000">
                    <a:alpha val="43137"/>
                  </a:srgbClr>
                </a:outerShdw>
              </a:effectLst>
            </a:endParaRPr>
          </a:p>
          <a:p>
            <a:pPr algn="just"/>
            <a:endParaRPr lang="ru-RU" sz="1800" dirty="0"/>
          </a:p>
          <a:p>
            <a:pPr algn="just"/>
            <a:endParaRPr lang="uk-UA" sz="1800" dirty="0"/>
          </a:p>
        </p:txBody>
      </p:sp>
    </p:spTree>
    <p:extLst>
      <p:ext uri="{BB962C8B-B14F-4D97-AF65-F5344CB8AC3E}">
        <p14:creationId xmlns:p14="http://schemas.microsoft.com/office/powerpoint/2010/main" val="2531554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5496" y="692696"/>
            <a:ext cx="9073008" cy="6264696"/>
          </a:xfrm>
        </p:spPr>
        <p:txBody>
          <a:bodyPr>
            <a:normAutofit fontScale="25000" lnSpcReduction="20000"/>
          </a:bodyPr>
          <a:lstStyle/>
          <a:p>
            <a:pPr algn="ctr"/>
            <a:r>
              <a:rPr lang="uk-UA" sz="8000" b="1" i="1" u="sng" dirty="0">
                <a:solidFill>
                  <a:schemeClr val="tx1">
                    <a:lumMod val="65000"/>
                  </a:schemeClr>
                </a:solidFill>
                <a:effectLst>
                  <a:outerShdw blurRad="38100" dist="38100" dir="2700000" algn="tl">
                    <a:srgbClr val="000000">
                      <a:alpha val="43137"/>
                    </a:srgbClr>
                  </a:outerShdw>
                </a:effectLst>
              </a:rPr>
              <a:t>Загальні вимоги до </a:t>
            </a:r>
            <a:r>
              <a:rPr lang="uk-UA" sz="8000" b="1" i="1" u="sng" dirty="0" smtClean="0">
                <a:solidFill>
                  <a:schemeClr val="tx1">
                    <a:lumMod val="65000"/>
                  </a:schemeClr>
                </a:solidFill>
                <a:effectLst>
                  <a:outerShdw blurRad="38100" dist="38100" dir="2700000" algn="tl">
                    <a:srgbClr val="000000">
                      <a:alpha val="43137"/>
                    </a:srgbClr>
                  </a:outerShdw>
                </a:effectLst>
              </a:rPr>
              <a:t>документації</a:t>
            </a:r>
            <a:endParaRPr lang="uk-UA" sz="8000" b="1" i="1" u="sng" dirty="0">
              <a:solidFill>
                <a:schemeClr val="tx1">
                  <a:lumMod val="65000"/>
                </a:schemeClr>
              </a:solidFill>
              <a:effectLst>
                <a:outerShdw blurRad="38100" dist="38100" dir="2700000" algn="tl">
                  <a:srgbClr val="000000">
                    <a:alpha val="43137"/>
                  </a:srgbClr>
                </a:outerShdw>
              </a:effectLst>
            </a:endParaRPr>
          </a:p>
          <a:p>
            <a:pPr marL="457200" indent="-457200" algn="just">
              <a:buFont typeface="Wingdings" pitchFamily="2" charset="2"/>
              <a:buChar char="v"/>
            </a:pPr>
            <a:r>
              <a:rPr lang="ru-RU" sz="6400" dirty="0" smtClean="0">
                <a:solidFill>
                  <a:schemeClr val="tx1">
                    <a:lumMod val="65000"/>
                  </a:schemeClr>
                </a:solidFill>
              </a:rPr>
              <a:t>відповідальність за організацію діловодства та архівної справи несе керівник закладу;</a:t>
            </a:r>
          </a:p>
          <a:p>
            <a:pPr marL="457200" indent="-457200" algn="just">
              <a:buFont typeface="Wingdings" pitchFamily="2" charset="2"/>
              <a:buChar char="v"/>
            </a:pPr>
            <a:r>
              <a:rPr lang="ru-RU" sz="6400" dirty="0" smtClean="0">
                <a:solidFill>
                  <a:schemeClr val="tx1">
                    <a:lumMod val="65000"/>
                  </a:schemeClr>
                </a:solidFill>
              </a:rPr>
              <a:t>заклади організовують діловодство відповідно до інструкції, яка розробляється на основі Інструкції № 676 та затверджується керівником закладу;</a:t>
            </a:r>
          </a:p>
          <a:p>
            <a:pPr marL="457200" indent="-457200" algn="just">
              <a:buFont typeface="Wingdings" pitchFamily="2" charset="2"/>
              <a:buChar char="v"/>
            </a:pPr>
            <a:r>
              <a:rPr lang="ru-RU" sz="6400" dirty="0" smtClean="0">
                <a:solidFill>
                  <a:schemeClr val="tx1">
                    <a:lumMod val="65000"/>
                  </a:schemeClr>
                </a:solidFill>
              </a:rPr>
              <a:t>організація </a:t>
            </a:r>
            <a:r>
              <a:rPr lang="ru-RU" sz="6400" dirty="0">
                <a:solidFill>
                  <a:schemeClr val="tx1">
                    <a:lumMod val="65000"/>
                  </a:schemeClr>
                </a:solidFill>
              </a:rPr>
              <a:t>діловодства і контроль за своєчасним розглядом та проходженням документів у закладі здійснюються відповідальною особою (відповідальними особами), яка (які) призначається (призначаються) керівником </a:t>
            </a:r>
            <a:r>
              <a:rPr lang="ru-RU" sz="6400" dirty="0" smtClean="0">
                <a:solidFill>
                  <a:schemeClr val="tx1">
                    <a:lumMod val="65000"/>
                  </a:schemeClr>
                </a:solidFill>
              </a:rPr>
              <a:t>закладу;</a:t>
            </a:r>
          </a:p>
          <a:p>
            <a:pPr marL="457200" indent="-457200" algn="just">
              <a:buFont typeface="Wingdings" pitchFamily="2" charset="2"/>
              <a:buChar char="v"/>
            </a:pPr>
            <a:r>
              <a:rPr lang="uk-UA" sz="6400" dirty="0" smtClean="0">
                <a:solidFill>
                  <a:schemeClr val="tx1">
                    <a:lumMod val="65000"/>
                  </a:schemeClr>
                </a:solidFill>
              </a:rPr>
              <a:t>вилучення (виїмка) оригіналів документів закладу має бути тимчасовим(ою) і лише у випадках, передбачених законом:</a:t>
            </a:r>
          </a:p>
          <a:p>
            <a:pPr algn="just"/>
            <a:r>
              <a:rPr lang="uk-UA" sz="6400" dirty="0" smtClean="0">
                <a:solidFill>
                  <a:schemeClr val="tx1">
                    <a:lumMod val="65000"/>
                  </a:schemeClr>
                </a:solidFill>
              </a:rPr>
              <a:t>- тимчасовий доступ до документів здійснюється на підставі ухвали слідчого судді, суду;</a:t>
            </a:r>
          </a:p>
          <a:p>
            <a:pPr algn="just"/>
            <a:r>
              <a:rPr lang="uk-UA" sz="6400" dirty="0" smtClean="0">
                <a:solidFill>
                  <a:schemeClr val="tx1">
                    <a:lumMod val="65000"/>
                  </a:schemeClr>
                </a:solidFill>
              </a:rPr>
              <a:t>- у разі вилучення (виїмки) оригіналів документів в закладі обов’язково залишаються належним чином засвідчені копії цих документів та опис вилучених документів;</a:t>
            </a:r>
          </a:p>
          <a:p>
            <a:pPr algn="just"/>
            <a:r>
              <a:rPr lang="uk-UA" sz="6400" dirty="0" smtClean="0">
                <a:solidFill>
                  <a:schemeClr val="tx1">
                    <a:lumMod val="65000"/>
                  </a:schemeClr>
                </a:solidFill>
              </a:rPr>
              <a:t>- вилучені документи надаються безпосередньо особі, визначеній в ухвалі слідчого судді, суду;</a:t>
            </a:r>
          </a:p>
          <a:p>
            <a:pPr algn="just"/>
            <a:r>
              <a:rPr lang="uk-UA" sz="6400" dirty="0" smtClean="0">
                <a:solidFill>
                  <a:schemeClr val="tx1">
                    <a:lumMod val="65000"/>
                  </a:schemeClr>
                </a:solidFill>
              </a:rPr>
              <a:t>- документи, вилучені на підставі ухвали слідчого судді, суду, підлягають обов’язковому поверненню закладу, але не пізніше ніж через один рік після закриття провадження або винесення судом рішення у справі.</a:t>
            </a:r>
          </a:p>
          <a:p>
            <a:pPr marL="457200" indent="-457200" algn="just">
              <a:buFont typeface="Wingdings" pitchFamily="2" charset="2"/>
              <a:buChar char="v"/>
            </a:pPr>
            <a:r>
              <a:rPr lang="uk-UA" sz="6400" dirty="0" smtClean="0">
                <a:solidFill>
                  <a:schemeClr val="tx1">
                    <a:lumMod val="65000"/>
                  </a:schemeClr>
                </a:solidFill>
              </a:rPr>
              <a:t>документи оформлюють </a:t>
            </a:r>
            <a:r>
              <a:rPr lang="uk-UA" sz="6400" i="1" u="sng" dirty="0" smtClean="0">
                <a:solidFill>
                  <a:schemeClr val="tx1">
                    <a:lumMod val="65000"/>
                  </a:schemeClr>
                </a:solidFill>
              </a:rPr>
              <a:t>державною мовою</a:t>
            </a:r>
            <a:r>
              <a:rPr lang="uk-UA" sz="6400" dirty="0" smtClean="0">
                <a:solidFill>
                  <a:schemeClr val="tx1">
                    <a:lumMod val="65000"/>
                  </a:schemeClr>
                </a:solidFill>
              </a:rPr>
              <a:t>; </a:t>
            </a:r>
          </a:p>
          <a:p>
            <a:pPr marL="457200" indent="-457200" algn="just">
              <a:buFont typeface="Wingdings" pitchFamily="2" charset="2"/>
              <a:buChar char="v"/>
            </a:pPr>
            <a:r>
              <a:rPr lang="uk-UA" sz="6400" i="1" u="sng" dirty="0" smtClean="0">
                <a:solidFill>
                  <a:schemeClr val="tx1">
                    <a:lumMod val="65000"/>
                  </a:schemeClr>
                </a:solidFill>
              </a:rPr>
              <a:t>організаційні та розпорядчі документи</a:t>
            </a:r>
            <a:r>
              <a:rPr lang="uk-UA" sz="6400" dirty="0" smtClean="0">
                <a:solidFill>
                  <a:schemeClr val="tx1">
                    <a:lumMod val="65000"/>
                  </a:schemeClr>
                </a:solidFill>
              </a:rPr>
              <a:t> доводяться до виконавців у вигляді </a:t>
            </a:r>
            <a:r>
              <a:rPr lang="uk-UA" sz="6400" i="1" u="sng" dirty="0" smtClean="0">
                <a:solidFill>
                  <a:schemeClr val="tx1">
                    <a:lumMod val="65000"/>
                  </a:schemeClr>
                </a:solidFill>
              </a:rPr>
              <a:t>копій або витягів</a:t>
            </a:r>
            <a:r>
              <a:rPr lang="uk-UA" sz="6400" dirty="0" smtClean="0">
                <a:solidFill>
                  <a:schemeClr val="tx1">
                    <a:lumMod val="65000"/>
                  </a:schemeClr>
                </a:solidFill>
              </a:rPr>
              <a:t>;</a:t>
            </a:r>
          </a:p>
          <a:p>
            <a:pPr marL="457200" indent="-457200" algn="just">
              <a:buFont typeface="Wingdings" pitchFamily="2" charset="2"/>
              <a:buChar char="v"/>
            </a:pPr>
            <a:r>
              <a:rPr lang="uk-UA" sz="6400" i="1" u="sng" dirty="0" smtClean="0">
                <a:solidFill>
                  <a:schemeClr val="tx1">
                    <a:lumMod val="65000"/>
                  </a:schemeClr>
                </a:solidFill>
              </a:rPr>
              <a:t>документи без адресної частини </a:t>
            </a:r>
            <a:r>
              <a:rPr lang="uk-UA" sz="6400" dirty="0" smtClean="0">
                <a:solidFill>
                  <a:schemeClr val="tx1">
                    <a:lumMod val="65000"/>
                  </a:schemeClr>
                </a:solidFill>
              </a:rPr>
              <a:t>(плани, звіти, довідки, акти тощо) та документи, що підлягають поверненню, електронні носії інформації </a:t>
            </a:r>
            <a:r>
              <a:rPr lang="uk-UA" sz="6400" i="1" u="sng" dirty="0" smtClean="0">
                <a:solidFill>
                  <a:schemeClr val="tx1">
                    <a:lumMod val="65000"/>
                  </a:schemeClr>
                </a:solidFill>
              </a:rPr>
              <a:t>надсилаються із супровідним листом</a:t>
            </a:r>
            <a:r>
              <a:rPr lang="uk-UA" sz="6400" dirty="0" smtClean="0">
                <a:solidFill>
                  <a:schemeClr val="tx1">
                    <a:lumMod val="65000"/>
                  </a:schemeClr>
                </a:solidFill>
              </a:rPr>
              <a:t>;</a:t>
            </a:r>
          </a:p>
          <a:p>
            <a:pPr algn="just"/>
            <a:endParaRPr lang="uk-UA" b="1" dirty="0">
              <a:solidFill>
                <a:schemeClr val="tx1">
                  <a:lumMod val="65000"/>
                </a:schemeClr>
              </a:solidFill>
              <a:effectLst>
                <a:outerShdw blurRad="38100" dist="38100" dir="2700000" algn="tl">
                  <a:srgbClr val="000000">
                    <a:alpha val="43137"/>
                  </a:srgbClr>
                </a:outerShdw>
              </a:effectLst>
            </a:endParaRPr>
          </a:p>
        </p:txBody>
      </p:sp>
      <p:sp>
        <p:nvSpPr>
          <p:cNvPr id="2" name="Заголовок 1"/>
          <p:cNvSpPr>
            <a:spLocks noGrp="1"/>
          </p:cNvSpPr>
          <p:nvPr>
            <p:ph type="ctrTitle"/>
          </p:nvPr>
        </p:nvSpPr>
        <p:spPr>
          <a:xfrm>
            <a:off x="539552" y="44624"/>
            <a:ext cx="8085584" cy="576064"/>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260988602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747464"/>
            <a:ext cx="5832648" cy="8208912"/>
          </a:xfrm>
        </p:spPr>
        <p:txBody>
          <a:bodyPr>
            <a:noAutofit/>
          </a:bodyPr>
          <a:lstStyle/>
          <a:p>
            <a:pPr marL="45720" indent="0">
              <a:buNone/>
            </a:pPr>
            <a:r>
              <a:rPr lang="ru-RU" sz="1800" dirty="0"/>
              <a:t>Відповідно до частини першої статті 45 Конституції України, кожен, хто працює, має право на відпочинок. </a:t>
            </a:r>
            <a:endParaRPr lang="ru-RU" sz="1800" dirty="0" smtClean="0"/>
          </a:p>
          <a:p>
            <a:pPr marL="45720" indent="0">
              <a:buNone/>
            </a:pPr>
            <a:r>
              <a:rPr lang="ru-RU" sz="1800" dirty="0" smtClean="0"/>
              <a:t>Це </a:t>
            </a:r>
            <a:r>
              <a:rPr lang="ru-RU" sz="1800" dirty="0"/>
              <a:t>право забезпечується наданням днів щотижневого відпочинку, а також оплачуваної щорічної відпустки, встановленням скороченого робочого дня щодо окремих професій і виробництв, скороченої тривалості роботи у нічний час.</a:t>
            </a:r>
          </a:p>
          <a:p>
            <a:pPr marL="45720" indent="0">
              <a:buNone/>
            </a:pPr>
            <a:r>
              <a:rPr lang="ru-RU" sz="1800" dirty="0" smtClean="0"/>
              <a:t>Листом </a:t>
            </a:r>
            <a:r>
              <a:rPr lang="ru-RU" sz="1800" dirty="0"/>
              <a:t>від 28 лютого 2022 року № 1/3292-22 Міністерство наголошувало про заборону керівникам органів управління освітою та/або керівникам закладів освіти примушувати працівників (педагогічних, наукових, науково-педагогічних, інших) до написання заяв про відпустку без збереження заробітної плати. Працівникам виключно за добровільним бажанням може бути надана відпустка (із збереженням або без збереження заробітної плати) відповідно до вимог трудового законодавства. </a:t>
            </a:r>
          </a:p>
          <a:p>
            <a:pPr marL="45720" indent="0" algn="ctr">
              <a:buNone/>
            </a:pPr>
            <a:endParaRPr lang="ru-RU" sz="1800" dirty="0"/>
          </a:p>
        </p:txBody>
      </p:sp>
      <p:sp>
        <p:nvSpPr>
          <p:cNvPr id="4" name="Текст 3"/>
          <p:cNvSpPr>
            <a:spLocks noGrp="1"/>
          </p:cNvSpPr>
          <p:nvPr>
            <p:ph type="body" sz="half" idx="2"/>
          </p:nvPr>
        </p:nvSpPr>
        <p:spPr>
          <a:xfrm>
            <a:off x="179512" y="2492896"/>
            <a:ext cx="2952328" cy="4176464"/>
          </a:xfrm>
        </p:spPr>
        <p:txBody>
          <a:bodyPr>
            <a:normAutofit lnSpcReduction="10000"/>
          </a:bodyPr>
          <a:lstStyle/>
          <a:p>
            <a:pPr algn="ctr"/>
            <a:r>
              <a:rPr lang="ru-RU" sz="1800" b="1" dirty="0" smtClean="0">
                <a:effectLst>
                  <a:outerShdw blurRad="38100" dist="38100" dir="2700000" algn="tl">
                    <a:srgbClr val="000000">
                      <a:alpha val="43137"/>
                    </a:srgbClr>
                  </a:outerShdw>
                </a:effectLst>
              </a:rPr>
              <a:t>ЛИСТ </a:t>
            </a:r>
            <a:r>
              <a:rPr lang="ru-RU" sz="1800" b="1" dirty="0">
                <a:effectLst>
                  <a:outerShdw blurRad="38100" dist="38100" dir="2700000" algn="tl">
                    <a:srgbClr val="000000">
                      <a:alpha val="43137"/>
                    </a:srgbClr>
                  </a:outerShdw>
                </a:effectLst>
              </a:rPr>
              <a:t>МІНІСТЕРСТВА ОСВІТИ І НАУКИ УКРАЇНИ</a:t>
            </a:r>
          </a:p>
          <a:p>
            <a:pPr algn="ctr"/>
            <a:r>
              <a:rPr lang="ru-RU" sz="1800" b="1" dirty="0">
                <a:effectLst>
                  <a:outerShdw blurRad="38100" dist="38100" dir="2700000" algn="tl">
                    <a:srgbClr val="000000">
                      <a:alpha val="43137"/>
                    </a:srgbClr>
                  </a:outerShdw>
                </a:effectLst>
              </a:rPr>
              <a:t>ВІД 07 БЕРЕЗНЯ 2022 Р. № 1/3378-22</a:t>
            </a:r>
          </a:p>
          <a:p>
            <a:pPr algn="ctr"/>
            <a:endParaRPr lang="ru-RU" sz="1800" b="1" dirty="0" smtClean="0">
              <a:effectLst>
                <a:outerShdw blurRad="38100" dist="38100" dir="2700000" algn="tl">
                  <a:srgbClr val="000000">
                    <a:alpha val="43137"/>
                  </a:srgbClr>
                </a:outerShdw>
              </a:effectLst>
            </a:endParaRPr>
          </a:p>
          <a:p>
            <a:pPr algn="ctr"/>
            <a:r>
              <a:rPr lang="ru-RU" sz="1800" b="1" dirty="0" smtClean="0">
                <a:effectLst>
                  <a:outerShdw blurRad="38100" dist="38100" dir="2700000" algn="tl">
                    <a:srgbClr val="000000">
                      <a:alpha val="43137"/>
                    </a:srgbClr>
                  </a:outerShdw>
                </a:effectLst>
              </a:rPr>
              <a:t>ПРО </a:t>
            </a:r>
            <a:r>
              <a:rPr lang="ru-RU" sz="1800" b="1" dirty="0">
                <a:effectLst>
                  <a:outerShdw blurRad="38100" dist="38100" dir="2700000" algn="tl">
                    <a:srgbClr val="000000">
                      <a:alpha val="43137"/>
                    </a:srgbClr>
                  </a:outerShdw>
                </a:effectLst>
              </a:rPr>
              <a:t>ПРАКТИКУ ЗАСТОСУВАННЯ ТРУДОВОГО ЗАКОНОДАВСТВА У ГАЛУЗІ ОСВІТИ І НАУКИ ПІД ЧАС ДІЇ ПРАВОВОГО РЕЖИМУ ВОЄННОГО СТАНУ</a:t>
            </a:r>
            <a:endParaRPr lang="uk-UA" sz="1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171737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531440"/>
            <a:ext cx="5832648" cy="7992888"/>
          </a:xfrm>
        </p:spPr>
        <p:txBody>
          <a:bodyPr>
            <a:noAutofit/>
          </a:bodyPr>
          <a:lstStyle/>
          <a:p>
            <a:pPr marL="45720" indent="0" algn="ctr">
              <a:buNone/>
            </a:pPr>
            <a:r>
              <a:rPr lang="ru-RU" sz="1800" b="1" dirty="0"/>
              <a:t>Стаття 13. Призупинення дії трудового договору</a:t>
            </a:r>
          </a:p>
          <a:p>
            <a:pPr marL="45720" indent="0" algn="just">
              <a:buNone/>
            </a:pPr>
            <a:endParaRPr lang="ru-RU" sz="1800" dirty="0"/>
          </a:p>
          <a:p>
            <a:pPr marL="45720" indent="0" algn="just">
              <a:buNone/>
            </a:pPr>
            <a:r>
              <a:rPr lang="ru-RU" sz="1800" dirty="0"/>
              <a:t>1. Призупинення дії трудового договору - це тимчасове припинення роботодавцем забезпечення працівника роботою і тимчасове припинення працівником виконання роботи за укладеним трудовим договором.</a:t>
            </a:r>
          </a:p>
          <a:p>
            <a:pPr marL="45720" indent="0" algn="just">
              <a:buNone/>
            </a:pPr>
            <a:r>
              <a:rPr lang="ru-RU" sz="1800" dirty="0" smtClean="0"/>
              <a:t>Дія </a:t>
            </a:r>
            <a:r>
              <a:rPr lang="ru-RU" sz="1800" dirty="0"/>
              <a:t>трудового договору може бути призупинена у зв’язку з військовою агресією проти України, що виключає можливість надання та виконання роботи.</a:t>
            </a:r>
          </a:p>
          <a:p>
            <a:pPr marL="45720" indent="0" algn="just">
              <a:buNone/>
            </a:pPr>
            <a:r>
              <a:rPr lang="ru-RU" sz="1800" dirty="0" smtClean="0"/>
              <a:t>Призупинення </a:t>
            </a:r>
            <a:r>
              <a:rPr lang="ru-RU" sz="1800" dirty="0"/>
              <a:t>дії трудового договору не тягне за собою припинення трудових відносин.</a:t>
            </a:r>
          </a:p>
          <a:p>
            <a:pPr marL="45720" indent="0" algn="just">
              <a:buNone/>
            </a:pPr>
            <a:r>
              <a:rPr lang="ru-RU" sz="1800" dirty="0" smtClean="0"/>
              <a:t>2</a:t>
            </a:r>
            <a:r>
              <a:rPr lang="ru-RU" sz="1800" dirty="0"/>
              <a:t>. Призупинення дії трудового договору роботодавець та працівник за можливості мають повідомити один одного у будь-який доступний спосіб.</a:t>
            </a:r>
          </a:p>
          <a:p>
            <a:pPr marL="45720" indent="0" algn="just">
              <a:buNone/>
            </a:pPr>
            <a:r>
              <a:rPr lang="ru-RU" sz="1800" dirty="0" smtClean="0"/>
              <a:t>3</a:t>
            </a:r>
            <a:r>
              <a:rPr lang="ru-RU" sz="1800" dirty="0"/>
              <a:t>. Відшкодування заробітної плати, гарантійних та компенсаційних виплат працівникам на час призупинення дії трудового у повному обсязі покладається на державу, що здійснює військову агресію проти України.</a:t>
            </a:r>
          </a:p>
          <a:p>
            <a:pPr marL="45720" indent="0" algn="just">
              <a:buNone/>
            </a:pPr>
            <a:endParaRPr lang="ru-RU" sz="1600" dirty="0"/>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ru-RU" sz="2400" b="1" dirty="0">
                <a:effectLst>
                  <a:outerShdw blurRad="38100" dist="38100" dir="2700000" algn="tl">
                    <a:srgbClr val="000000">
                      <a:alpha val="43137"/>
                    </a:srgbClr>
                  </a:outerShdw>
                </a:effectLst>
              </a:rPr>
              <a:t>ЗАКОН УКРАЇНИ</a:t>
            </a:r>
          </a:p>
          <a:p>
            <a:pPr algn="ctr"/>
            <a:r>
              <a:rPr lang="uk-UA" sz="2400" b="1" dirty="0" smtClean="0">
                <a:effectLst>
                  <a:outerShdw blurRad="38100" dist="38100" dir="2700000" algn="tl">
                    <a:srgbClr val="000000">
                      <a:alpha val="43137"/>
                    </a:srgbClr>
                  </a:outerShdw>
                </a:effectLst>
              </a:rPr>
              <a:t>«</a:t>
            </a:r>
            <a:r>
              <a:rPr lang="ru-RU" sz="2400" b="1" dirty="0" smtClean="0">
                <a:effectLst>
                  <a:outerShdw blurRad="38100" dist="38100" dir="2700000" algn="tl">
                    <a:srgbClr val="000000">
                      <a:alpha val="43137"/>
                    </a:srgbClr>
                  </a:outerShdw>
                </a:effectLst>
              </a:rPr>
              <a:t>Про </a:t>
            </a:r>
            <a:r>
              <a:rPr lang="ru-RU" sz="2400" b="1" dirty="0">
                <a:effectLst>
                  <a:outerShdw blurRad="38100" dist="38100" dir="2700000" algn="tl">
                    <a:srgbClr val="000000">
                      <a:alpha val="43137"/>
                    </a:srgbClr>
                  </a:outerShdw>
                </a:effectLst>
              </a:rPr>
              <a:t>організацію трудових відносин в умовах воєнного </a:t>
            </a:r>
            <a:r>
              <a:rPr lang="ru-RU" sz="2400" b="1" dirty="0" smtClean="0">
                <a:effectLst>
                  <a:outerShdw blurRad="38100" dist="38100" dir="2700000" algn="tl">
                    <a:srgbClr val="000000">
                      <a:alpha val="43137"/>
                    </a:srgbClr>
                  </a:outerShdw>
                </a:effectLst>
              </a:rPr>
              <a:t>стану»</a:t>
            </a:r>
            <a:endParaRPr lang="en-US" sz="2400" b="1" dirty="0" smtClean="0">
              <a:effectLst>
                <a:outerShdw blurRad="38100" dist="38100" dir="2700000" algn="tl">
                  <a:srgbClr val="000000">
                    <a:alpha val="43137"/>
                  </a:srgbClr>
                </a:outerShdw>
              </a:effectLst>
            </a:endParaRPr>
          </a:p>
          <a:p>
            <a:pPr algn="ctr"/>
            <a:r>
              <a:rPr lang="ru-RU" sz="2400" b="1" dirty="0">
                <a:effectLst>
                  <a:outerShdw blurRad="38100" dist="38100" dir="2700000" algn="tl">
                    <a:srgbClr val="000000">
                      <a:alpha val="43137"/>
                    </a:srgbClr>
                  </a:outerShdw>
                </a:effectLst>
              </a:rPr>
              <a:t>від 15 березня </a:t>
            </a:r>
            <a:r>
              <a:rPr lang="ru-RU" sz="2400" b="1" dirty="0" smtClean="0">
                <a:effectLst>
                  <a:outerShdw blurRad="38100" dist="38100" dir="2700000" algn="tl">
                    <a:srgbClr val="000000">
                      <a:alpha val="43137"/>
                    </a:srgbClr>
                  </a:outerShdw>
                </a:effectLst>
              </a:rPr>
              <a:t>2022</a:t>
            </a:r>
            <a:r>
              <a:rPr lang="en-US" sz="2400" b="1" dirty="0" smtClean="0">
                <a:effectLst>
                  <a:outerShdw blurRad="38100" dist="38100" dir="2700000" algn="tl">
                    <a:srgbClr val="000000">
                      <a:alpha val="43137"/>
                    </a:srgbClr>
                  </a:outerShdw>
                </a:effectLst>
              </a:rPr>
              <a:t> </a:t>
            </a:r>
            <a:r>
              <a:rPr lang="ru-RU" sz="2400" b="1" dirty="0" smtClean="0">
                <a:effectLst>
                  <a:outerShdw blurRad="38100" dist="38100" dir="2700000" algn="tl">
                    <a:srgbClr val="000000">
                      <a:alpha val="43137"/>
                    </a:srgbClr>
                  </a:outerShdw>
                </a:effectLst>
              </a:rPr>
              <a:t>року </a:t>
            </a:r>
            <a:endParaRPr lang="en-US" sz="2400" b="1" dirty="0" smtClean="0">
              <a:effectLst>
                <a:outerShdw blurRad="38100" dist="38100" dir="2700000" algn="tl">
                  <a:srgbClr val="000000">
                    <a:alpha val="43137"/>
                  </a:srgbClr>
                </a:outerShdw>
              </a:effectLst>
            </a:endParaRPr>
          </a:p>
          <a:p>
            <a:pPr algn="ctr"/>
            <a:r>
              <a:rPr lang="ru-RU" sz="2400" b="1" dirty="0" smtClean="0">
                <a:effectLst>
                  <a:outerShdw blurRad="38100" dist="38100" dir="2700000" algn="tl">
                    <a:srgbClr val="000000">
                      <a:alpha val="43137"/>
                    </a:srgbClr>
                  </a:outerShdw>
                </a:effectLst>
              </a:rPr>
              <a:t>№ 2162-IX</a:t>
            </a:r>
            <a:endParaRPr lang="ru-RU" sz="2400" b="1" dirty="0">
              <a:effectLst>
                <a:outerShdw blurRad="38100" dist="38100" dir="2700000" algn="tl">
                  <a:srgbClr val="000000">
                    <a:alpha val="43137"/>
                  </a:srgbClr>
                </a:outerShdw>
              </a:effectLst>
            </a:endParaRPr>
          </a:p>
          <a:p>
            <a:pPr algn="just"/>
            <a:endParaRPr lang="ru-RU" sz="1800" dirty="0"/>
          </a:p>
          <a:p>
            <a:pPr algn="just"/>
            <a:endParaRPr lang="uk-UA" sz="1800" dirty="0"/>
          </a:p>
        </p:txBody>
      </p:sp>
    </p:spTree>
    <p:extLst>
      <p:ext uri="{BB962C8B-B14F-4D97-AF65-F5344CB8AC3E}">
        <p14:creationId xmlns:p14="http://schemas.microsoft.com/office/powerpoint/2010/main" val="106119496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531440"/>
            <a:ext cx="5832648" cy="7992888"/>
          </a:xfrm>
        </p:spPr>
        <p:txBody>
          <a:bodyPr>
            <a:noAutofit/>
          </a:bodyPr>
          <a:lstStyle/>
          <a:p>
            <a:pPr marL="45720" indent="0" algn="just">
              <a:buNone/>
            </a:pPr>
            <a:r>
              <a:rPr lang="ru-RU" sz="1500" dirty="0" smtClean="0"/>
              <a:t>1. У зв’язку з призупиненням дії трудового договору працівник звільняється від обов’язку виконувати роботу, визначену трудовим договором, а роботодавець звільняється від обов’язку забезпечувати умови праці, необхідні для виконання роботи,</a:t>
            </a:r>
          </a:p>
          <a:p>
            <a:pPr marL="45720" indent="0" algn="just">
              <a:buNone/>
            </a:pPr>
            <a:r>
              <a:rPr lang="ru-RU" sz="1500" dirty="0" smtClean="0"/>
              <a:t>Головною умовою для призупинення дії трудового договору є абсолютна неможливість надання роботодавцем та виконання працівником відповідної роботи.</a:t>
            </a:r>
          </a:p>
          <a:p>
            <a:pPr marL="45720" indent="0" algn="just">
              <a:buNone/>
            </a:pPr>
            <a:r>
              <a:rPr lang="ru-RU" sz="1500" dirty="0" smtClean="0"/>
              <a:t>2. Ініціатором призупинення трудового договору можуть бути як роботодавець, так і працівник.</a:t>
            </a:r>
          </a:p>
          <a:p>
            <a:pPr marL="45720" indent="0" algn="just">
              <a:buNone/>
            </a:pPr>
            <a:r>
              <a:rPr lang="ru-RU" sz="1500" dirty="0" smtClean="0"/>
              <a:t>3. При призупиненні трудового договору роботодавець повинен продовжувати ведення обліку в частині визначення та фіксації сум заробітної плати та компенсаційних виплат, які були б належні працівникові, якщо такого призупинення не було б.</a:t>
            </a:r>
          </a:p>
          <a:p>
            <a:pPr marL="45720" indent="0" algn="just">
              <a:buNone/>
            </a:pPr>
            <a:r>
              <a:rPr lang="ru-RU" sz="1500" dirty="0" smtClean="0"/>
              <a:t>Відшкодування заробітної плати, гарантійних та компенсаційних виплат працівникам на час призупинення дії трудового у повному обсязі буде покладено на державу, що здійснює військову агресію проти України.</a:t>
            </a:r>
          </a:p>
          <a:p>
            <a:pPr marL="45720" indent="0" algn="just">
              <a:buNone/>
            </a:pPr>
            <a:r>
              <a:rPr lang="ru-RU" sz="1500" dirty="0" smtClean="0"/>
              <a:t>Оскільки під час призупинення трудового договору виплата заробітної плати роботодавцем не буде здійснюватися, то відсутня база нарахування ЄСВ, а відповідно ЄСВ не сплачується.</a:t>
            </a:r>
          </a:p>
          <a:p>
            <a:pPr marL="45720" indent="0" algn="just">
              <a:buNone/>
            </a:pPr>
            <a:r>
              <a:rPr lang="ru-RU" sz="1500" dirty="0" smtClean="0"/>
              <a:t>При цьому роботодавець також повинен фіксувати розмір ЄСВ, який підлягав би виплаті із сум заробітної плати та компенсаційних виплат, які б виплачувалися  працівникові, якщо такого призупинення трудового договору не було б.</a:t>
            </a:r>
          </a:p>
          <a:p>
            <a:pPr marL="45720" indent="0" algn="just">
              <a:buNone/>
            </a:pPr>
            <a:endParaRPr lang="ru-RU" sz="1600" dirty="0"/>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ru-RU" sz="2400" b="1" dirty="0" smtClean="0">
                <a:effectLst>
                  <a:outerShdw blurRad="38100" dist="38100" dir="2700000" algn="tl">
                    <a:srgbClr val="000000">
                      <a:alpha val="43137"/>
                    </a:srgbClr>
                  </a:outerShdw>
                </a:effectLst>
              </a:rPr>
              <a:t>Коментар </a:t>
            </a:r>
            <a:endParaRPr lang="ru-RU" sz="2400" b="1" dirty="0">
              <a:effectLst>
                <a:outerShdw blurRad="38100" dist="38100" dir="2700000" algn="tl">
                  <a:srgbClr val="000000">
                    <a:alpha val="43137"/>
                  </a:srgbClr>
                </a:outerShdw>
              </a:effectLst>
            </a:endParaRPr>
          </a:p>
          <a:p>
            <a:pPr algn="ctr"/>
            <a:endParaRPr lang="ru-RU" sz="2400" b="1" dirty="0">
              <a:effectLst>
                <a:outerShdw blurRad="38100" dist="38100" dir="2700000" algn="tl">
                  <a:srgbClr val="000000">
                    <a:alpha val="43137"/>
                  </a:srgbClr>
                </a:outerShdw>
              </a:effectLst>
            </a:endParaRPr>
          </a:p>
          <a:p>
            <a:pPr algn="just"/>
            <a:endParaRPr lang="ru-RU" sz="1800" dirty="0"/>
          </a:p>
          <a:p>
            <a:pPr algn="just"/>
            <a:endParaRPr lang="uk-UA" sz="1800" dirty="0"/>
          </a:p>
        </p:txBody>
      </p:sp>
    </p:spTree>
    <p:extLst>
      <p:ext uri="{BB962C8B-B14F-4D97-AF65-F5344CB8AC3E}">
        <p14:creationId xmlns:p14="http://schemas.microsoft.com/office/powerpoint/2010/main" val="35303655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531440"/>
            <a:ext cx="5832648" cy="7992888"/>
          </a:xfrm>
        </p:spPr>
        <p:txBody>
          <a:bodyPr>
            <a:noAutofit/>
          </a:bodyPr>
          <a:lstStyle/>
          <a:p>
            <a:pPr algn="just">
              <a:buFont typeface="Wingdings" pitchFamily="2" charset="2"/>
              <a:buChar char="v"/>
            </a:pPr>
            <a:r>
              <a:rPr lang="ru-RU" sz="2000" dirty="0" smtClean="0"/>
              <a:t>Статтю 23 КЗпП України </a:t>
            </a:r>
            <a:r>
              <a:rPr lang="ru-RU" sz="2000" dirty="0"/>
              <a:t>доповнити частиною третьою такого змісту:</a:t>
            </a:r>
          </a:p>
          <a:p>
            <a:pPr marL="45720" indent="0" algn="just">
              <a:buNone/>
            </a:pPr>
            <a:r>
              <a:rPr lang="ru-RU" sz="2000" dirty="0"/>
              <a:t>"Роботодавець зобов’язаний інформувати працівників, які працюють </a:t>
            </a:r>
            <a:r>
              <a:rPr lang="ru-RU" sz="2000" dirty="0" smtClean="0"/>
              <a:t>за строковим </a:t>
            </a:r>
            <a:r>
              <a:rPr lang="ru-RU" sz="2000" dirty="0"/>
              <a:t>трудовим договором, про вакансії, що відповідають їх </a:t>
            </a:r>
            <a:r>
              <a:rPr lang="ru-RU" sz="2000" dirty="0" smtClean="0"/>
              <a:t>кваліфікації та </a:t>
            </a:r>
            <a:r>
              <a:rPr lang="ru-RU" sz="2000" dirty="0"/>
              <a:t>передбачають можливість укладення безстрокового трудового договору, </a:t>
            </a:r>
            <a:r>
              <a:rPr lang="ru-RU" sz="2000" dirty="0" smtClean="0"/>
              <a:t>а також </a:t>
            </a:r>
            <a:r>
              <a:rPr lang="ru-RU" sz="2000" dirty="0"/>
              <a:t>забезпечити рівні можливості таких працівників для його укладення</a:t>
            </a:r>
            <a:r>
              <a:rPr lang="ru-RU" sz="2000" dirty="0" smtClean="0"/>
              <a:t>";</a:t>
            </a:r>
          </a:p>
          <a:p>
            <a:pPr marL="45720" indent="0" algn="just">
              <a:buNone/>
            </a:pPr>
            <a:endParaRPr lang="ru-RU" sz="1600" dirty="0"/>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ru-RU" sz="2400" b="1" dirty="0" smtClean="0">
                <a:effectLst>
                  <a:outerShdw blurRad="38100" dist="38100" dir="2700000" algn="tl">
                    <a:srgbClr val="000000">
                      <a:alpha val="43137"/>
                    </a:srgbClr>
                  </a:outerShdw>
                </a:effectLst>
              </a:rPr>
              <a:t> </a:t>
            </a:r>
            <a:endParaRPr lang="ru-RU" sz="2400" b="1" dirty="0">
              <a:effectLst>
                <a:outerShdw blurRad="38100" dist="38100" dir="2700000" algn="tl">
                  <a:srgbClr val="000000">
                    <a:alpha val="43137"/>
                  </a:srgbClr>
                </a:outerShdw>
              </a:effectLst>
            </a:endParaRPr>
          </a:p>
          <a:p>
            <a:pPr algn="ctr"/>
            <a:r>
              <a:rPr lang="ru-RU" sz="2400" b="1" dirty="0">
                <a:effectLst>
                  <a:outerShdw blurRad="38100" dist="38100" dir="2700000" algn="tl">
                    <a:srgbClr val="000000">
                      <a:alpha val="43137"/>
                    </a:srgbClr>
                  </a:outerShdw>
                </a:effectLst>
              </a:rPr>
              <a:t>Законопроект № 7521 «Про внесення змін до деяких законодавчих актів України щодо оптимізації трудових відносин</a:t>
            </a:r>
          </a:p>
          <a:p>
            <a:pPr algn="just"/>
            <a:endParaRPr lang="ru-RU" sz="1800" dirty="0"/>
          </a:p>
          <a:p>
            <a:pPr algn="just"/>
            <a:endParaRPr lang="uk-UA" sz="1800" dirty="0"/>
          </a:p>
        </p:txBody>
      </p:sp>
    </p:spTree>
    <p:extLst>
      <p:ext uri="{BB962C8B-B14F-4D97-AF65-F5344CB8AC3E}">
        <p14:creationId xmlns:p14="http://schemas.microsoft.com/office/powerpoint/2010/main" val="126144765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531440"/>
            <a:ext cx="5832648" cy="7992888"/>
          </a:xfrm>
        </p:spPr>
        <p:txBody>
          <a:bodyPr>
            <a:noAutofit/>
          </a:bodyPr>
          <a:lstStyle/>
          <a:p>
            <a:pPr marL="45720" indent="0" algn="just">
              <a:buNone/>
            </a:pPr>
            <a:r>
              <a:rPr lang="ru-RU" sz="1600" dirty="0"/>
              <a:t> </a:t>
            </a:r>
            <a:r>
              <a:rPr lang="ru-RU" sz="1800" dirty="0" smtClean="0"/>
              <a:t>Текст </a:t>
            </a:r>
            <a:r>
              <a:rPr lang="ru-RU" sz="1800" dirty="0"/>
              <a:t>статті 29 викласти в такій редакції:</a:t>
            </a:r>
          </a:p>
          <a:p>
            <a:pPr marL="45720" indent="0" algn="just">
              <a:buNone/>
            </a:pPr>
            <a:r>
              <a:rPr lang="ru-RU" sz="1800" dirty="0"/>
              <a:t>"До початку роботи роботодавець зобов’язаний в узгоджений </a:t>
            </a:r>
            <a:r>
              <a:rPr lang="ru-RU" sz="1800" dirty="0" smtClean="0"/>
              <a:t>із працівником </a:t>
            </a:r>
            <a:r>
              <a:rPr lang="ru-RU" sz="1800" dirty="0"/>
              <a:t>спосіб поінформувати працівника про:</a:t>
            </a:r>
          </a:p>
          <a:p>
            <a:pPr marL="45720" indent="0" algn="just">
              <a:buNone/>
            </a:pPr>
            <a:r>
              <a:rPr lang="ru-RU" sz="1800" dirty="0"/>
              <a:t>1) місце роботи (інформація про роботодавця, у тому числі </a:t>
            </a:r>
            <a:r>
              <a:rPr lang="ru-RU" sz="1800" dirty="0" smtClean="0"/>
              <a:t>його місцезнаходження</a:t>
            </a:r>
            <a:r>
              <a:rPr lang="ru-RU" sz="1800" dirty="0"/>
              <a:t>), трудову функцію, яку зобов’язаний </a:t>
            </a:r>
            <a:r>
              <a:rPr lang="ru-RU" sz="1800" dirty="0" smtClean="0"/>
              <a:t>виконувати працівник </a:t>
            </a:r>
            <a:r>
              <a:rPr lang="ru-RU" sz="1800" dirty="0"/>
              <a:t>(посада та перелік посадових обов’язків), дату початку </a:t>
            </a:r>
            <a:r>
              <a:rPr lang="ru-RU" sz="1800" dirty="0" smtClean="0"/>
              <a:t>виконання роботи</a:t>
            </a:r>
            <a:r>
              <a:rPr lang="ru-RU" sz="1800" dirty="0"/>
              <a:t>;</a:t>
            </a:r>
          </a:p>
          <a:p>
            <a:pPr marL="45720" indent="0" algn="just">
              <a:buNone/>
            </a:pPr>
            <a:r>
              <a:rPr lang="ru-RU" sz="1800" dirty="0"/>
              <a:t>2) визначене робоче місце, забезпечення необхідними для </a:t>
            </a:r>
            <a:r>
              <a:rPr lang="ru-RU" sz="1800" dirty="0" smtClean="0"/>
              <a:t>роботи засобами</a:t>
            </a:r>
            <a:r>
              <a:rPr lang="ru-RU" sz="1800" dirty="0"/>
              <a:t>;</a:t>
            </a:r>
          </a:p>
          <a:p>
            <a:pPr marL="45720" indent="0" algn="just">
              <a:buNone/>
            </a:pPr>
            <a:r>
              <a:rPr lang="ru-RU" sz="1800" dirty="0"/>
              <a:t>3) права та обов’язки, умови праці;</a:t>
            </a:r>
          </a:p>
          <a:p>
            <a:pPr marL="45720" indent="0" algn="just">
              <a:buNone/>
            </a:pPr>
            <a:r>
              <a:rPr lang="ru-RU" sz="1800" dirty="0"/>
              <a:t>4) наявність на робочому місці небезпечних і шкідливих </a:t>
            </a:r>
            <a:r>
              <a:rPr lang="ru-RU" sz="1800" dirty="0" smtClean="0"/>
              <a:t>виробничих факторів</a:t>
            </a:r>
            <a:r>
              <a:rPr lang="ru-RU" sz="1800" dirty="0"/>
              <a:t>, які ще не усунуто, та можливі наслідки їх впливу на здоров’я, </a:t>
            </a:r>
            <a:r>
              <a:rPr lang="ru-RU" sz="1800" dirty="0" smtClean="0"/>
              <a:t>а також </a:t>
            </a:r>
            <a:r>
              <a:rPr lang="ru-RU" sz="1800" dirty="0"/>
              <a:t>про право на пільги і компенсації за роботу в таких умовах </a:t>
            </a:r>
            <a:r>
              <a:rPr lang="ru-RU" sz="1800" dirty="0" smtClean="0"/>
              <a:t>відповідно до </a:t>
            </a:r>
            <a:r>
              <a:rPr lang="ru-RU" sz="1800" dirty="0"/>
              <a:t>законодавства і колективного договору </a:t>
            </a:r>
            <a:r>
              <a:rPr lang="ru-RU" sz="1800" dirty="0" smtClean="0"/>
              <a:t>- </a:t>
            </a:r>
            <a:r>
              <a:rPr lang="ru-RU" sz="1800" dirty="0"/>
              <a:t>під підпис;</a:t>
            </a:r>
          </a:p>
          <a:p>
            <a:pPr marL="45720" indent="0" algn="just">
              <a:buNone/>
            </a:pPr>
            <a:endParaRPr lang="ru-RU" sz="1600" dirty="0"/>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ru-RU" sz="2400" b="1" dirty="0" smtClean="0">
                <a:effectLst>
                  <a:outerShdw blurRad="38100" dist="38100" dir="2700000" algn="tl">
                    <a:srgbClr val="000000">
                      <a:alpha val="43137"/>
                    </a:srgbClr>
                  </a:outerShdw>
                </a:effectLst>
              </a:rPr>
              <a:t> </a:t>
            </a:r>
            <a:endParaRPr lang="ru-RU" sz="2400" b="1" dirty="0">
              <a:effectLst>
                <a:outerShdw blurRad="38100" dist="38100" dir="2700000" algn="tl">
                  <a:srgbClr val="000000">
                    <a:alpha val="43137"/>
                  </a:srgbClr>
                </a:outerShdw>
              </a:effectLst>
            </a:endParaRPr>
          </a:p>
          <a:p>
            <a:pPr algn="ctr"/>
            <a:r>
              <a:rPr lang="ru-RU" sz="2400" b="1" dirty="0">
                <a:effectLst>
                  <a:outerShdw blurRad="38100" dist="38100" dir="2700000" algn="tl">
                    <a:srgbClr val="000000">
                      <a:alpha val="43137"/>
                    </a:srgbClr>
                  </a:outerShdw>
                </a:effectLst>
              </a:rPr>
              <a:t>Законопроект № 7521 «Про внесення змін до деяких законодавчих актів України щодо оптимізації трудових відносин</a:t>
            </a:r>
          </a:p>
          <a:p>
            <a:pPr algn="just"/>
            <a:endParaRPr lang="ru-RU" sz="1800" dirty="0"/>
          </a:p>
          <a:p>
            <a:pPr algn="just"/>
            <a:endParaRPr lang="uk-UA" sz="1800" dirty="0"/>
          </a:p>
        </p:txBody>
      </p:sp>
    </p:spTree>
    <p:extLst>
      <p:ext uri="{BB962C8B-B14F-4D97-AF65-F5344CB8AC3E}">
        <p14:creationId xmlns:p14="http://schemas.microsoft.com/office/powerpoint/2010/main" val="149189422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531440"/>
            <a:ext cx="5832648" cy="7992888"/>
          </a:xfrm>
        </p:spPr>
        <p:txBody>
          <a:bodyPr>
            <a:noAutofit/>
          </a:bodyPr>
          <a:lstStyle/>
          <a:p>
            <a:pPr marL="45720" indent="0" algn="just">
              <a:buNone/>
            </a:pPr>
            <a:r>
              <a:rPr lang="ru-RU" sz="2000" dirty="0" smtClean="0"/>
              <a:t>5</a:t>
            </a:r>
            <a:r>
              <a:rPr lang="ru-RU" sz="2000" dirty="0"/>
              <a:t>) правила внутрішнього трудового розпорядку або умови </a:t>
            </a:r>
            <a:r>
              <a:rPr lang="ru-RU" sz="2000" dirty="0" smtClean="0"/>
              <a:t>встановлення режиму </a:t>
            </a:r>
            <a:r>
              <a:rPr lang="ru-RU" sz="2000" dirty="0"/>
              <a:t>роботи, тривалість робочого часу і відпочинку, а також про </a:t>
            </a:r>
            <a:r>
              <a:rPr lang="ru-RU" sz="2000" dirty="0" smtClean="0"/>
              <a:t>положення колективного </a:t>
            </a:r>
            <a:r>
              <a:rPr lang="ru-RU" sz="2000" dirty="0"/>
              <a:t>договору (у разі його укладення);</a:t>
            </a:r>
          </a:p>
          <a:p>
            <a:pPr marL="45720" indent="0" algn="just">
              <a:buNone/>
            </a:pPr>
            <a:r>
              <a:rPr lang="ru-RU" sz="2000" dirty="0"/>
              <a:t>6) проходження інструктажу з охорони праці, виробничої санітарії</a:t>
            </a:r>
            <a:r>
              <a:rPr lang="ru-RU" sz="2000" dirty="0" smtClean="0"/>
              <a:t>, гігієни </a:t>
            </a:r>
            <a:r>
              <a:rPr lang="ru-RU" sz="2000" dirty="0"/>
              <a:t>праці і протипожежної охорони;</a:t>
            </a:r>
          </a:p>
          <a:p>
            <a:pPr marL="45720" indent="0" algn="just">
              <a:buNone/>
            </a:pPr>
            <a:r>
              <a:rPr lang="ru-RU" sz="2000" dirty="0"/>
              <a:t>7) організацію професійного навчання працівників (якщо таке </a:t>
            </a:r>
            <a:r>
              <a:rPr lang="ru-RU" sz="2000" dirty="0" smtClean="0"/>
              <a:t>навчання передбачено</a:t>
            </a:r>
            <a:r>
              <a:rPr lang="ru-RU" sz="2000" dirty="0"/>
              <a:t>);</a:t>
            </a:r>
          </a:p>
          <a:p>
            <a:pPr marL="45720" indent="0" algn="just">
              <a:buNone/>
            </a:pPr>
            <a:r>
              <a:rPr lang="ru-RU" sz="2000" dirty="0"/>
              <a:t>8) тривалість щорічної відпустки, умови та розмір оплати праці;</a:t>
            </a:r>
          </a:p>
          <a:p>
            <a:pPr marL="45720" indent="0" algn="just">
              <a:buNone/>
            </a:pPr>
            <a:r>
              <a:rPr lang="ru-RU" sz="2000" dirty="0"/>
              <a:t>9) процедуру та встановлені цим Кодексом строки попередження </a:t>
            </a:r>
            <a:r>
              <a:rPr lang="ru-RU" sz="2000" dirty="0" smtClean="0"/>
              <a:t>про припинення </a:t>
            </a:r>
            <a:r>
              <a:rPr lang="ru-RU" sz="2000" dirty="0"/>
              <a:t>трудового договору, яких повинні дотримуватися працівник </a:t>
            </a:r>
            <a:r>
              <a:rPr lang="ru-RU" sz="2000" dirty="0" smtClean="0"/>
              <a:t>і роботодавець.</a:t>
            </a:r>
          </a:p>
          <a:p>
            <a:pPr marL="45720" indent="0" algn="just">
              <a:buNone/>
            </a:pPr>
            <a:endParaRPr lang="ru-RU" sz="1600" dirty="0"/>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ru-RU" sz="2400" b="1" dirty="0" smtClean="0">
                <a:effectLst>
                  <a:outerShdw blurRad="38100" dist="38100" dir="2700000" algn="tl">
                    <a:srgbClr val="000000">
                      <a:alpha val="43137"/>
                    </a:srgbClr>
                  </a:outerShdw>
                </a:effectLst>
              </a:rPr>
              <a:t> </a:t>
            </a:r>
            <a:endParaRPr lang="ru-RU" sz="2400" b="1" dirty="0">
              <a:effectLst>
                <a:outerShdw blurRad="38100" dist="38100" dir="2700000" algn="tl">
                  <a:srgbClr val="000000">
                    <a:alpha val="43137"/>
                  </a:srgbClr>
                </a:outerShdw>
              </a:effectLst>
            </a:endParaRPr>
          </a:p>
          <a:p>
            <a:pPr algn="ctr"/>
            <a:r>
              <a:rPr lang="ru-RU" sz="2400" b="1" dirty="0">
                <a:effectLst>
                  <a:outerShdw blurRad="38100" dist="38100" dir="2700000" algn="tl">
                    <a:srgbClr val="000000">
                      <a:alpha val="43137"/>
                    </a:srgbClr>
                  </a:outerShdw>
                </a:effectLst>
              </a:rPr>
              <a:t>Законопроект № 7521 «Про внесення змін до деяких законодавчих актів України щодо оптимізації трудових відносин</a:t>
            </a:r>
          </a:p>
          <a:p>
            <a:pPr algn="just"/>
            <a:endParaRPr lang="ru-RU" sz="1800" dirty="0"/>
          </a:p>
          <a:p>
            <a:pPr algn="just"/>
            <a:endParaRPr lang="uk-UA" sz="1800" dirty="0"/>
          </a:p>
        </p:txBody>
      </p:sp>
    </p:spTree>
    <p:extLst>
      <p:ext uri="{BB962C8B-B14F-4D97-AF65-F5344CB8AC3E}">
        <p14:creationId xmlns:p14="http://schemas.microsoft.com/office/powerpoint/2010/main" val="378554432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531440"/>
            <a:ext cx="5832648" cy="7992888"/>
          </a:xfrm>
        </p:spPr>
        <p:txBody>
          <a:bodyPr>
            <a:noAutofit/>
          </a:bodyPr>
          <a:lstStyle/>
          <a:p>
            <a:pPr marL="45720" indent="0" algn="just">
              <a:buNone/>
            </a:pPr>
            <a:r>
              <a:rPr lang="ru-RU" sz="1600" dirty="0" smtClean="0"/>
              <a:t>При </a:t>
            </a:r>
            <a:r>
              <a:rPr lang="ru-RU" sz="1600" dirty="0"/>
              <a:t>укладенні трудового договору про дистанційну роботу</a:t>
            </a:r>
          </a:p>
          <a:p>
            <a:pPr marL="45720" indent="0" algn="just">
              <a:buNone/>
            </a:pPr>
            <a:r>
              <a:rPr lang="ru-RU" sz="1600" dirty="0"/>
              <a:t>роботодавець забезпечує виконання пунктів 1, 3, 5, </a:t>
            </a:r>
            <a:r>
              <a:rPr lang="ru-RU" sz="1600" dirty="0" smtClean="0"/>
              <a:t>7-9 </a:t>
            </a:r>
            <a:r>
              <a:rPr lang="ru-RU" sz="1600" dirty="0"/>
              <a:t>частини першої </a:t>
            </a:r>
            <a:r>
              <a:rPr lang="ru-RU" sz="1600" dirty="0" smtClean="0"/>
              <a:t>цієї статті </a:t>
            </a:r>
            <a:r>
              <a:rPr lang="ru-RU" sz="1600" dirty="0"/>
              <a:t>та у разі потреби надає працівникові необхідні для виконання </a:t>
            </a:r>
            <a:r>
              <a:rPr lang="ru-RU" sz="1600" dirty="0" smtClean="0"/>
              <a:t>роботи обладнання </a:t>
            </a:r>
            <a:r>
              <a:rPr lang="ru-RU" sz="1600" dirty="0"/>
              <a:t>та засоби, а також рекомендації щодо роботи з ними.</a:t>
            </a:r>
          </a:p>
          <a:p>
            <a:pPr marL="45720" indent="0" algn="just">
              <a:buNone/>
            </a:pPr>
            <a:r>
              <a:rPr lang="ru-RU" sz="1600" dirty="0"/>
              <a:t>Інформування може здійснюватися у формі дистанційного інструктажу </a:t>
            </a:r>
            <a:r>
              <a:rPr lang="ru-RU" sz="1600" dirty="0" smtClean="0"/>
              <a:t>або шляхом </a:t>
            </a:r>
            <a:r>
              <a:rPr lang="ru-RU" sz="1600" dirty="0"/>
              <a:t>проведення навчання безпечним методам роботи на </a:t>
            </a:r>
            <a:r>
              <a:rPr lang="ru-RU" sz="1600" dirty="0" smtClean="0"/>
              <a:t>конкретному технічному </a:t>
            </a:r>
            <a:r>
              <a:rPr lang="ru-RU" sz="1600" dirty="0"/>
              <a:t>засобі. У трудовому договорі за згодою сторін </a:t>
            </a:r>
            <a:r>
              <a:rPr lang="ru-RU" sz="1600" dirty="0" smtClean="0"/>
              <a:t>можуть передбачатися </a:t>
            </a:r>
            <a:r>
              <a:rPr lang="ru-RU" sz="1600" dirty="0"/>
              <a:t>додаткові умови щодо безпеки праці.</a:t>
            </a:r>
          </a:p>
          <a:p>
            <a:pPr marL="45720" indent="0" algn="just">
              <a:buNone/>
            </a:pPr>
            <a:r>
              <a:rPr lang="ru-RU" sz="1600" dirty="0"/>
              <a:t>Ознайомлення працівників з наказами (розпорядженнями</a:t>
            </a:r>
            <a:r>
              <a:rPr lang="ru-RU" sz="1600" dirty="0" smtClean="0"/>
              <a:t>), повідомленнями</a:t>
            </a:r>
            <a:r>
              <a:rPr lang="ru-RU" sz="1600" dirty="0"/>
              <a:t>, іншими документами роботодавця щодо їхніх прав </a:t>
            </a:r>
            <a:r>
              <a:rPr lang="ru-RU" sz="1600" dirty="0" smtClean="0"/>
              <a:t>та обов’язків </a:t>
            </a:r>
            <a:r>
              <a:rPr lang="ru-RU" sz="1600" dirty="0"/>
              <a:t>допускається з використанням визначених у трудовому </a:t>
            </a:r>
            <a:r>
              <a:rPr lang="ru-RU" sz="1600" dirty="0" smtClean="0"/>
              <a:t>договорі засобів </a:t>
            </a:r>
            <a:r>
              <a:rPr lang="ru-RU" sz="1600" dirty="0"/>
              <a:t>електронних комунікаційних мереж з накладенням </a:t>
            </a:r>
            <a:r>
              <a:rPr lang="ru-RU" sz="1600" dirty="0" smtClean="0"/>
              <a:t>удосконаленого електронного </a:t>
            </a:r>
            <a:r>
              <a:rPr lang="ru-RU" sz="1600" dirty="0"/>
              <a:t>підпису або кваліфікованого електронного підпису. </a:t>
            </a:r>
            <a:r>
              <a:rPr lang="ru-RU" sz="1600" dirty="0" smtClean="0"/>
              <a:t>У трудовому </a:t>
            </a:r>
            <a:r>
              <a:rPr lang="ru-RU" sz="1600" dirty="0"/>
              <a:t>договорі за згодою сторін можуть передбачатися </a:t>
            </a:r>
            <a:r>
              <a:rPr lang="ru-RU" sz="1600" dirty="0" smtClean="0"/>
              <a:t>альтернативні способи </a:t>
            </a:r>
            <a:r>
              <a:rPr lang="ru-RU" sz="1600" dirty="0"/>
              <a:t>ознайомлення працівника, крім інформації, визначеної пунктом </a:t>
            </a:r>
            <a:r>
              <a:rPr lang="ru-RU" sz="1600" dirty="0" smtClean="0"/>
              <a:t>4 частини </a:t>
            </a:r>
            <a:r>
              <a:rPr lang="ru-RU" sz="1600" dirty="0"/>
              <a:t>першої цієї статті, що доводиться до відома працівників у порядку</a:t>
            </a:r>
            <a:r>
              <a:rPr lang="ru-RU" sz="1600" dirty="0" smtClean="0"/>
              <a:t>, встановленому </a:t>
            </a:r>
            <a:r>
              <a:rPr lang="ru-RU" sz="1600" dirty="0"/>
              <a:t>цією статтею";</a:t>
            </a:r>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ru-RU" sz="2400" b="1" dirty="0" smtClean="0">
                <a:effectLst>
                  <a:outerShdw blurRad="38100" dist="38100" dir="2700000" algn="tl">
                    <a:srgbClr val="000000">
                      <a:alpha val="43137"/>
                    </a:srgbClr>
                  </a:outerShdw>
                </a:effectLst>
              </a:rPr>
              <a:t> </a:t>
            </a:r>
            <a:endParaRPr lang="ru-RU" sz="2400" b="1" dirty="0">
              <a:effectLst>
                <a:outerShdw blurRad="38100" dist="38100" dir="2700000" algn="tl">
                  <a:srgbClr val="000000">
                    <a:alpha val="43137"/>
                  </a:srgbClr>
                </a:outerShdw>
              </a:effectLst>
            </a:endParaRPr>
          </a:p>
          <a:p>
            <a:pPr algn="ctr"/>
            <a:r>
              <a:rPr lang="ru-RU" sz="2400" b="1" dirty="0">
                <a:effectLst>
                  <a:outerShdw blurRad="38100" dist="38100" dir="2700000" algn="tl">
                    <a:srgbClr val="000000">
                      <a:alpha val="43137"/>
                    </a:srgbClr>
                  </a:outerShdw>
                </a:effectLst>
              </a:rPr>
              <a:t>Законопроект № 7521 «Про внесення змін до деяких законодавчих актів України щодо оптимізації трудових відносин</a:t>
            </a:r>
          </a:p>
          <a:p>
            <a:pPr algn="just"/>
            <a:endParaRPr lang="ru-RU" sz="1800" dirty="0"/>
          </a:p>
          <a:p>
            <a:pPr algn="just"/>
            <a:endParaRPr lang="uk-UA" sz="1800" dirty="0"/>
          </a:p>
        </p:txBody>
      </p:sp>
    </p:spTree>
    <p:extLst>
      <p:ext uri="{BB962C8B-B14F-4D97-AF65-F5344CB8AC3E}">
        <p14:creationId xmlns:p14="http://schemas.microsoft.com/office/powerpoint/2010/main" val="131255864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531440"/>
            <a:ext cx="5832648" cy="7992888"/>
          </a:xfrm>
        </p:spPr>
        <p:txBody>
          <a:bodyPr>
            <a:noAutofit/>
          </a:bodyPr>
          <a:lstStyle/>
          <a:p>
            <a:pPr algn="just">
              <a:buFont typeface="Wingdings" pitchFamily="2" charset="2"/>
              <a:buChar char="v"/>
            </a:pPr>
            <a:r>
              <a:rPr lang="ru-RU" sz="1600" dirty="0"/>
              <a:t>у статті 36 </a:t>
            </a:r>
            <a:r>
              <a:rPr lang="ru-RU" sz="1600" dirty="0" smtClean="0"/>
              <a:t>КЗпП України (Підстави </a:t>
            </a:r>
            <a:r>
              <a:rPr lang="ru-RU" sz="1600" dirty="0"/>
              <a:t>припинення трудового договору):</a:t>
            </a:r>
          </a:p>
          <a:p>
            <a:pPr marL="45720" indent="0" algn="just">
              <a:buNone/>
            </a:pPr>
            <a:r>
              <a:rPr lang="ru-RU" sz="1600" dirty="0"/>
              <a:t>частину першу доповнити пунктами </a:t>
            </a:r>
            <a:r>
              <a:rPr lang="ru-RU" sz="1600" dirty="0" smtClean="0"/>
              <a:t>8-1, 8-2 і 8-3 </a:t>
            </a:r>
            <a:r>
              <a:rPr lang="ru-RU" sz="1600" dirty="0"/>
              <a:t>такого змісту:</a:t>
            </a:r>
          </a:p>
          <a:p>
            <a:pPr marL="45720" indent="0" algn="just">
              <a:buNone/>
            </a:pPr>
            <a:r>
              <a:rPr lang="ru-RU" sz="1600" dirty="0"/>
              <a:t>"</a:t>
            </a:r>
            <a:r>
              <a:rPr lang="ru-RU" sz="1600" dirty="0" smtClean="0"/>
              <a:t>8-1) </a:t>
            </a:r>
            <a:r>
              <a:rPr lang="ru-RU" sz="1600" dirty="0"/>
              <a:t>смерть роботодавця  фізичної особи або набрання законної </a:t>
            </a:r>
            <a:r>
              <a:rPr lang="ru-RU" sz="1600" dirty="0" smtClean="0"/>
              <a:t>сили рішенням </a:t>
            </a:r>
            <a:r>
              <a:rPr lang="ru-RU" sz="1600" dirty="0"/>
              <a:t>суду про визнання такої фізичної особи безвісно відсутньою чи </a:t>
            </a:r>
            <a:r>
              <a:rPr lang="ru-RU" sz="1600" dirty="0" smtClean="0"/>
              <a:t>про оголошення </a:t>
            </a:r>
            <a:r>
              <a:rPr lang="ru-RU" sz="1600" dirty="0"/>
              <a:t>її померлою;</a:t>
            </a:r>
          </a:p>
          <a:p>
            <a:pPr marL="45720" indent="0" algn="just">
              <a:buNone/>
            </a:pPr>
            <a:r>
              <a:rPr lang="ru-RU" sz="1600" dirty="0" smtClean="0"/>
              <a:t>8-2) </a:t>
            </a:r>
            <a:r>
              <a:rPr lang="ru-RU" sz="1600" dirty="0"/>
              <a:t>смерть працівника, визнання його судом безвісно відсутнім </a:t>
            </a:r>
            <a:r>
              <a:rPr lang="ru-RU" sz="1600" dirty="0" smtClean="0"/>
              <a:t>або оголошення </a:t>
            </a:r>
            <a:r>
              <a:rPr lang="ru-RU" sz="1600" dirty="0"/>
              <a:t>померлим;</a:t>
            </a:r>
          </a:p>
          <a:p>
            <a:pPr marL="45720" indent="0" algn="just">
              <a:buNone/>
            </a:pPr>
            <a:r>
              <a:rPr lang="ru-RU" sz="1600" dirty="0" smtClean="0"/>
              <a:t>8-3) </a:t>
            </a:r>
            <a:r>
              <a:rPr lang="ru-RU" sz="1600" dirty="0"/>
              <a:t>відсутність працівника на роботі та інформації про причини </a:t>
            </a:r>
            <a:r>
              <a:rPr lang="ru-RU" sz="1600" dirty="0" smtClean="0"/>
              <a:t>такої відсутності </a:t>
            </a:r>
            <a:r>
              <a:rPr lang="ru-RU" sz="1600" dirty="0"/>
              <a:t>понад чотири місяці поспіль</a:t>
            </a:r>
            <a:r>
              <a:rPr lang="ru-RU" sz="1600" dirty="0" smtClean="0"/>
              <a:t>";</a:t>
            </a:r>
          </a:p>
          <a:p>
            <a:pPr algn="just">
              <a:buFont typeface="Wingdings" pitchFamily="2" charset="2"/>
              <a:buChar char="v"/>
            </a:pPr>
            <a:r>
              <a:rPr lang="ru-RU" sz="1600" dirty="0"/>
              <a:t>у статті </a:t>
            </a:r>
            <a:r>
              <a:rPr lang="ru-RU" sz="1600" dirty="0" smtClean="0"/>
              <a:t>41 КЗпП України (Додаткові </a:t>
            </a:r>
            <a:r>
              <a:rPr lang="ru-RU" sz="1600" dirty="0"/>
              <a:t>підстави розірвання трудового договору з ініціативи роботодавця з окремими категоріями працівників за певних </a:t>
            </a:r>
            <a:r>
              <a:rPr lang="ru-RU" sz="1600" dirty="0" smtClean="0"/>
              <a:t>умов):</a:t>
            </a:r>
            <a:endParaRPr lang="ru-RU" sz="1600" dirty="0"/>
          </a:p>
          <a:p>
            <a:pPr marL="45720" indent="0" algn="just">
              <a:buNone/>
            </a:pPr>
            <a:r>
              <a:rPr lang="ru-RU" sz="1600" dirty="0"/>
              <a:t>частину першу доповнити пунктом 6 такого змісту:</a:t>
            </a:r>
          </a:p>
          <a:p>
            <a:pPr marL="45720" indent="0" algn="just">
              <a:buNone/>
            </a:pPr>
            <a:r>
              <a:rPr lang="ru-RU" sz="1600" dirty="0"/>
              <a:t>"6) неможливості забезпечення працівника роботою, </a:t>
            </a:r>
            <a:r>
              <a:rPr lang="ru-RU" sz="1600" dirty="0" smtClean="0"/>
              <a:t>визначеною трудовим </a:t>
            </a:r>
            <a:r>
              <a:rPr lang="ru-RU" sz="1600" dirty="0"/>
              <a:t>договором, у зв’язку із знищенням (відсутністю) </a:t>
            </a:r>
            <a:r>
              <a:rPr lang="ru-RU" sz="1600" dirty="0" smtClean="0"/>
              <a:t>виробничих, організаційних </a:t>
            </a:r>
            <a:r>
              <a:rPr lang="ru-RU" sz="1600" dirty="0"/>
              <a:t>та технічних умов,засобів виробництва або майна </a:t>
            </a:r>
            <a:r>
              <a:rPr lang="ru-RU" sz="1600" dirty="0" smtClean="0"/>
              <a:t>роботодавця внаслідок </a:t>
            </a:r>
            <a:r>
              <a:rPr lang="ru-RU" sz="1600" dirty="0"/>
              <a:t>бойових дій";</a:t>
            </a:r>
          </a:p>
          <a:p>
            <a:pPr marL="45720" indent="0" algn="just">
              <a:buNone/>
            </a:pPr>
            <a:endParaRPr lang="ru-RU" sz="1600" dirty="0"/>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ru-RU" sz="2400" b="1" dirty="0" smtClean="0">
                <a:effectLst>
                  <a:outerShdw blurRad="38100" dist="38100" dir="2700000" algn="tl">
                    <a:srgbClr val="000000">
                      <a:alpha val="43137"/>
                    </a:srgbClr>
                  </a:outerShdw>
                </a:effectLst>
              </a:rPr>
              <a:t> </a:t>
            </a:r>
            <a:endParaRPr lang="ru-RU" sz="2400" b="1" dirty="0">
              <a:effectLst>
                <a:outerShdw blurRad="38100" dist="38100" dir="2700000" algn="tl">
                  <a:srgbClr val="000000">
                    <a:alpha val="43137"/>
                  </a:srgbClr>
                </a:outerShdw>
              </a:effectLst>
            </a:endParaRPr>
          </a:p>
          <a:p>
            <a:pPr algn="ctr"/>
            <a:r>
              <a:rPr lang="ru-RU" sz="2400" b="1" dirty="0">
                <a:effectLst>
                  <a:outerShdw blurRad="38100" dist="38100" dir="2700000" algn="tl">
                    <a:srgbClr val="000000">
                      <a:alpha val="43137"/>
                    </a:srgbClr>
                  </a:outerShdw>
                </a:effectLst>
              </a:rPr>
              <a:t>Законопроект № 7521 «Про внесення змін до деяких законодавчих актів України щодо оптимізації трудових відносин</a:t>
            </a:r>
          </a:p>
          <a:p>
            <a:pPr algn="just"/>
            <a:endParaRPr lang="ru-RU" sz="1800" dirty="0"/>
          </a:p>
          <a:p>
            <a:pPr algn="just"/>
            <a:endParaRPr lang="uk-UA" sz="1800" dirty="0"/>
          </a:p>
        </p:txBody>
      </p:sp>
    </p:spTree>
    <p:extLst>
      <p:ext uri="{BB962C8B-B14F-4D97-AF65-F5344CB8AC3E}">
        <p14:creationId xmlns:p14="http://schemas.microsoft.com/office/powerpoint/2010/main" val="137402670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531440"/>
            <a:ext cx="5832648" cy="7992888"/>
          </a:xfrm>
        </p:spPr>
        <p:txBody>
          <a:bodyPr>
            <a:noAutofit/>
          </a:bodyPr>
          <a:lstStyle/>
          <a:p>
            <a:pPr algn="just">
              <a:buFont typeface="Wingdings" pitchFamily="2" charset="2"/>
              <a:buChar char="v"/>
            </a:pPr>
            <a:r>
              <a:rPr lang="ru-RU" sz="1600" dirty="0"/>
              <a:t>8) частину першу статті </a:t>
            </a:r>
            <a:r>
              <a:rPr lang="ru-RU" sz="1600" dirty="0" smtClean="0"/>
              <a:t>47 КЗпП України </a:t>
            </a:r>
            <a:r>
              <a:rPr lang="ru-RU" sz="1600" dirty="0"/>
              <a:t>(Обов'язок роботодавця провести розрахунок з працівником</a:t>
            </a:r>
            <a:r>
              <a:rPr lang="ru-RU" sz="1600" dirty="0" smtClean="0"/>
              <a:t>) викласти </a:t>
            </a:r>
            <a:r>
              <a:rPr lang="ru-RU" sz="1600" dirty="0"/>
              <a:t>в такій редакції:</a:t>
            </a:r>
          </a:p>
          <a:p>
            <a:pPr marL="45720" indent="0" algn="just">
              <a:buNone/>
            </a:pPr>
            <a:r>
              <a:rPr lang="ru-RU" sz="1600" dirty="0"/>
              <a:t>"Роботодавець зобов’язаний у день звільнення видати </a:t>
            </a:r>
            <a:r>
              <a:rPr lang="ru-RU" sz="1600" dirty="0" smtClean="0"/>
              <a:t>працівникові копію </a:t>
            </a:r>
            <a:r>
              <a:rPr lang="ru-RU" sz="1600" dirty="0"/>
              <a:t>наказу (розпорядження) про звільнення, письмове повідомлення </a:t>
            </a:r>
            <a:r>
              <a:rPr lang="ru-RU" sz="1600" dirty="0" smtClean="0"/>
              <a:t>про нараховані </a:t>
            </a:r>
            <a:r>
              <a:rPr lang="ru-RU" sz="1600" dirty="0"/>
              <a:t>та виплачені йому суми при звільненні (стаття 116) та провести </a:t>
            </a:r>
            <a:r>
              <a:rPr lang="ru-RU" sz="1600" dirty="0" smtClean="0"/>
              <a:t>з ним </a:t>
            </a:r>
            <a:r>
              <a:rPr lang="ru-RU" sz="1600" dirty="0"/>
              <a:t>розрахунок у строки, визначені статтею 116 цього Кодексу, а також </a:t>
            </a:r>
            <a:r>
              <a:rPr lang="ru-RU" sz="1600" dirty="0" smtClean="0"/>
              <a:t>на вимогу </a:t>
            </a:r>
            <a:r>
              <a:rPr lang="ru-RU" sz="1600" dirty="0"/>
              <a:t>працівника внести належні записи про звільнення до трудової книжки</a:t>
            </a:r>
            <a:r>
              <a:rPr lang="ru-RU" sz="1600" dirty="0" smtClean="0"/>
              <a:t>, що </a:t>
            </a:r>
            <a:r>
              <a:rPr lang="ru-RU" sz="1600" dirty="0"/>
              <a:t>зберігається у працівника</a:t>
            </a:r>
            <a:r>
              <a:rPr lang="ru-RU" sz="1600" dirty="0" smtClean="0"/>
              <a:t>";</a:t>
            </a:r>
          </a:p>
          <a:p>
            <a:pPr algn="just">
              <a:buFont typeface="Wingdings" pitchFamily="2" charset="2"/>
              <a:buChar char="v"/>
            </a:pPr>
            <a:r>
              <a:rPr lang="ru-RU" sz="1600" dirty="0" smtClean="0"/>
              <a:t>14</a:t>
            </a:r>
            <a:r>
              <a:rPr lang="ru-RU" sz="1600" dirty="0"/>
              <a:t>) частину четверту статті </a:t>
            </a:r>
            <a:r>
              <a:rPr lang="ru-RU" sz="1600" dirty="0" smtClean="0"/>
              <a:t>115 КЗпП </a:t>
            </a:r>
            <a:r>
              <a:rPr lang="ru-RU" sz="1600" dirty="0"/>
              <a:t>України </a:t>
            </a:r>
            <a:r>
              <a:rPr lang="ru-RU" sz="1600" dirty="0" smtClean="0"/>
              <a:t>(Строки </a:t>
            </a:r>
            <a:r>
              <a:rPr lang="ru-RU" sz="1600" dirty="0"/>
              <a:t>виплати заробітної </a:t>
            </a:r>
            <a:r>
              <a:rPr lang="ru-RU" sz="1600" dirty="0" smtClean="0"/>
              <a:t>плати) викласти </a:t>
            </a:r>
            <a:r>
              <a:rPr lang="ru-RU" sz="1600" dirty="0"/>
              <a:t>в такій редакції:</a:t>
            </a:r>
          </a:p>
          <a:p>
            <a:pPr marL="45720" indent="0" algn="just">
              <a:buNone/>
            </a:pPr>
            <a:r>
              <a:rPr lang="ru-RU" sz="1600" dirty="0"/>
              <a:t>"Заробітна плата працівникам за весь час відпустки виплачується </a:t>
            </a:r>
            <a:r>
              <a:rPr lang="ru-RU" sz="1600" dirty="0" smtClean="0"/>
              <a:t>до початку </a:t>
            </a:r>
            <a:r>
              <a:rPr lang="ru-RU" sz="1600" dirty="0"/>
              <a:t>відпустки, якщо інше не передбачено трудовим або </a:t>
            </a:r>
            <a:r>
              <a:rPr lang="ru-RU" sz="1600" dirty="0" smtClean="0"/>
              <a:t>колективним договором";</a:t>
            </a:r>
          </a:p>
          <a:p>
            <a:pPr algn="just">
              <a:buFont typeface="Wingdings" pitchFamily="2" charset="2"/>
              <a:buChar char="v"/>
            </a:pPr>
            <a:r>
              <a:rPr lang="ru-RU" sz="1600" dirty="0"/>
              <a:t>17) у частині третій статті 119 КЗпП України </a:t>
            </a:r>
            <a:r>
              <a:rPr lang="ru-RU" sz="1600" dirty="0" smtClean="0"/>
              <a:t>(Гарантії </a:t>
            </a:r>
            <a:r>
              <a:rPr lang="ru-RU" sz="1600" dirty="0"/>
              <a:t>для працівників на час виконання державних або громадських </a:t>
            </a:r>
            <a:r>
              <a:rPr lang="ru-RU" sz="1600" dirty="0" smtClean="0"/>
              <a:t>обов'язків) слова </a:t>
            </a:r>
            <a:r>
              <a:rPr lang="ru-RU" sz="1600" dirty="0"/>
              <a:t>"зберігаються місце роботи, </a:t>
            </a:r>
            <a:r>
              <a:rPr lang="ru-RU" sz="1600" dirty="0" smtClean="0"/>
              <a:t>посада і </a:t>
            </a:r>
            <a:r>
              <a:rPr lang="ru-RU" sz="1600" dirty="0"/>
              <a:t>середній заробіток" замінити словами "зберігаються місце роботи і посада";</a:t>
            </a:r>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ru-RU" sz="2400" b="1" dirty="0" smtClean="0">
                <a:effectLst>
                  <a:outerShdw blurRad="38100" dist="38100" dir="2700000" algn="tl">
                    <a:srgbClr val="000000">
                      <a:alpha val="43137"/>
                    </a:srgbClr>
                  </a:outerShdw>
                </a:effectLst>
              </a:rPr>
              <a:t> </a:t>
            </a:r>
            <a:endParaRPr lang="ru-RU" sz="2400" b="1" dirty="0">
              <a:effectLst>
                <a:outerShdw blurRad="38100" dist="38100" dir="2700000" algn="tl">
                  <a:srgbClr val="000000">
                    <a:alpha val="43137"/>
                  </a:srgbClr>
                </a:outerShdw>
              </a:effectLst>
            </a:endParaRPr>
          </a:p>
          <a:p>
            <a:pPr algn="ctr"/>
            <a:r>
              <a:rPr lang="ru-RU" sz="2400" b="1" dirty="0">
                <a:effectLst>
                  <a:outerShdw blurRad="38100" dist="38100" dir="2700000" algn="tl">
                    <a:srgbClr val="000000">
                      <a:alpha val="43137"/>
                    </a:srgbClr>
                  </a:outerShdw>
                </a:effectLst>
              </a:rPr>
              <a:t>Законопроект № 7521 «Про внесення змін до деяких законодавчих актів України щодо оптимізації трудових відносин</a:t>
            </a:r>
          </a:p>
          <a:p>
            <a:pPr algn="just"/>
            <a:endParaRPr lang="ru-RU" sz="1800" dirty="0"/>
          </a:p>
          <a:p>
            <a:pPr algn="just"/>
            <a:endParaRPr lang="uk-UA" sz="1800" dirty="0"/>
          </a:p>
        </p:txBody>
      </p:sp>
    </p:spTree>
    <p:extLst>
      <p:ext uri="{BB962C8B-B14F-4D97-AF65-F5344CB8AC3E}">
        <p14:creationId xmlns:p14="http://schemas.microsoft.com/office/powerpoint/2010/main" val="265907250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2952328" cy="2232248"/>
          </a:xfrm>
          <a:solidFill>
            <a:schemeClr val="accent6">
              <a:lumMod val="40000"/>
              <a:lumOff val="60000"/>
            </a:schemeClr>
          </a:solidFill>
        </p:spPr>
        <p:txBody>
          <a:bodyPr/>
          <a:lstStyle/>
          <a:p>
            <a:pPr algn="ctr"/>
            <a:r>
              <a:rPr lang="uk-UA" dirty="0" smtClean="0"/>
              <a:t>ТРУДОВІ ВІДНОСИНИ В УМОВАХ ВОЄННОГО СТАНУ</a:t>
            </a:r>
            <a:endParaRPr lang="uk-UA" dirty="0"/>
          </a:p>
        </p:txBody>
      </p:sp>
      <p:sp>
        <p:nvSpPr>
          <p:cNvPr id="3" name="Объект 2"/>
          <p:cNvSpPr>
            <a:spLocks noGrp="1"/>
          </p:cNvSpPr>
          <p:nvPr>
            <p:ph idx="1"/>
          </p:nvPr>
        </p:nvSpPr>
        <p:spPr>
          <a:xfrm>
            <a:off x="3203848" y="-531440"/>
            <a:ext cx="5832648" cy="7992888"/>
          </a:xfrm>
        </p:spPr>
        <p:txBody>
          <a:bodyPr>
            <a:noAutofit/>
          </a:bodyPr>
          <a:lstStyle/>
          <a:p>
            <a:pPr marL="45720" indent="0" algn="just">
              <a:buNone/>
            </a:pPr>
            <a:r>
              <a:rPr lang="ru-RU" sz="1500" dirty="0"/>
              <a:t>6) у статті 12 </a:t>
            </a:r>
            <a:r>
              <a:rPr lang="ru-RU" sz="1500" dirty="0" smtClean="0"/>
              <a:t>Закону </a:t>
            </a:r>
            <a:r>
              <a:rPr lang="ru-RU" sz="1500" dirty="0"/>
              <a:t>України "Про організацію трудових відносин в </a:t>
            </a:r>
            <a:r>
              <a:rPr lang="ru-RU" sz="1500" dirty="0" smtClean="0"/>
              <a:t>умовах воєнного стану« частину </a:t>
            </a:r>
            <a:r>
              <a:rPr lang="ru-RU" sz="1500" dirty="0"/>
              <a:t>першу викласти в такій редакції:</a:t>
            </a:r>
          </a:p>
          <a:p>
            <a:pPr marL="45720" indent="0" algn="just">
              <a:buNone/>
            </a:pPr>
            <a:r>
              <a:rPr lang="ru-RU" sz="1500" dirty="0"/>
              <a:t>"1. У період дії воєнного стану надання працівнику щорічної </a:t>
            </a:r>
            <a:r>
              <a:rPr lang="ru-RU" sz="1500" dirty="0" smtClean="0"/>
              <a:t>основної відпустки </a:t>
            </a:r>
            <a:r>
              <a:rPr lang="ru-RU" sz="1500" dirty="0"/>
              <a:t>за рішенням роботодавця може бути обмежено </a:t>
            </a:r>
            <a:r>
              <a:rPr lang="ru-RU" sz="1500" dirty="0" smtClean="0"/>
              <a:t>тривалістю 24 </a:t>
            </a:r>
            <a:r>
              <a:rPr lang="ru-RU" sz="1500" dirty="0"/>
              <a:t>календарні дні за поточний робочий рік</a:t>
            </a:r>
            <a:r>
              <a:rPr lang="ru-RU" sz="1500" dirty="0" smtClean="0"/>
              <a:t>. Якщо </a:t>
            </a:r>
            <a:r>
              <a:rPr lang="ru-RU" sz="1500" dirty="0"/>
              <a:t>тривалість щорічної основної відпустки працівника </a:t>
            </a:r>
            <a:r>
              <a:rPr lang="ru-RU" sz="1500" dirty="0" smtClean="0"/>
              <a:t>становить більше </a:t>
            </a:r>
            <a:r>
              <a:rPr lang="ru-RU" sz="1500" dirty="0"/>
              <a:t>24 календарних днів, надання не використаних у період дії </a:t>
            </a:r>
            <a:r>
              <a:rPr lang="ru-RU" sz="1500" dirty="0" smtClean="0"/>
              <a:t>воєнного стану </a:t>
            </a:r>
            <a:r>
              <a:rPr lang="ru-RU" sz="1500" dirty="0"/>
              <a:t>днів такої відпустки переноситься на період після припинення </a:t>
            </a:r>
            <a:r>
              <a:rPr lang="ru-RU" sz="1500" dirty="0" smtClean="0"/>
              <a:t>або скасування </a:t>
            </a:r>
            <a:r>
              <a:rPr lang="ru-RU" sz="1500" dirty="0"/>
              <a:t>воєнного стану</a:t>
            </a:r>
            <a:r>
              <a:rPr lang="ru-RU" sz="1500" dirty="0" smtClean="0"/>
              <a:t>. У </a:t>
            </a:r>
            <a:r>
              <a:rPr lang="ru-RU" sz="1500" dirty="0"/>
              <a:t>період дії воєнного стану роботодавець може відмовити працівнику </a:t>
            </a:r>
            <a:r>
              <a:rPr lang="ru-RU" sz="1500" dirty="0" smtClean="0"/>
              <a:t>у наданні </a:t>
            </a:r>
            <a:r>
              <a:rPr lang="ru-RU" sz="1500" dirty="0"/>
              <a:t>невикористаних днів щорічної відпустки. Норми частини </a:t>
            </a:r>
            <a:r>
              <a:rPr lang="ru-RU" sz="1500" dirty="0" smtClean="0"/>
              <a:t>сьомої статті </a:t>
            </a:r>
            <a:r>
              <a:rPr lang="ru-RU" sz="1500" dirty="0"/>
              <a:t>79, частини п’ятої статті 80 Кодексу законів про працю України </a:t>
            </a:r>
            <a:r>
              <a:rPr lang="ru-RU" sz="1500" dirty="0" smtClean="0"/>
              <a:t>та частини </a:t>
            </a:r>
            <a:r>
              <a:rPr lang="ru-RU" sz="1500" dirty="0"/>
              <a:t>п’ятої статті 11, частини другої статті 12 Закону України "</a:t>
            </a:r>
            <a:r>
              <a:rPr lang="ru-RU" sz="1500" dirty="0" smtClean="0"/>
              <a:t>Про відпустки</a:t>
            </a:r>
            <a:r>
              <a:rPr lang="ru-RU" sz="1500" dirty="0"/>
              <a:t>" у період дії воєнного стану не застосовуються</a:t>
            </a:r>
            <a:r>
              <a:rPr lang="ru-RU" sz="1500" dirty="0" smtClean="0"/>
              <a:t>.  У </a:t>
            </a:r>
            <a:r>
              <a:rPr lang="ru-RU" sz="1500" dirty="0"/>
              <a:t>разі звільнення працівника у період дії воєнного стану </a:t>
            </a:r>
            <a:r>
              <a:rPr lang="ru-RU" sz="1500" dirty="0" smtClean="0"/>
              <a:t>йому виплачується </a:t>
            </a:r>
            <a:r>
              <a:rPr lang="ru-RU" sz="1500" dirty="0"/>
              <a:t>грошова компенсація відповідно до статті 24 Закону </a:t>
            </a:r>
            <a:r>
              <a:rPr lang="ru-RU" sz="1500" dirty="0" smtClean="0"/>
              <a:t>України "</a:t>
            </a:r>
            <a:r>
              <a:rPr lang="ru-RU" sz="1500" dirty="0"/>
              <a:t>Про відпустки";</a:t>
            </a:r>
          </a:p>
          <a:p>
            <a:pPr marL="45720" indent="0" algn="just">
              <a:buNone/>
            </a:pPr>
            <a:r>
              <a:rPr lang="ru-RU" sz="1500" dirty="0"/>
              <a:t>доповнити частиною четвертою такого змісту:</a:t>
            </a:r>
          </a:p>
          <a:p>
            <a:pPr marL="45720" indent="0" algn="just">
              <a:buNone/>
            </a:pPr>
            <a:r>
              <a:rPr lang="ru-RU" sz="1500" dirty="0"/>
              <a:t>"4. У період дії воєнного стану роботодавець за заявою працівника, </a:t>
            </a:r>
            <a:r>
              <a:rPr lang="ru-RU" sz="1500" dirty="0" smtClean="0"/>
              <a:t>який виїхав </a:t>
            </a:r>
            <a:r>
              <a:rPr lang="ru-RU" sz="1500" dirty="0"/>
              <a:t>за межі території України або набув статусу внутрішньо </a:t>
            </a:r>
            <a:r>
              <a:rPr lang="ru-RU" sz="1500" dirty="0" smtClean="0"/>
              <a:t>переміщеної особи</a:t>
            </a:r>
            <a:r>
              <a:rPr lang="ru-RU" sz="1500" dirty="0"/>
              <a:t>, в обов’язковому порядку надає йому відпустку без </a:t>
            </a:r>
            <a:r>
              <a:rPr lang="ru-RU" sz="1500" dirty="0" smtClean="0"/>
              <a:t>збереження заробітної </a:t>
            </a:r>
            <a:r>
              <a:rPr lang="ru-RU" sz="1500" dirty="0"/>
              <a:t>плати тривалістю, визначеною у заяві, але не більше 90 </a:t>
            </a:r>
            <a:r>
              <a:rPr lang="ru-RU" sz="1500" dirty="0" smtClean="0"/>
              <a:t>календарних днів</a:t>
            </a:r>
            <a:r>
              <a:rPr lang="ru-RU" sz="1500" dirty="0"/>
              <a:t>, без зарахування часу перебування у відпустці до стажу роботи, що </a:t>
            </a:r>
            <a:r>
              <a:rPr lang="ru-RU" sz="1500" dirty="0" smtClean="0"/>
              <a:t>дає право </a:t>
            </a:r>
            <a:r>
              <a:rPr lang="ru-RU" sz="1500" dirty="0"/>
              <a:t>на щорічну основну відпустку, передбаченого пунктом 4 </a:t>
            </a:r>
            <a:r>
              <a:rPr lang="ru-RU" sz="1500" dirty="0" smtClean="0"/>
              <a:t>частини першої </a:t>
            </a:r>
            <a:r>
              <a:rPr lang="ru-RU" sz="1500" dirty="0"/>
              <a:t>статті 9 Закону України "Про відпустки</a:t>
            </a:r>
            <a:r>
              <a:rPr lang="ru-RU" sz="1500" dirty="0" smtClean="0"/>
              <a:t>"; </a:t>
            </a:r>
            <a:endParaRPr lang="ru-RU" sz="1500" dirty="0"/>
          </a:p>
        </p:txBody>
      </p:sp>
      <p:sp>
        <p:nvSpPr>
          <p:cNvPr id="4" name="Текст 3"/>
          <p:cNvSpPr>
            <a:spLocks noGrp="1"/>
          </p:cNvSpPr>
          <p:nvPr>
            <p:ph type="body" sz="half" idx="2"/>
          </p:nvPr>
        </p:nvSpPr>
        <p:spPr>
          <a:xfrm>
            <a:off x="179512" y="2492896"/>
            <a:ext cx="2952328" cy="4176464"/>
          </a:xfrm>
        </p:spPr>
        <p:txBody>
          <a:bodyPr>
            <a:normAutofit/>
          </a:bodyPr>
          <a:lstStyle/>
          <a:p>
            <a:pPr algn="ctr"/>
            <a:r>
              <a:rPr lang="ru-RU" sz="2400" b="1" dirty="0" smtClean="0">
                <a:effectLst>
                  <a:outerShdw blurRad="38100" dist="38100" dir="2700000" algn="tl">
                    <a:srgbClr val="000000">
                      <a:alpha val="43137"/>
                    </a:srgbClr>
                  </a:outerShdw>
                </a:effectLst>
              </a:rPr>
              <a:t> </a:t>
            </a:r>
            <a:endParaRPr lang="ru-RU" sz="2400" b="1" dirty="0">
              <a:effectLst>
                <a:outerShdw blurRad="38100" dist="38100" dir="2700000" algn="tl">
                  <a:srgbClr val="000000">
                    <a:alpha val="43137"/>
                  </a:srgbClr>
                </a:outerShdw>
              </a:effectLst>
            </a:endParaRPr>
          </a:p>
          <a:p>
            <a:pPr algn="ctr"/>
            <a:r>
              <a:rPr lang="ru-RU" sz="2400" b="1" dirty="0">
                <a:effectLst>
                  <a:outerShdw blurRad="38100" dist="38100" dir="2700000" algn="tl">
                    <a:srgbClr val="000000">
                      <a:alpha val="43137"/>
                    </a:srgbClr>
                  </a:outerShdw>
                </a:effectLst>
              </a:rPr>
              <a:t>Законопроект № 7521 «Про внесення змін до деяких законодавчих актів України щодо оптимізації трудових відносин</a:t>
            </a:r>
          </a:p>
          <a:p>
            <a:pPr algn="just"/>
            <a:endParaRPr lang="ru-RU" sz="1800" dirty="0"/>
          </a:p>
          <a:p>
            <a:pPr algn="just"/>
            <a:endParaRPr lang="uk-UA" sz="1800" dirty="0"/>
          </a:p>
        </p:txBody>
      </p:sp>
    </p:spTree>
    <p:extLst>
      <p:ext uri="{BB962C8B-B14F-4D97-AF65-F5344CB8AC3E}">
        <p14:creationId xmlns:p14="http://schemas.microsoft.com/office/powerpoint/2010/main" val="765671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268760"/>
            <a:ext cx="8784976" cy="5472608"/>
          </a:xfrm>
        </p:spPr>
        <p:txBody>
          <a:bodyPr>
            <a:normAutofit fontScale="77500" lnSpcReduction="20000"/>
          </a:bodyPr>
          <a:lstStyle/>
          <a:p>
            <a:pPr marL="457200" indent="-457200" algn="just">
              <a:buFont typeface="Wingdings" pitchFamily="2" charset="2"/>
              <a:buChar char="v"/>
            </a:pPr>
            <a:r>
              <a:rPr lang="ru-RU" sz="2600" dirty="0">
                <a:solidFill>
                  <a:schemeClr val="tx1">
                    <a:lumMod val="65000"/>
                  </a:schemeClr>
                </a:solidFill>
              </a:rPr>
              <a:t>організаційно-розпорядчі документи оформлюються на бланках, що виготовляються згідно з вимогами Типової інструкції з діловодства в міністерствах, інших центральних та місцевих органах виконавчої влади, затвердженої постановою Кабінету Міністрів України від 17 січня 2018 року № 55, розміщення реквізитів на бланку повинно відповідати ДСТУ 4163-2020;</a:t>
            </a:r>
          </a:p>
          <a:p>
            <a:pPr marL="457200" indent="-457200" algn="just">
              <a:buFont typeface="Wingdings" pitchFamily="2" charset="2"/>
              <a:buChar char="v"/>
            </a:pPr>
            <a:r>
              <a:rPr lang="ru-RU" sz="2600" dirty="0" smtClean="0">
                <a:solidFill>
                  <a:schemeClr val="tx1">
                    <a:lumMod val="65000"/>
                  </a:schemeClr>
                </a:solidFill>
              </a:rPr>
              <a:t>розпорядчий </a:t>
            </a:r>
            <a:r>
              <a:rPr lang="ru-RU" sz="2600" dirty="0">
                <a:solidFill>
                  <a:schemeClr val="tx1">
                    <a:lumMod val="65000"/>
                  </a:schemeClr>
                </a:solidFill>
              </a:rPr>
              <a:t>документ може бути відмінено (змінено, доповнено) лише новим розпорядчим </a:t>
            </a:r>
            <a:r>
              <a:rPr lang="ru-RU" sz="2600" dirty="0" smtClean="0">
                <a:solidFill>
                  <a:schemeClr val="tx1">
                    <a:lumMod val="65000"/>
                  </a:schemeClr>
                </a:solidFill>
              </a:rPr>
              <a:t>документом;</a:t>
            </a:r>
            <a:endParaRPr lang="uk-UA" sz="2600" dirty="0" smtClean="0">
              <a:solidFill>
                <a:schemeClr val="tx1">
                  <a:lumMod val="65000"/>
                </a:schemeClr>
              </a:solidFill>
            </a:endParaRPr>
          </a:p>
          <a:p>
            <a:pPr marL="457200" indent="-457200" algn="just">
              <a:buFont typeface="Wingdings" pitchFamily="2" charset="2"/>
              <a:buChar char="v"/>
            </a:pPr>
            <a:r>
              <a:rPr lang="uk-UA" sz="2600" i="1" u="sng" dirty="0" smtClean="0">
                <a:solidFill>
                  <a:schemeClr val="tx1">
                    <a:lumMod val="65000"/>
                  </a:schemeClr>
                </a:solidFill>
              </a:rPr>
              <a:t>відбиток </a:t>
            </a:r>
            <a:r>
              <a:rPr lang="uk-UA" sz="2600" i="1" u="sng" dirty="0">
                <a:solidFill>
                  <a:schemeClr val="tx1">
                    <a:lumMod val="65000"/>
                  </a:schemeClr>
                </a:solidFill>
              </a:rPr>
              <a:t>печатки</a:t>
            </a:r>
            <a:r>
              <a:rPr lang="uk-UA" sz="2600" dirty="0">
                <a:solidFill>
                  <a:schemeClr val="tx1">
                    <a:lumMod val="65000"/>
                  </a:schemeClr>
                </a:solidFill>
              </a:rPr>
              <a:t>, що засвідчує підпис посадової особи, ставиться таким чином, щоб він охоплював останні кілька літер найменування посади особи, яка підписала документ, але не підпис посадової особи;</a:t>
            </a:r>
          </a:p>
          <a:p>
            <a:pPr marL="457200" indent="-457200" algn="just">
              <a:buFont typeface="Wingdings" pitchFamily="2" charset="2"/>
              <a:buChar char="v"/>
            </a:pPr>
            <a:r>
              <a:rPr lang="uk-UA" sz="2600" i="1" u="sng" dirty="0">
                <a:solidFill>
                  <a:schemeClr val="tx1">
                    <a:lumMod val="65000"/>
                  </a:schemeClr>
                </a:solidFill>
              </a:rPr>
              <a:t>у документах, створених на основі уніфікованих форм</a:t>
            </a:r>
            <a:r>
              <a:rPr lang="uk-UA" sz="2600" dirty="0">
                <a:solidFill>
                  <a:schemeClr val="tx1">
                    <a:lumMod val="65000"/>
                  </a:schemeClr>
                </a:solidFill>
              </a:rPr>
              <a:t>, печатка ставиться на окремо виділеному для цього місці з відміткою «М. П</a:t>
            </a:r>
            <a:r>
              <a:rPr lang="uk-UA" sz="2600" dirty="0" smtClean="0">
                <a:solidFill>
                  <a:schemeClr val="tx1">
                    <a:lumMod val="65000"/>
                  </a:schemeClr>
                </a:solidFill>
              </a:rPr>
              <a:t>.»;</a:t>
            </a:r>
          </a:p>
          <a:p>
            <a:pPr marL="457200" indent="-457200" algn="just">
              <a:buFont typeface="Wingdings" pitchFamily="2" charset="2"/>
              <a:buChar char="v"/>
            </a:pPr>
            <a:r>
              <a:rPr lang="ru-RU" sz="2600" dirty="0" smtClean="0">
                <a:solidFill>
                  <a:schemeClr val="tx1">
                    <a:lumMod val="65000"/>
                  </a:schemeClr>
                </a:solidFill>
              </a:rPr>
              <a:t>облік </a:t>
            </a:r>
            <a:r>
              <a:rPr lang="ru-RU" sz="2600" dirty="0">
                <a:solidFill>
                  <a:schemeClr val="tx1">
                    <a:lumMod val="65000"/>
                  </a:schemeClr>
                </a:solidFill>
              </a:rPr>
              <a:t>усіх печаток та штампів, що застосовуються в </a:t>
            </a:r>
            <a:r>
              <a:rPr lang="ru-RU" sz="2600" dirty="0" smtClean="0">
                <a:solidFill>
                  <a:schemeClr val="tx1">
                    <a:lumMod val="65000"/>
                  </a:schemeClr>
                </a:solidFill>
              </a:rPr>
              <a:t>закладі, </a:t>
            </a:r>
            <a:r>
              <a:rPr lang="ru-RU" sz="2600" dirty="0">
                <a:solidFill>
                  <a:schemeClr val="tx1">
                    <a:lumMod val="65000"/>
                  </a:schemeClr>
                </a:solidFill>
              </a:rPr>
              <a:t>ведеться </a:t>
            </a:r>
            <a:r>
              <a:rPr lang="ru-RU" sz="2600" dirty="0" smtClean="0">
                <a:solidFill>
                  <a:schemeClr val="tx1">
                    <a:lumMod val="65000"/>
                  </a:schemeClr>
                </a:solidFill>
              </a:rPr>
              <a:t> відповідному журналі;</a:t>
            </a:r>
          </a:p>
          <a:p>
            <a:pPr marL="457200" indent="-457200" algn="just">
              <a:buFont typeface="Wingdings" pitchFamily="2" charset="2"/>
              <a:buChar char="v"/>
            </a:pPr>
            <a:r>
              <a:rPr lang="ru-RU" sz="2600" dirty="0" smtClean="0">
                <a:solidFill>
                  <a:schemeClr val="tx1">
                    <a:lumMod val="65000"/>
                  </a:schemeClr>
                </a:solidFill>
              </a:rPr>
              <a:t>печатки </a:t>
            </a:r>
            <a:r>
              <a:rPr lang="ru-RU" sz="2600" dirty="0">
                <a:solidFill>
                  <a:schemeClr val="tx1">
                    <a:lumMod val="65000"/>
                  </a:schemeClr>
                </a:solidFill>
              </a:rPr>
              <a:t>зберігаються у шафах (сейфах), що надійно замикаються і опечатуються;</a:t>
            </a:r>
            <a:endParaRPr lang="uk-UA" sz="2600" dirty="0">
              <a:solidFill>
                <a:schemeClr val="tx1">
                  <a:lumMod val="65000"/>
                </a:schemeClr>
              </a:solidFill>
            </a:endParaRPr>
          </a:p>
          <a:p>
            <a:pPr algn="just"/>
            <a:endParaRPr lang="uk-UA" sz="2600" dirty="0">
              <a:solidFill>
                <a:schemeClr val="tx1">
                  <a:lumMod val="65000"/>
                </a:schemeClr>
              </a:solidFill>
              <a:effectLst>
                <a:outerShdw blurRad="38100" dist="38100" dir="2700000" algn="tl">
                  <a:srgbClr val="000000">
                    <a:alpha val="43137"/>
                  </a:srgbClr>
                </a:outerShdw>
              </a:effectLst>
            </a:endParaRPr>
          </a:p>
          <a:p>
            <a:pPr algn="just"/>
            <a:endParaRPr lang="uk-UA" b="1" dirty="0">
              <a:solidFill>
                <a:schemeClr val="tx1">
                  <a:lumMod val="65000"/>
                </a:schemeClr>
              </a:solidFill>
              <a:effectLst>
                <a:outerShdw blurRad="38100" dist="38100" dir="2700000" algn="tl">
                  <a:srgbClr val="000000">
                    <a:alpha val="43137"/>
                  </a:srgbClr>
                </a:outerShdw>
              </a:effectLst>
            </a:endParaRPr>
          </a:p>
        </p:txBody>
      </p:sp>
      <p:sp>
        <p:nvSpPr>
          <p:cNvPr id="2" name="Заголовок 1"/>
          <p:cNvSpPr>
            <a:spLocks noGrp="1"/>
          </p:cNvSpPr>
          <p:nvPr>
            <p:ph type="ctrTitle"/>
          </p:nvPr>
        </p:nvSpPr>
        <p:spPr>
          <a:xfrm>
            <a:off x="539552" y="188640"/>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292491495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188640"/>
            <a:ext cx="2952328" cy="2232248"/>
          </a:xfrm>
          <a:solidFill>
            <a:schemeClr val="accent6">
              <a:lumMod val="40000"/>
              <a:lumOff val="60000"/>
            </a:schemeClr>
          </a:solidFill>
        </p:spPr>
        <p:txBody>
          <a:bodyPr/>
          <a:lstStyle/>
          <a:p>
            <a:pPr algn="ctr"/>
            <a:r>
              <a:rPr lang="uk-UA" sz="3600" dirty="0" smtClean="0"/>
              <a:t>Адвокат Олена ВОРОНЬКО</a:t>
            </a:r>
            <a:endParaRPr lang="uk-UA" sz="3600" dirty="0"/>
          </a:p>
        </p:txBody>
      </p:sp>
      <p:sp>
        <p:nvSpPr>
          <p:cNvPr id="3" name="Объект 2"/>
          <p:cNvSpPr>
            <a:spLocks noGrp="1"/>
          </p:cNvSpPr>
          <p:nvPr>
            <p:ph idx="1"/>
          </p:nvPr>
        </p:nvSpPr>
        <p:spPr>
          <a:xfrm>
            <a:off x="5148064" y="260648"/>
            <a:ext cx="3888432" cy="6336704"/>
          </a:xfrm>
          <a:solidFill>
            <a:schemeClr val="accent6">
              <a:lumMod val="60000"/>
              <a:lumOff val="40000"/>
            </a:schemeClr>
          </a:solidFill>
        </p:spPr>
        <p:txBody>
          <a:bodyPr>
            <a:noAutofit/>
          </a:bodyPr>
          <a:lstStyle/>
          <a:p>
            <a:pPr marL="45720" indent="0">
              <a:buNone/>
            </a:pPr>
            <a:r>
              <a:rPr lang="ru-RU" sz="3200" b="1" i="1" u="sng" dirty="0">
                <a:effectLst>
                  <a:outerShdw blurRad="38100" dist="38100" dir="2700000" algn="tl">
                    <a:srgbClr val="000000">
                      <a:alpha val="43137"/>
                    </a:srgbClr>
                  </a:outerShdw>
                </a:effectLst>
              </a:rPr>
              <a:t>ДЯКУЮ ЗА УВАГУ!</a:t>
            </a:r>
          </a:p>
          <a:p>
            <a:pPr marL="45720" indent="0">
              <a:buNone/>
            </a:pPr>
            <a:endParaRPr lang="ru-RU" sz="3200" dirty="0"/>
          </a:p>
          <a:p>
            <a:pPr marL="45720" indent="0">
              <a:buNone/>
            </a:pPr>
            <a:r>
              <a:rPr lang="ru-RU" sz="3200" dirty="0"/>
              <a:t>НАТХНЕННЯ ТА ЗАЦІКАВЛЕННОСТІ</a:t>
            </a:r>
          </a:p>
          <a:p>
            <a:pPr marL="45720" indent="0">
              <a:buNone/>
            </a:pPr>
            <a:endParaRPr lang="ru-RU" sz="3200" dirty="0"/>
          </a:p>
          <a:p>
            <a:pPr marL="45720" indent="0">
              <a:buNone/>
            </a:pPr>
            <a:r>
              <a:rPr lang="ru-RU" sz="3200" dirty="0"/>
              <a:t>ПЛІДНОЇ ПРАЦІ</a:t>
            </a:r>
          </a:p>
          <a:p>
            <a:pPr marL="45720" indent="0">
              <a:buNone/>
            </a:pPr>
            <a:endParaRPr lang="ru-RU" sz="3200" dirty="0"/>
          </a:p>
          <a:p>
            <a:pPr marL="45720" indent="0">
              <a:buNone/>
            </a:pPr>
            <a:r>
              <a:rPr lang="ru-RU" sz="3200" dirty="0"/>
              <a:t>МИРНОГО ДНЯ</a:t>
            </a:r>
          </a:p>
          <a:p>
            <a:pPr marL="45720" indent="0" algn="just">
              <a:buNone/>
            </a:pPr>
            <a:endParaRPr lang="ru-RU" sz="1500" dirty="0"/>
          </a:p>
        </p:txBody>
      </p:sp>
      <p:sp>
        <p:nvSpPr>
          <p:cNvPr id="4" name="Текст 3"/>
          <p:cNvSpPr>
            <a:spLocks noGrp="1"/>
          </p:cNvSpPr>
          <p:nvPr>
            <p:ph type="body" sz="half" idx="2"/>
          </p:nvPr>
        </p:nvSpPr>
        <p:spPr>
          <a:xfrm>
            <a:off x="179512" y="2492896"/>
            <a:ext cx="4752528" cy="4176464"/>
          </a:xfrm>
          <a:solidFill>
            <a:schemeClr val="accent6">
              <a:lumMod val="20000"/>
              <a:lumOff val="80000"/>
            </a:schemeClr>
          </a:solidFill>
        </p:spPr>
        <p:txBody>
          <a:bodyPr>
            <a:normAutofit/>
          </a:bodyPr>
          <a:lstStyle/>
          <a:p>
            <a:pPr algn="ctr"/>
            <a:r>
              <a:rPr lang="ru-RU" sz="2400" b="1" dirty="0" smtClean="0">
                <a:effectLst>
                  <a:outerShdw blurRad="38100" dist="38100" dir="2700000" algn="tl">
                    <a:srgbClr val="000000">
                      <a:alpha val="43137"/>
                    </a:srgbClr>
                  </a:outerShdw>
                </a:effectLst>
              </a:rPr>
              <a:t> </a:t>
            </a:r>
            <a:endParaRPr lang="ru-RU" sz="2400" b="1" dirty="0">
              <a:effectLst>
                <a:outerShdw blurRad="38100" dist="38100" dir="2700000" algn="tl">
                  <a:srgbClr val="000000">
                    <a:alpha val="43137"/>
                  </a:srgbClr>
                </a:outerShdw>
              </a:effectLst>
            </a:endParaRPr>
          </a:p>
          <a:p>
            <a:pPr algn="ctr"/>
            <a:r>
              <a:rPr lang="ru-RU" sz="2000" b="1" dirty="0">
                <a:effectLst>
                  <a:outerShdw blurRad="38100" dist="38100" dir="2700000" algn="tl">
                    <a:srgbClr val="000000">
                      <a:alpha val="43137"/>
                    </a:srgbClr>
                  </a:outerShdw>
                </a:effectLst>
              </a:rPr>
              <a:t>ЕЛЕКТРОННА ПОШТА:</a:t>
            </a:r>
          </a:p>
          <a:p>
            <a:pPr algn="ctr"/>
            <a:endParaRPr lang="ru-RU" sz="2000" b="1" dirty="0">
              <a:effectLst>
                <a:outerShdw blurRad="38100" dist="38100" dir="2700000" algn="tl">
                  <a:srgbClr val="000000">
                    <a:alpha val="43137"/>
                  </a:srgbClr>
                </a:outerShdw>
              </a:effectLst>
            </a:endParaRPr>
          </a:p>
          <a:p>
            <a:pPr algn="ctr"/>
            <a:r>
              <a:rPr lang="en-US" sz="2400" b="1" dirty="0" smtClean="0">
                <a:effectLst>
                  <a:outerShdw blurRad="38100" dist="38100" dir="2700000" algn="tl">
                    <a:srgbClr val="000000">
                      <a:alpha val="43137"/>
                    </a:srgbClr>
                  </a:outerShdw>
                </a:effectLst>
                <a:hlinkClick r:id="rId2"/>
              </a:rPr>
              <a:t>Advokat.e.voronko@gmail.com</a:t>
            </a:r>
            <a:endParaRPr lang="uk-UA" sz="2400" b="1" dirty="0" smtClean="0">
              <a:effectLst>
                <a:outerShdw blurRad="38100" dist="38100" dir="2700000" algn="tl">
                  <a:srgbClr val="000000">
                    <a:alpha val="43137"/>
                  </a:srgbClr>
                </a:outerShdw>
              </a:effectLst>
            </a:endParaRPr>
          </a:p>
          <a:p>
            <a:pPr algn="ctr"/>
            <a:endParaRPr lang="uk-UA" sz="2000" b="1" dirty="0" smtClean="0">
              <a:effectLst>
                <a:outerShdw blurRad="38100" dist="38100" dir="2700000" algn="tl">
                  <a:srgbClr val="000000">
                    <a:alpha val="43137"/>
                  </a:srgbClr>
                </a:outerShdw>
              </a:effectLst>
            </a:endParaRPr>
          </a:p>
          <a:p>
            <a:pPr algn="ctr"/>
            <a:endParaRPr lang="uk-UA" sz="2000" b="1" dirty="0">
              <a:effectLst>
                <a:outerShdw blurRad="38100" dist="38100" dir="2700000" algn="tl">
                  <a:srgbClr val="000000">
                    <a:alpha val="43137"/>
                  </a:srgbClr>
                </a:outerShdw>
              </a:effectLst>
            </a:endParaRPr>
          </a:p>
          <a:p>
            <a:pPr algn="ctr"/>
            <a:r>
              <a:rPr lang="uk-UA" sz="2000" b="1" dirty="0" smtClean="0">
                <a:effectLst>
                  <a:outerShdw blurRad="38100" dist="38100" dir="2700000" algn="tl">
                    <a:srgbClr val="000000">
                      <a:alpha val="43137"/>
                    </a:srgbClr>
                  </a:outerShdw>
                </a:effectLst>
              </a:rPr>
              <a:t>Контактний телефон:</a:t>
            </a:r>
          </a:p>
          <a:p>
            <a:pPr algn="ctr"/>
            <a:r>
              <a:rPr lang="uk-UA" sz="2800" b="1" dirty="0" smtClean="0">
                <a:effectLst>
                  <a:outerShdw blurRad="38100" dist="38100" dir="2700000" algn="tl">
                    <a:srgbClr val="000000">
                      <a:alpha val="43137"/>
                    </a:srgbClr>
                  </a:outerShdw>
                </a:effectLst>
              </a:rPr>
              <a:t>+380 96 087 87 33</a:t>
            </a:r>
            <a:endParaRPr lang="en-US" sz="2800" b="1" dirty="0">
              <a:effectLst>
                <a:outerShdw blurRad="38100" dist="38100" dir="2700000" algn="tl">
                  <a:srgbClr val="000000">
                    <a:alpha val="43137"/>
                  </a:srgbClr>
                </a:outerShdw>
              </a:effectLst>
            </a:endParaRPr>
          </a:p>
          <a:p>
            <a:pPr algn="just"/>
            <a:endParaRPr lang="ru-RU" sz="1800" dirty="0"/>
          </a:p>
          <a:p>
            <a:pPr algn="just"/>
            <a:endParaRPr lang="uk-UA" sz="1800" dirty="0"/>
          </a:p>
        </p:txBody>
      </p:sp>
    </p:spTree>
    <p:extLst>
      <p:ext uri="{BB962C8B-B14F-4D97-AF65-F5344CB8AC3E}">
        <p14:creationId xmlns:p14="http://schemas.microsoft.com/office/powerpoint/2010/main" val="1860061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24744"/>
            <a:ext cx="8784976" cy="5616624"/>
          </a:xfrm>
        </p:spPr>
        <p:txBody>
          <a:bodyPr>
            <a:noAutofit/>
          </a:bodyPr>
          <a:lstStyle/>
          <a:p>
            <a:pPr algn="ctr"/>
            <a:r>
              <a:rPr lang="uk-UA" sz="1600" b="1" i="1" u="sng" dirty="0" smtClean="0">
                <a:solidFill>
                  <a:schemeClr val="tx1">
                    <a:lumMod val="65000"/>
                  </a:schemeClr>
                </a:solidFill>
              </a:rPr>
              <a:t>ПЕРЕЛІК документів</a:t>
            </a:r>
            <a:r>
              <a:rPr lang="uk-UA" sz="1600" b="1" i="1" u="sng" dirty="0">
                <a:solidFill>
                  <a:schemeClr val="tx1">
                    <a:lumMod val="65000"/>
                  </a:schemeClr>
                </a:solidFill>
              </a:rPr>
              <a:t>, на яких підпис посадової особи засвідчується відбитком печатки закладу</a:t>
            </a:r>
          </a:p>
          <a:p>
            <a:pPr algn="just"/>
            <a:r>
              <a:rPr lang="uk-UA" sz="1600" dirty="0" smtClean="0">
                <a:solidFill>
                  <a:schemeClr val="tx1">
                    <a:lumMod val="65000"/>
                  </a:schemeClr>
                </a:solidFill>
              </a:rPr>
              <a:t>1</a:t>
            </a:r>
            <a:r>
              <a:rPr lang="uk-UA" sz="1600" dirty="0">
                <a:solidFill>
                  <a:schemeClr val="tx1">
                    <a:lumMod val="65000"/>
                  </a:schemeClr>
                </a:solidFill>
              </a:rPr>
              <a:t>. Акти (виконання робіт, списання матеріальних цінностей, фінансових перевірок, вилучення документів для знищення, передавання справ тощо).</a:t>
            </a:r>
          </a:p>
          <a:p>
            <a:pPr algn="just"/>
            <a:r>
              <a:rPr lang="uk-UA" sz="1600" dirty="0" smtClean="0">
                <a:solidFill>
                  <a:schemeClr val="tx1">
                    <a:lumMod val="65000"/>
                  </a:schemeClr>
                </a:solidFill>
              </a:rPr>
              <a:t>2</a:t>
            </a:r>
            <a:r>
              <a:rPr lang="uk-UA" sz="1600" dirty="0">
                <a:solidFill>
                  <a:schemeClr val="tx1">
                    <a:lumMod val="65000"/>
                  </a:schemeClr>
                </a:solidFill>
              </a:rPr>
              <a:t>. Довідки (про використання бюджетних асигнувань на заробітну плату, нараховану із заробітної плати тощо).</a:t>
            </a:r>
          </a:p>
          <a:p>
            <a:pPr algn="just"/>
            <a:r>
              <a:rPr lang="uk-UA" sz="1600" dirty="0" smtClean="0">
                <a:solidFill>
                  <a:schemeClr val="tx1">
                    <a:lumMod val="65000"/>
                  </a:schemeClr>
                </a:solidFill>
              </a:rPr>
              <a:t>3</a:t>
            </a:r>
            <a:r>
              <a:rPr lang="uk-UA" sz="1600" dirty="0">
                <a:solidFill>
                  <a:schemeClr val="tx1">
                    <a:lumMod val="65000"/>
                  </a:schemeClr>
                </a:solidFill>
              </a:rPr>
              <a:t>. Договори (про матеріальну відповідальність, науково-технічне співробітництво, підряди, оренду приміщень, виконання робіт тощо).</a:t>
            </a:r>
          </a:p>
          <a:p>
            <a:pPr algn="just"/>
            <a:r>
              <a:rPr lang="uk-UA" sz="1600" dirty="0" smtClean="0">
                <a:solidFill>
                  <a:schemeClr val="tx1">
                    <a:lumMod val="65000"/>
                  </a:schemeClr>
                </a:solidFill>
              </a:rPr>
              <a:t>4</a:t>
            </a:r>
            <a:r>
              <a:rPr lang="uk-UA" sz="1600" dirty="0">
                <a:solidFill>
                  <a:schemeClr val="tx1">
                    <a:lumMod val="65000"/>
                  </a:schemeClr>
                </a:solidFill>
              </a:rPr>
              <a:t>. Документи (довідки, посвідчення тощо), що засвідчують права громадян і юридичних осіб.</a:t>
            </a:r>
          </a:p>
          <a:p>
            <a:pPr algn="just"/>
            <a:r>
              <a:rPr lang="uk-UA" sz="1600" dirty="0" smtClean="0">
                <a:solidFill>
                  <a:schemeClr val="tx1">
                    <a:lumMod val="65000"/>
                  </a:schemeClr>
                </a:solidFill>
              </a:rPr>
              <a:t>5</a:t>
            </a:r>
            <a:r>
              <a:rPr lang="uk-UA" sz="1600" dirty="0">
                <a:solidFill>
                  <a:schemeClr val="tx1">
                    <a:lumMod val="65000"/>
                  </a:schemeClr>
                </a:solidFill>
              </a:rPr>
              <a:t>. Доручення на одержання товарно-матеріальних цінностей.</a:t>
            </a:r>
          </a:p>
          <a:p>
            <a:pPr algn="just"/>
            <a:r>
              <a:rPr lang="uk-UA" sz="1600" dirty="0" smtClean="0">
                <a:solidFill>
                  <a:schemeClr val="tx1">
                    <a:lumMod val="65000"/>
                  </a:schemeClr>
                </a:solidFill>
              </a:rPr>
              <a:t>6</a:t>
            </a:r>
            <a:r>
              <a:rPr lang="uk-UA" sz="1600" dirty="0">
                <a:solidFill>
                  <a:schemeClr val="tx1">
                    <a:lumMod val="65000"/>
                  </a:schemeClr>
                </a:solidFill>
              </a:rPr>
              <a:t>. Завдання (на проектування об’єктів, технічних споруд, капітальне будівництво, технічні тощо).</a:t>
            </a:r>
          </a:p>
          <a:p>
            <a:pPr algn="just"/>
            <a:r>
              <a:rPr lang="uk-UA" sz="1600" dirty="0" smtClean="0">
                <a:solidFill>
                  <a:schemeClr val="tx1">
                    <a:lumMod val="65000"/>
                  </a:schemeClr>
                </a:solidFill>
              </a:rPr>
              <a:t>7</a:t>
            </a:r>
            <a:r>
              <a:rPr lang="uk-UA" sz="1600" dirty="0">
                <a:solidFill>
                  <a:schemeClr val="tx1">
                    <a:lumMod val="65000"/>
                  </a:schemeClr>
                </a:solidFill>
              </a:rPr>
              <a:t>. Зразки відбитків печаток і підписів працівників, які мають право здійснювати фінансово-господарські операції.</a:t>
            </a:r>
          </a:p>
          <a:p>
            <a:pPr algn="just"/>
            <a:r>
              <a:rPr lang="uk-UA" sz="1600" dirty="0" smtClean="0">
                <a:solidFill>
                  <a:schemeClr val="tx1">
                    <a:lumMod val="65000"/>
                  </a:schemeClr>
                </a:solidFill>
              </a:rPr>
              <a:t>8</a:t>
            </a:r>
            <a:r>
              <a:rPr lang="uk-UA" sz="1600" dirty="0">
                <a:solidFill>
                  <a:schemeClr val="tx1">
                    <a:lumMod val="65000"/>
                  </a:schemeClr>
                </a:solidFill>
              </a:rPr>
              <a:t>. Кошторис витрат (на калькуляцію за договором, на капітальне будівництво тощо).</a:t>
            </a:r>
          </a:p>
          <a:p>
            <a:pPr algn="just"/>
            <a:r>
              <a:rPr lang="uk-UA" sz="1600" dirty="0" smtClean="0">
                <a:solidFill>
                  <a:schemeClr val="tx1">
                    <a:lumMod val="65000"/>
                  </a:schemeClr>
                </a:solidFill>
              </a:rPr>
              <a:t>9</a:t>
            </a:r>
            <a:r>
              <a:rPr lang="uk-UA" sz="1600" dirty="0">
                <a:solidFill>
                  <a:schemeClr val="tx1">
                    <a:lumMod val="65000"/>
                  </a:schemeClr>
                </a:solidFill>
              </a:rPr>
              <a:t>. Листи гарантійні (на виконання робіт, надання послуг тощо).</a:t>
            </a:r>
          </a:p>
          <a:p>
            <a:pPr algn="just"/>
            <a:r>
              <a:rPr lang="uk-UA" sz="1600" dirty="0" smtClean="0">
                <a:solidFill>
                  <a:schemeClr val="tx1">
                    <a:lumMod val="65000"/>
                  </a:schemeClr>
                </a:solidFill>
              </a:rPr>
              <a:t>10</a:t>
            </a:r>
            <a:r>
              <a:rPr lang="uk-UA" sz="1600" dirty="0">
                <a:solidFill>
                  <a:schemeClr val="tx1">
                    <a:lumMod val="65000"/>
                  </a:schemeClr>
                </a:solidFill>
              </a:rPr>
              <a:t>. Описи справ постійного, тривалого (понад 10 років) зберігання, з кадрових питань.</a:t>
            </a:r>
          </a:p>
          <a:p>
            <a:pPr algn="just"/>
            <a:r>
              <a:rPr lang="uk-UA" sz="1600" dirty="0" smtClean="0">
                <a:solidFill>
                  <a:schemeClr val="tx1">
                    <a:lumMod val="65000"/>
                  </a:schemeClr>
                </a:solidFill>
              </a:rPr>
              <a:t>11</a:t>
            </a:r>
            <a:r>
              <a:rPr lang="uk-UA" sz="1600" dirty="0">
                <a:solidFill>
                  <a:schemeClr val="tx1">
                    <a:lumMod val="65000"/>
                  </a:schemeClr>
                </a:solidFill>
              </a:rPr>
              <a:t>. Штатні </a:t>
            </a:r>
            <a:r>
              <a:rPr lang="uk-UA" sz="1600" dirty="0" smtClean="0">
                <a:solidFill>
                  <a:schemeClr val="tx1">
                    <a:lumMod val="65000"/>
                  </a:schemeClr>
                </a:solidFill>
              </a:rPr>
              <a:t>розписи та трудові </a:t>
            </a:r>
            <a:r>
              <a:rPr lang="uk-UA" sz="1600" dirty="0">
                <a:solidFill>
                  <a:schemeClr val="tx1">
                    <a:lumMod val="65000"/>
                  </a:schemeClr>
                </a:solidFill>
              </a:rPr>
              <a:t>книжки.</a:t>
            </a:r>
          </a:p>
          <a:p>
            <a:pPr algn="just"/>
            <a:endParaRPr lang="uk-UA" sz="1600" b="1" dirty="0">
              <a:solidFill>
                <a:schemeClr val="tx1">
                  <a:lumMod val="65000"/>
                </a:schemeClr>
              </a:solidFill>
            </a:endParaRPr>
          </a:p>
        </p:txBody>
      </p:sp>
      <p:sp>
        <p:nvSpPr>
          <p:cNvPr id="2" name="Заголовок 1"/>
          <p:cNvSpPr>
            <a:spLocks noGrp="1"/>
          </p:cNvSpPr>
          <p:nvPr>
            <p:ph type="ctrTitle"/>
          </p:nvPr>
        </p:nvSpPr>
        <p:spPr>
          <a:xfrm>
            <a:off x="539552" y="188640"/>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321499921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268760"/>
            <a:ext cx="8784976" cy="5472608"/>
          </a:xfrm>
        </p:spPr>
        <p:txBody>
          <a:bodyPr>
            <a:normAutofit fontScale="85000" lnSpcReduction="20000"/>
          </a:bodyPr>
          <a:lstStyle/>
          <a:p>
            <a:pPr marL="457200" indent="-457200" algn="just">
              <a:buFont typeface="Wingdings" pitchFamily="2" charset="2"/>
              <a:buChar char="v"/>
            </a:pPr>
            <a:r>
              <a:rPr lang="uk-UA" sz="2600" i="1" u="sng" dirty="0" smtClean="0">
                <a:solidFill>
                  <a:schemeClr val="tx1">
                    <a:lumMod val="65000"/>
                  </a:schemeClr>
                </a:solidFill>
              </a:rPr>
              <a:t>підпис</a:t>
            </a:r>
            <a:r>
              <a:rPr lang="uk-UA" sz="2600" dirty="0" smtClean="0">
                <a:solidFill>
                  <a:schemeClr val="tx1">
                    <a:lumMod val="65000"/>
                  </a:schemeClr>
                </a:solidFill>
              </a:rPr>
              <a:t> складається з назви посади особи, яка підписує документ (повної - якщо документ надрукований не на бланку, скороченої - на документі, надрукованому на бланку), особистого підпису, власного імені і прізвища (дозволяється в реквізиті «Підпис» після назви посади особи зазначати вчене звання, науковий ступінь);</a:t>
            </a:r>
          </a:p>
          <a:p>
            <a:pPr marL="457200" indent="-457200" algn="just">
              <a:buFont typeface="Wingdings" pitchFamily="2" charset="2"/>
              <a:buChar char="v"/>
            </a:pPr>
            <a:r>
              <a:rPr lang="ru-RU" sz="2600" i="1" u="sng" dirty="0" smtClean="0">
                <a:solidFill>
                  <a:schemeClr val="tx1">
                    <a:lumMod val="65000"/>
                  </a:schemeClr>
                </a:solidFill>
              </a:rPr>
              <a:t>датою </a:t>
            </a:r>
            <a:r>
              <a:rPr lang="ru-RU" sz="2600" i="1" u="sng" dirty="0">
                <a:solidFill>
                  <a:schemeClr val="tx1">
                    <a:lumMod val="65000"/>
                  </a:schemeClr>
                </a:solidFill>
              </a:rPr>
              <a:t>документа</a:t>
            </a:r>
            <a:r>
              <a:rPr lang="ru-RU" sz="2600" dirty="0">
                <a:solidFill>
                  <a:schemeClr val="tx1">
                    <a:lumMod val="65000"/>
                  </a:schemeClr>
                </a:solidFill>
              </a:rPr>
              <a:t> є відповідно дата його підписання, затвердження, прийняття, реєстрації або складення (для актів), засідання колегіального органу (для протоколів</a:t>
            </a:r>
            <a:r>
              <a:rPr lang="ru-RU" sz="2600" dirty="0" smtClean="0">
                <a:solidFill>
                  <a:schemeClr val="tx1">
                    <a:lumMod val="65000"/>
                  </a:schemeClr>
                </a:solidFill>
              </a:rPr>
              <a:t>);</a:t>
            </a:r>
            <a:endParaRPr lang="ru-RU" sz="2600" dirty="0">
              <a:solidFill>
                <a:schemeClr val="tx1">
                  <a:lumMod val="65000"/>
                </a:schemeClr>
              </a:solidFill>
            </a:endParaRPr>
          </a:p>
          <a:p>
            <a:pPr marL="457200" indent="-457200" algn="just">
              <a:buFont typeface="Wingdings" pitchFamily="2" charset="2"/>
              <a:buChar char="v"/>
            </a:pPr>
            <a:r>
              <a:rPr lang="ru-RU" sz="2600" i="1" u="sng" dirty="0" smtClean="0">
                <a:solidFill>
                  <a:schemeClr val="tx1">
                    <a:lumMod val="65000"/>
                  </a:schemeClr>
                </a:solidFill>
              </a:rPr>
              <a:t>дата </a:t>
            </a:r>
            <a:r>
              <a:rPr lang="ru-RU" sz="2600" i="1" u="sng" dirty="0">
                <a:solidFill>
                  <a:schemeClr val="tx1">
                    <a:lumMod val="65000"/>
                  </a:schemeClr>
                </a:solidFill>
              </a:rPr>
              <a:t>документа проставляється </a:t>
            </a:r>
            <a:r>
              <a:rPr lang="ru-RU" sz="2600" dirty="0">
                <a:solidFill>
                  <a:schemeClr val="tx1">
                    <a:lumMod val="65000"/>
                  </a:schemeClr>
                </a:solidFill>
              </a:rPr>
              <a:t>посадовою особою, яка його візує, погоджує або </a:t>
            </a:r>
            <a:r>
              <a:rPr lang="ru-RU" sz="2600" dirty="0" smtClean="0">
                <a:solidFill>
                  <a:schemeClr val="tx1">
                    <a:lumMod val="65000"/>
                  </a:schemeClr>
                </a:solidFill>
              </a:rPr>
              <a:t>затверджує і </a:t>
            </a:r>
            <a:r>
              <a:rPr lang="ru-RU" sz="2600" i="1" u="sng" dirty="0">
                <a:solidFill>
                  <a:schemeClr val="tx1">
                    <a:lumMod val="65000"/>
                  </a:schemeClr>
                </a:solidFill>
              </a:rPr>
              <a:t>зазначається нижче підпису </a:t>
            </a:r>
            <a:r>
              <a:rPr lang="ru-RU" sz="2600" i="1" u="sng" dirty="0" smtClean="0">
                <a:solidFill>
                  <a:schemeClr val="tx1">
                    <a:lumMod val="65000"/>
                  </a:schemeClr>
                </a:solidFill>
              </a:rPr>
              <a:t>ліворуч</a:t>
            </a:r>
            <a:r>
              <a:rPr lang="ru-RU" sz="2600" dirty="0" smtClean="0">
                <a:solidFill>
                  <a:schemeClr val="tx1">
                    <a:lumMod val="65000"/>
                  </a:schemeClr>
                </a:solidFill>
              </a:rPr>
              <a:t>;</a:t>
            </a:r>
            <a:endParaRPr lang="ru-RU" sz="2600" dirty="0">
              <a:solidFill>
                <a:schemeClr val="tx1">
                  <a:lumMod val="65000"/>
                </a:schemeClr>
              </a:solidFill>
            </a:endParaRPr>
          </a:p>
          <a:p>
            <a:pPr marL="457200" indent="-457200" algn="just">
              <a:buFont typeface="Wingdings" pitchFamily="2" charset="2"/>
              <a:buChar char="v"/>
            </a:pPr>
            <a:r>
              <a:rPr lang="ru-RU" sz="2600" i="1" u="sng" dirty="0" smtClean="0">
                <a:solidFill>
                  <a:schemeClr val="tx1">
                    <a:lumMod val="65000"/>
                  </a:schemeClr>
                </a:solidFill>
              </a:rPr>
              <a:t>під </a:t>
            </a:r>
            <a:r>
              <a:rPr lang="ru-RU" sz="2600" i="1" u="sng" dirty="0">
                <a:solidFill>
                  <a:schemeClr val="tx1">
                    <a:lumMod val="65000"/>
                  </a:schemeClr>
                </a:solidFill>
              </a:rPr>
              <a:t>час реєстрації документа</a:t>
            </a:r>
            <a:r>
              <a:rPr lang="ru-RU" sz="2600" dirty="0">
                <a:solidFill>
                  <a:schemeClr val="tx1">
                    <a:lumMod val="65000"/>
                  </a:schemeClr>
                </a:solidFill>
              </a:rPr>
              <a:t> його дата проставляється працівником служби діловодства в лівій верхній частині документа на спеціально відведеному місці </a:t>
            </a:r>
            <a:r>
              <a:rPr lang="ru-RU" sz="2600" i="1" u="sng" dirty="0">
                <a:solidFill>
                  <a:schemeClr val="tx1">
                    <a:lumMod val="65000"/>
                  </a:schemeClr>
                </a:solidFill>
              </a:rPr>
              <a:t>на </a:t>
            </a:r>
            <a:r>
              <a:rPr lang="ru-RU" sz="2600" i="1" u="sng" dirty="0" smtClean="0">
                <a:solidFill>
                  <a:schemeClr val="tx1">
                    <a:lumMod val="65000"/>
                  </a:schemeClr>
                </a:solidFill>
              </a:rPr>
              <a:t>бланку</a:t>
            </a:r>
            <a:r>
              <a:rPr lang="ru-RU" sz="2600" dirty="0" smtClean="0">
                <a:solidFill>
                  <a:schemeClr val="tx1">
                    <a:lumMod val="65000"/>
                  </a:schemeClr>
                </a:solidFill>
              </a:rPr>
              <a:t>;</a:t>
            </a:r>
            <a:endParaRPr lang="ru-RU" sz="2600" dirty="0">
              <a:solidFill>
                <a:schemeClr val="tx1">
                  <a:lumMod val="65000"/>
                </a:schemeClr>
              </a:solidFill>
            </a:endParaRPr>
          </a:p>
          <a:p>
            <a:pPr marL="457200" indent="-457200" algn="just">
              <a:buFont typeface="Wingdings" pitchFamily="2" charset="2"/>
              <a:buChar char="v"/>
            </a:pPr>
            <a:r>
              <a:rPr lang="ru-RU" sz="2600" i="1" u="sng" dirty="0" smtClean="0">
                <a:solidFill>
                  <a:schemeClr val="tx1">
                    <a:lumMod val="65000"/>
                  </a:schemeClr>
                </a:solidFill>
              </a:rPr>
              <a:t>у </a:t>
            </a:r>
            <a:r>
              <a:rPr lang="ru-RU" sz="2600" i="1" u="sng" dirty="0">
                <a:solidFill>
                  <a:schemeClr val="tx1">
                    <a:lumMod val="65000"/>
                  </a:schemeClr>
                </a:solidFill>
              </a:rPr>
              <a:t>документах, складених не на бланку</a:t>
            </a:r>
            <a:r>
              <a:rPr lang="ru-RU" sz="2600" dirty="0">
                <a:solidFill>
                  <a:schemeClr val="tx1">
                    <a:lumMod val="65000"/>
                  </a:schemeClr>
                </a:solidFill>
              </a:rPr>
              <a:t> (заяви працівників, доповідні записки, довідки тощо), дата проставляється автором документа </a:t>
            </a:r>
            <a:r>
              <a:rPr lang="ru-RU" sz="2600" i="1" u="sng" dirty="0">
                <a:solidFill>
                  <a:schemeClr val="tx1">
                    <a:lumMod val="65000"/>
                  </a:schemeClr>
                </a:solidFill>
              </a:rPr>
              <a:t>нижче підпису</a:t>
            </a:r>
            <a:r>
              <a:rPr lang="ru-RU" sz="2600" dirty="0">
                <a:solidFill>
                  <a:schemeClr val="tx1">
                    <a:lumMod val="65000"/>
                  </a:schemeClr>
                </a:solidFill>
              </a:rPr>
              <a:t>.</a:t>
            </a:r>
          </a:p>
          <a:p>
            <a:pPr algn="just"/>
            <a:endParaRPr lang="uk-UA" sz="2600" dirty="0">
              <a:solidFill>
                <a:schemeClr val="tx1">
                  <a:lumMod val="65000"/>
                </a:schemeClr>
              </a:solidFill>
              <a:effectLst>
                <a:outerShdw blurRad="38100" dist="38100" dir="2700000" algn="tl">
                  <a:srgbClr val="000000">
                    <a:alpha val="43137"/>
                  </a:srgbClr>
                </a:outerShdw>
              </a:effectLst>
            </a:endParaRPr>
          </a:p>
          <a:p>
            <a:pPr algn="just"/>
            <a:endParaRPr lang="uk-UA" b="1" dirty="0">
              <a:solidFill>
                <a:schemeClr val="tx1">
                  <a:lumMod val="65000"/>
                </a:schemeClr>
              </a:solidFill>
              <a:effectLst>
                <a:outerShdw blurRad="38100" dist="38100" dir="2700000" algn="tl">
                  <a:srgbClr val="000000">
                    <a:alpha val="43137"/>
                  </a:srgbClr>
                </a:outerShdw>
              </a:effectLst>
            </a:endParaRPr>
          </a:p>
        </p:txBody>
      </p:sp>
      <p:sp>
        <p:nvSpPr>
          <p:cNvPr id="2" name="Заголовок 1"/>
          <p:cNvSpPr>
            <a:spLocks noGrp="1"/>
          </p:cNvSpPr>
          <p:nvPr>
            <p:ph type="ctrTitle"/>
          </p:nvPr>
        </p:nvSpPr>
        <p:spPr>
          <a:xfrm>
            <a:off x="539552" y="188640"/>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188262787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24744"/>
            <a:ext cx="8784976" cy="5616624"/>
          </a:xfrm>
        </p:spPr>
        <p:txBody>
          <a:bodyPr>
            <a:normAutofit fontScale="47500" lnSpcReduction="20000"/>
          </a:bodyPr>
          <a:lstStyle/>
          <a:p>
            <a:pPr algn="ctr"/>
            <a:r>
              <a:rPr lang="ru-RU" sz="2900" b="1" i="1" u="sng" dirty="0">
                <a:solidFill>
                  <a:schemeClr val="tx1">
                    <a:lumMod val="65000"/>
                  </a:schemeClr>
                </a:solidFill>
              </a:rPr>
              <a:t>Вимоги до бланків документів та оформлення документів</a:t>
            </a:r>
          </a:p>
          <a:p>
            <a:pPr marL="457200" indent="-457200" algn="just">
              <a:buFont typeface="Wingdings" pitchFamily="2" charset="2"/>
              <a:buChar char="q"/>
            </a:pPr>
            <a:r>
              <a:rPr lang="ru-RU" sz="3300" i="1" u="sng" dirty="0" smtClean="0">
                <a:solidFill>
                  <a:schemeClr val="tx1">
                    <a:lumMod val="65000"/>
                  </a:schemeClr>
                </a:solidFill>
              </a:rPr>
              <a:t>для </a:t>
            </a:r>
            <a:r>
              <a:rPr lang="ru-RU" sz="3300" i="1" u="sng" dirty="0">
                <a:solidFill>
                  <a:schemeClr val="tx1">
                    <a:lumMod val="65000"/>
                  </a:schemeClr>
                </a:solidFill>
              </a:rPr>
              <a:t>виготовлення бланків</a:t>
            </a:r>
            <a:r>
              <a:rPr lang="ru-RU" sz="3300" dirty="0">
                <a:solidFill>
                  <a:schemeClr val="tx1">
                    <a:lumMod val="65000"/>
                  </a:schemeClr>
                </a:solidFill>
              </a:rPr>
              <a:t> організаційно-розпорядчих документів потрібно використовувати </a:t>
            </a:r>
            <a:r>
              <a:rPr lang="ru-RU" sz="3300" dirty="0" smtClean="0">
                <a:solidFill>
                  <a:schemeClr val="tx1">
                    <a:lumMod val="65000"/>
                  </a:schemeClr>
                </a:solidFill>
              </a:rPr>
              <a:t>аркуші </a:t>
            </a:r>
            <a:r>
              <a:rPr lang="ru-RU" sz="3300" dirty="0">
                <a:solidFill>
                  <a:schemeClr val="tx1">
                    <a:lumMod val="65000"/>
                  </a:schemeClr>
                </a:solidFill>
              </a:rPr>
              <a:t>формату А4 та </a:t>
            </a:r>
            <a:r>
              <a:rPr lang="ru-RU" sz="3300" dirty="0" smtClean="0">
                <a:solidFill>
                  <a:schemeClr val="tx1">
                    <a:lumMod val="65000"/>
                  </a:schemeClr>
                </a:solidFill>
              </a:rPr>
              <a:t>А5 білого паперу </a:t>
            </a:r>
            <a:r>
              <a:rPr lang="ru-RU" sz="3300" dirty="0">
                <a:solidFill>
                  <a:schemeClr val="tx1">
                    <a:lumMod val="65000"/>
                  </a:schemeClr>
                </a:solidFill>
              </a:rPr>
              <a:t>високої якості фарбами насичених </a:t>
            </a:r>
            <a:r>
              <a:rPr lang="ru-RU" sz="3300" dirty="0" smtClean="0">
                <a:solidFill>
                  <a:schemeClr val="tx1">
                    <a:lumMod val="65000"/>
                  </a:schemeClr>
                </a:solidFill>
              </a:rPr>
              <a:t>кольорів, допустимо </a:t>
            </a:r>
            <a:r>
              <a:rPr lang="ru-RU" sz="3300" dirty="0">
                <a:solidFill>
                  <a:schemeClr val="tx1">
                    <a:lumMod val="65000"/>
                  </a:schemeClr>
                </a:solidFill>
              </a:rPr>
              <a:t>використовувати бланки формату АЗ </a:t>
            </a:r>
            <a:r>
              <a:rPr lang="ru-RU" sz="3300" dirty="0" smtClean="0">
                <a:solidFill>
                  <a:schemeClr val="tx1">
                    <a:lumMod val="65000"/>
                  </a:schemeClr>
                </a:solidFill>
              </a:rPr>
              <a:t>для </a:t>
            </a:r>
            <a:r>
              <a:rPr lang="ru-RU" sz="3300" dirty="0">
                <a:solidFill>
                  <a:schemeClr val="tx1">
                    <a:lumMod val="65000"/>
                  </a:schemeClr>
                </a:solidFill>
              </a:rPr>
              <a:t>оформлення документів у вигляді </a:t>
            </a:r>
            <a:r>
              <a:rPr lang="ru-RU" sz="3300" dirty="0" smtClean="0">
                <a:solidFill>
                  <a:schemeClr val="tx1">
                    <a:lumMod val="65000"/>
                  </a:schemeClr>
                </a:solidFill>
              </a:rPr>
              <a:t>таблиць;</a:t>
            </a:r>
          </a:p>
          <a:p>
            <a:pPr marL="457200" indent="-457200" algn="just">
              <a:buFont typeface="Wingdings" pitchFamily="2" charset="2"/>
              <a:buChar char="q"/>
            </a:pPr>
            <a:r>
              <a:rPr lang="ru-RU" sz="3300" dirty="0" smtClean="0">
                <a:solidFill>
                  <a:schemeClr val="tx1">
                    <a:lumMod val="65000"/>
                  </a:schemeClr>
                </a:solidFill>
              </a:rPr>
              <a:t>обов’язковому </a:t>
            </a:r>
            <a:r>
              <a:rPr lang="ru-RU" sz="3300" dirty="0">
                <a:solidFill>
                  <a:schemeClr val="tx1">
                    <a:lumMod val="65000"/>
                  </a:schemeClr>
                </a:solidFill>
              </a:rPr>
              <a:t>обліку підлягають пронумеровані </a:t>
            </a:r>
            <a:r>
              <a:rPr lang="ru-RU" sz="3300" dirty="0" smtClean="0">
                <a:solidFill>
                  <a:schemeClr val="tx1">
                    <a:lumMod val="65000"/>
                  </a:schemeClr>
                </a:solidFill>
              </a:rPr>
              <a:t>бланки: порядкові </a:t>
            </a:r>
            <a:r>
              <a:rPr lang="ru-RU" sz="3300" dirty="0">
                <a:solidFill>
                  <a:schemeClr val="tx1">
                    <a:lumMod val="65000"/>
                  </a:schemeClr>
                </a:solidFill>
              </a:rPr>
              <a:t>номери проставляють нумератором, друкарським або іншим способом на нижньому полі зворотного поля бланка або лівому полі лицьового боку </a:t>
            </a:r>
            <a:r>
              <a:rPr lang="ru-RU" sz="3300" dirty="0" smtClean="0">
                <a:solidFill>
                  <a:schemeClr val="tx1">
                    <a:lumMod val="65000"/>
                  </a:schemeClr>
                </a:solidFill>
              </a:rPr>
              <a:t>бланка; кожен </a:t>
            </a:r>
            <a:r>
              <a:rPr lang="ru-RU" sz="3300" dirty="0">
                <a:solidFill>
                  <a:schemeClr val="tx1">
                    <a:lumMod val="65000"/>
                  </a:schemeClr>
                </a:solidFill>
              </a:rPr>
              <a:t>вид пронумерованого бланка обліковується в журналі реєстрації бланків </a:t>
            </a:r>
            <a:r>
              <a:rPr lang="ru-RU" sz="3300" dirty="0" smtClean="0">
                <a:solidFill>
                  <a:schemeClr val="tx1">
                    <a:lumMod val="65000"/>
                  </a:schemeClr>
                </a:solidFill>
              </a:rPr>
              <a:t>документів, </a:t>
            </a:r>
            <a:r>
              <a:rPr lang="ru-RU" sz="3300" dirty="0">
                <a:solidFill>
                  <a:schemeClr val="tx1">
                    <a:lumMod val="65000"/>
                  </a:schemeClr>
                </a:solidFill>
              </a:rPr>
              <a:t>а бланки зберігаються в шафах, сейфах, що надійно зачиняються і опечатуються.</a:t>
            </a:r>
          </a:p>
          <a:p>
            <a:pPr marL="457200" indent="-457200" algn="just">
              <a:buFont typeface="Wingdings" pitchFamily="2" charset="2"/>
              <a:buChar char="q"/>
            </a:pPr>
            <a:r>
              <a:rPr lang="ru-RU" sz="3300" dirty="0" smtClean="0">
                <a:solidFill>
                  <a:schemeClr val="tx1">
                    <a:lumMod val="65000"/>
                  </a:schemeClr>
                </a:solidFill>
              </a:rPr>
              <a:t>Бланки </a:t>
            </a:r>
            <a:r>
              <a:rPr lang="ru-RU" sz="3300" dirty="0">
                <a:solidFill>
                  <a:schemeClr val="tx1">
                    <a:lumMod val="65000"/>
                  </a:schemeClr>
                </a:solidFill>
              </a:rPr>
              <a:t>документів повинні мати такі поля у міліметрах: </a:t>
            </a:r>
          </a:p>
          <a:p>
            <a:pPr algn="just"/>
            <a:r>
              <a:rPr lang="ru-RU" sz="3300" dirty="0" smtClean="0">
                <a:solidFill>
                  <a:schemeClr val="tx1">
                    <a:lumMod val="65000"/>
                  </a:schemeClr>
                </a:solidFill>
              </a:rPr>
              <a:t>- 30 </a:t>
            </a:r>
            <a:r>
              <a:rPr lang="ru-RU" sz="3300" dirty="0">
                <a:solidFill>
                  <a:schemeClr val="tx1">
                    <a:lumMod val="65000"/>
                  </a:schemeClr>
                </a:solidFill>
              </a:rPr>
              <a:t>— ліве;</a:t>
            </a:r>
          </a:p>
          <a:p>
            <a:pPr algn="just"/>
            <a:r>
              <a:rPr lang="ru-RU" sz="3300" dirty="0" smtClean="0">
                <a:solidFill>
                  <a:schemeClr val="tx1">
                    <a:lumMod val="65000"/>
                  </a:schemeClr>
                </a:solidFill>
              </a:rPr>
              <a:t>- 10 </a:t>
            </a:r>
            <a:r>
              <a:rPr lang="ru-RU" sz="3300" dirty="0">
                <a:solidFill>
                  <a:schemeClr val="tx1">
                    <a:lumMod val="65000"/>
                  </a:schemeClr>
                </a:solidFill>
              </a:rPr>
              <a:t>— праве;</a:t>
            </a:r>
          </a:p>
          <a:p>
            <a:pPr algn="just"/>
            <a:r>
              <a:rPr lang="ru-RU" sz="3300" dirty="0" smtClean="0">
                <a:solidFill>
                  <a:schemeClr val="tx1">
                    <a:lumMod val="65000"/>
                  </a:schemeClr>
                </a:solidFill>
              </a:rPr>
              <a:t>- 20 </a:t>
            </a:r>
            <a:r>
              <a:rPr lang="ru-RU" sz="3300" dirty="0">
                <a:solidFill>
                  <a:schemeClr val="tx1">
                    <a:lumMod val="65000"/>
                  </a:schemeClr>
                </a:solidFill>
              </a:rPr>
              <a:t>— верхнє та нижнє.</a:t>
            </a:r>
          </a:p>
          <a:p>
            <a:pPr marL="457200" indent="-457200" algn="just">
              <a:buFont typeface="Wingdings" pitchFamily="2" charset="2"/>
              <a:buChar char="q"/>
            </a:pPr>
            <a:r>
              <a:rPr lang="ru-RU" sz="3300" dirty="0" smtClean="0">
                <a:solidFill>
                  <a:schemeClr val="tx1">
                    <a:lumMod val="65000"/>
                  </a:schemeClr>
                </a:solidFill>
              </a:rPr>
              <a:t>не </a:t>
            </a:r>
            <a:r>
              <a:rPr lang="ru-RU" sz="3300" dirty="0">
                <a:solidFill>
                  <a:schemeClr val="tx1">
                    <a:lumMod val="65000"/>
                  </a:schemeClr>
                </a:solidFill>
              </a:rPr>
              <a:t>на бланках оформлюються деякі внутрішні документи (заяви працівників, доповідні записки, довідки тощо) та документи, що створюються від імені кількох установ;</a:t>
            </a:r>
          </a:p>
          <a:p>
            <a:pPr marL="457200" indent="-457200" algn="just">
              <a:buFont typeface="Wingdings" pitchFamily="2" charset="2"/>
              <a:buChar char="q"/>
            </a:pPr>
            <a:r>
              <a:rPr lang="ru-RU" sz="3300" dirty="0" smtClean="0">
                <a:solidFill>
                  <a:schemeClr val="tx1">
                    <a:lumMod val="65000"/>
                  </a:schemeClr>
                </a:solidFill>
              </a:rPr>
              <a:t>для </a:t>
            </a:r>
            <a:r>
              <a:rPr lang="ru-RU" sz="3300" dirty="0">
                <a:solidFill>
                  <a:schemeClr val="tx1">
                    <a:lumMod val="65000"/>
                  </a:schemeClr>
                </a:solidFill>
              </a:rPr>
              <a:t>виготовлення тих чи інших бланків документів </a:t>
            </a:r>
            <a:r>
              <a:rPr lang="ru-RU" sz="3300" dirty="0" smtClean="0">
                <a:solidFill>
                  <a:schemeClr val="tx1">
                    <a:lumMod val="65000"/>
                  </a:schemeClr>
                </a:solidFill>
              </a:rPr>
              <a:t>можна </a:t>
            </a:r>
            <a:r>
              <a:rPr lang="ru-RU" sz="3300" dirty="0">
                <a:solidFill>
                  <a:schemeClr val="tx1">
                    <a:lumMod val="65000"/>
                  </a:schemeClr>
                </a:solidFill>
              </a:rPr>
              <a:t>використовувати два варіанти розташування реквізитів:</a:t>
            </a:r>
          </a:p>
          <a:p>
            <a:pPr algn="just"/>
            <a:r>
              <a:rPr lang="ru-RU" sz="3300" dirty="0" smtClean="0">
                <a:solidFill>
                  <a:schemeClr val="tx1">
                    <a:lumMod val="65000"/>
                  </a:schemeClr>
                </a:solidFill>
              </a:rPr>
              <a:t>- кутове </a:t>
            </a:r>
            <a:r>
              <a:rPr lang="ru-RU" sz="3300" dirty="0">
                <a:solidFill>
                  <a:schemeClr val="tx1">
                    <a:lumMod val="65000"/>
                  </a:schemeClr>
                </a:solidFill>
              </a:rPr>
              <a:t>— постійні реквізити розміщують у лівому верхньому куті аркуша (кутовий бланк);</a:t>
            </a:r>
          </a:p>
          <a:p>
            <a:pPr algn="just"/>
            <a:r>
              <a:rPr lang="ru-RU" sz="3300" dirty="0" smtClean="0">
                <a:solidFill>
                  <a:schemeClr val="tx1">
                    <a:lumMod val="65000"/>
                  </a:schemeClr>
                </a:solidFill>
              </a:rPr>
              <a:t>- поздовжнє </a:t>
            </a:r>
            <a:r>
              <a:rPr lang="ru-RU" sz="3300" dirty="0">
                <a:solidFill>
                  <a:schemeClr val="tx1">
                    <a:lumMod val="65000"/>
                  </a:schemeClr>
                </a:solidFill>
              </a:rPr>
              <a:t>— постійні реквізити розміщують уздовж верхньої частини аркуша (поздовжній бланк</a:t>
            </a:r>
            <a:r>
              <a:rPr lang="ru-RU" sz="3300" dirty="0" smtClean="0">
                <a:solidFill>
                  <a:schemeClr val="tx1">
                    <a:lumMod val="65000"/>
                  </a:schemeClr>
                </a:solidFill>
              </a:rPr>
              <a:t>).</a:t>
            </a:r>
            <a:endParaRPr lang="ru-RU" sz="3300" dirty="0">
              <a:solidFill>
                <a:schemeClr val="tx1">
                  <a:lumMod val="65000"/>
                </a:schemeClr>
              </a:solidFill>
            </a:endParaRPr>
          </a:p>
        </p:txBody>
      </p:sp>
      <p:sp>
        <p:nvSpPr>
          <p:cNvPr id="2" name="Заголовок 1"/>
          <p:cNvSpPr>
            <a:spLocks noGrp="1"/>
          </p:cNvSpPr>
          <p:nvPr>
            <p:ph type="ctrTitle"/>
          </p:nvPr>
        </p:nvSpPr>
        <p:spPr>
          <a:xfrm>
            <a:off x="539552" y="188640"/>
            <a:ext cx="8085584" cy="792088"/>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uk-UA" sz="3600" dirty="0" smtClean="0"/>
              <a:t>Практика діловодства керівника</a:t>
            </a:r>
            <a:endParaRPr lang="uk-UA" sz="3600" dirty="0"/>
          </a:p>
        </p:txBody>
      </p:sp>
    </p:spTree>
    <p:extLst>
      <p:ext uri="{BB962C8B-B14F-4D97-AF65-F5344CB8AC3E}">
        <p14:creationId xmlns:p14="http://schemas.microsoft.com/office/powerpoint/2010/main" val="212001532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583</TotalTime>
  <Words>9786</Words>
  <Application>Microsoft Office PowerPoint</Application>
  <PresentationFormat>Экран (4:3)</PresentationFormat>
  <Paragraphs>721</Paragraphs>
  <Slides>60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60</vt:i4>
      </vt:variant>
    </vt:vector>
  </HeadingPairs>
  <TitlesOfParts>
    <vt:vector size="61" baseType="lpstr">
      <vt:lpstr>Воздушный поток</vt:lpstr>
      <vt:lpstr>К О Р И С Н І    С А Й Т И</vt:lpstr>
      <vt:lpstr>ЗАКОНОДАВЧА ШПАРГАЛКА</vt:lpstr>
      <vt:lpstr>ЗАКОНОДАВЧА ШПАРГАЛКА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ПРАКТИКА ДІЛОВОДСТВА КЕРІВНИКА</vt:lpstr>
      <vt:lpstr>Відповідно до Переліку типових документів, що створюються під час діяльності державних органів та органів місцевого самоврядування, інших установ, підприємств та організацій, із зазначенням строків зберігання документів, затвердженого наказом Міністерство Юстиції України від 12.04.2012 № 578/5. Розділ I Документи, що створюються в управлінській діяльності 1. Організація системи управління 1.1. Організація розпорядчої діяльності</vt:lpstr>
      <vt:lpstr>Презентация PowerPoint</vt:lpstr>
      <vt:lpstr>Презентация PowerPoint</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ТРУДОВІ ВІДНОСИНИ В УМОВАХ ВОЄННОГО СТАНУ</vt:lpstr>
      <vt:lpstr>Адвокат Олена ВОРОНЬКО</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Алена</dc:creator>
  <cp:lastModifiedBy>Алена</cp:lastModifiedBy>
  <cp:revision>82</cp:revision>
  <dcterms:created xsi:type="dcterms:W3CDTF">2022-07-10T09:31:57Z</dcterms:created>
  <dcterms:modified xsi:type="dcterms:W3CDTF">2022-07-10T19:27:11Z</dcterms:modified>
</cp:coreProperties>
</file>